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7"/>
  </p:notesMasterIdLst>
  <p:sldIdLst>
    <p:sldId id="260" r:id="rId6"/>
    <p:sldId id="358" r:id="rId7"/>
    <p:sldId id="362" r:id="rId8"/>
    <p:sldId id="361" r:id="rId9"/>
    <p:sldId id="364" r:id="rId10"/>
    <p:sldId id="360" r:id="rId11"/>
    <p:sldId id="363" r:id="rId12"/>
    <p:sldId id="365" r:id="rId13"/>
    <p:sldId id="366" r:id="rId14"/>
    <p:sldId id="368" r:id="rId15"/>
    <p:sldId id="3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62292" autoAdjust="0"/>
  </p:normalViewPr>
  <p:slideViewPr>
    <p:cSldViewPr snapToGrid="0" snapToObjects="1">
      <p:cViewPr varScale="1">
        <p:scale>
          <a:sx n="150" d="100"/>
          <a:sy n="150" d="100"/>
        </p:scale>
        <p:origin x="39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aceklaskowski.gitbooks.io/mastering-apache-spark/yarn/#:~:targetText=Deploy%20modes%20are%20all%20about,the%20Spark%20application%20in%20YARN).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cluster-overview.htm" TargetMode="Externa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rk/tree/branch-2.4" TargetMode="External"/><Relationship Id="rId2" Type="http://schemas.openxmlformats.org/officeDocument/2006/relationships/hyperlink" Target="https://github.com/apache/spark.git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decentric.de/en/2016/04/calculating-pi-apache-spark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7.50:8080/" TargetMode="External"/><Relationship Id="rId2" Type="http://schemas.openxmlformats.org/officeDocument/2006/relationships/hyperlink" Target="https://gitlab.com/bigdata-practice-gemini-solutions/gemini-hadoop-cluster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nodemaster:8088/clus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192.168.7.50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0" y="193374"/>
            <a:ext cx="9143998" cy="21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Running Spark in production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0E4D-A400-4EB3-8FAE-A70181F0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mode &amp; supervise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86EF-D3A6-41EE-B24C-4D10FFB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10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689A4-8EE6-43B8-B819-7459C91C5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deploy mode is </a:t>
            </a:r>
            <a:r>
              <a:rPr lang="en-US" i="1" dirty="0"/>
              <a:t>client</a:t>
            </a:r>
          </a:p>
          <a:p>
            <a:r>
              <a:rPr lang="en-US" dirty="0"/>
              <a:t>Cluster: </a:t>
            </a:r>
            <a:r>
              <a:rPr lang="en-US" i="1" dirty="0"/>
              <a:t>--deploy-mode cluster </a:t>
            </a: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https://jaceklaskowski.gitbooks.io/mastering-apache-spark/yarn/#:~:targetText=Deploy%20modes%20are%20all%20about,the%20Spark%20application%20in%20YARN).</a:t>
            </a:r>
            <a:endParaRPr lang="en-US" sz="1200" dirty="0"/>
          </a:p>
          <a:p>
            <a:r>
              <a:rPr lang="en-US" i="1" dirty="0"/>
              <a:t>-- supervise </a:t>
            </a:r>
            <a:r>
              <a:rPr lang="en-US" dirty="0"/>
              <a:t>-&gt; driver is automatically restarted if it fails.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016A-CCE1-4184-B3B1-A5A7AF69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23828"/>
            <a:ext cx="4482306" cy="404054"/>
          </a:xfrm>
        </p:spPr>
        <p:txBody>
          <a:bodyPr/>
          <a:lstStyle/>
          <a:p>
            <a:r>
              <a:rPr lang="en-US" dirty="0"/>
              <a:t>Running locally vs 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3AE6E-C1C8-409D-B4DB-141D277A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0C347-B6A2-48D9-BCAA-212FE0561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C:\spark\bin\spark-submit.cmd \</a:t>
            </a:r>
          </a:p>
          <a:p>
            <a:pPr marL="0" indent="0">
              <a:buNone/>
            </a:pPr>
            <a:r>
              <a:rPr lang="en-US" sz="1200" dirty="0"/>
              <a:t>	--class </a:t>
            </a:r>
            <a:r>
              <a:rPr lang="en-US" sz="1200" dirty="0" err="1"/>
              <a:t>org.apache.spark.examples.SparkPi</a:t>
            </a:r>
            <a:r>
              <a:rPr lang="en-US" sz="1200" dirty="0"/>
              <a:t> \</a:t>
            </a:r>
          </a:p>
          <a:p>
            <a:pPr marL="0" indent="0">
              <a:buNone/>
            </a:pPr>
            <a:r>
              <a:rPr lang="en-US" sz="1200" dirty="0"/>
              <a:t>	--master spark://192.168.7.50:7077 \ </a:t>
            </a:r>
          </a:p>
          <a:p>
            <a:pPr marL="0" indent="0">
              <a:buNone/>
            </a:pPr>
            <a:r>
              <a:rPr lang="en-US" sz="1200" dirty="0"/>
              <a:t>	 &lt;</a:t>
            </a:r>
            <a:r>
              <a:rPr lang="en-US" sz="1200" dirty="0" err="1"/>
              <a:t>path_to_project</a:t>
            </a:r>
            <a:r>
              <a:rPr lang="en-US" sz="1200" dirty="0"/>
              <a:t>&gt;/</a:t>
            </a:r>
            <a:r>
              <a:rPr lang="en-US" sz="1200" dirty="0" err="1"/>
              <a:t>scala_spark_course</a:t>
            </a:r>
            <a:r>
              <a:rPr lang="en-US" sz="1200" dirty="0"/>
              <a:t>/4_Spark_Production/original-spark-examples_2.11-2.4.5-SNAPSHOT.jar  </a:t>
            </a:r>
          </a:p>
          <a:p>
            <a:pPr marL="0" indent="0">
              <a:buNone/>
            </a:pPr>
            <a:r>
              <a:rPr lang="en-US" sz="1200" dirty="0"/>
              <a:t>	100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Your machine needs </a:t>
            </a:r>
            <a:r>
              <a:rPr lang="en-US"/>
              <a:t>to be discoverable </a:t>
            </a:r>
            <a:r>
              <a:rPr lang="en-US" dirty="0"/>
              <a:t>from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46D9-EA39-45F4-83E5-0582CD26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Submit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1BE2C3-4DBA-4193-8DED-CBBEE5B7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2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BEF4F-93BC-4273-B37F-924A32B0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spark-submit</a:t>
            </a:r>
            <a:r>
              <a:rPr lang="en-US" dirty="0"/>
              <a:t> from Spark’s </a:t>
            </a:r>
            <a:r>
              <a:rPr lang="en-US" i="1" dirty="0"/>
              <a:t>bin</a:t>
            </a:r>
            <a:r>
              <a:rPr lang="en-US" dirty="0"/>
              <a:t> directory</a:t>
            </a:r>
          </a:p>
          <a:p>
            <a:r>
              <a:rPr lang="en-US" i="1" dirty="0"/>
              <a:t>spark-submit</a:t>
            </a:r>
            <a:r>
              <a:rPr lang="en-US" dirty="0"/>
              <a:t> is a unified interface for all supported cluster managers:</a:t>
            </a:r>
          </a:p>
          <a:p>
            <a:pPr lvl="1"/>
            <a:r>
              <a:rPr lang="en-US" dirty="0"/>
              <a:t>Spark standalone</a:t>
            </a:r>
          </a:p>
          <a:p>
            <a:pPr lvl="1"/>
            <a:r>
              <a:rPr lang="en-US" dirty="0"/>
              <a:t>Apache Mesos</a:t>
            </a:r>
          </a:p>
          <a:p>
            <a:pPr lvl="1"/>
            <a:r>
              <a:rPr lang="en-US" dirty="0"/>
              <a:t>Yarn</a:t>
            </a:r>
          </a:p>
          <a:p>
            <a:pPr lvl="1"/>
            <a:r>
              <a:rPr lang="en-US" dirty="0"/>
              <a:t>Kubernetes</a:t>
            </a:r>
          </a:p>
          <a:p>
            <a:r>
              <a:rPr lang="en-US" dirty="0"/>
              <a:t>See more under </a:t>
            </a:r>
            <a:r>
              <a:rPr lang="en-US" dirty="0">
                <a:hlinkClick r:id="rId2"/>
              </a:rPr>
              <a:t>https://spark.apache.org/docs/latest/cluster-overview.htm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4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0DBF-EF83-49DD-AB9F-B17D4708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D86B8-63A6-4786-99EB-81D82856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1635" y="4642067"/>
            <a:ext cx="574562" cy="273844"/>
          </a:xfrm>
        </p:spPr>
        <p:txBody>
          <a:bodyPr/>
          <a:lstStyle/>
          <a:p>
            <a:fld id="{B2815AF8-303F-4D00-ACAF-B87E49885EE4}" type="slidenum">
              <a:rPr lang="ro-RO" smtClean="0"/>
              <a:pPr/>
              <a:t>3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162F7-80F7-4024-8E40-36F72440B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493" y="1395914"/>
            <a:ext cx="58007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4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26FD-BB59-412D-B305-F934D159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799B0-A5AA-4DF0-8CFD-23D3F34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F73C1F-0086-439D-875D-D0FB2D3C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running you need to package your application</a:t>
            </a:r>
          </a:p>
          <a:p>
            <a:r>
              <a:rPr lang="en-US" dirty="0"/>
              <a:t>Create an uber jar (fat jar)</a:t>
            </a:r>
          </a:p>
          <a:p>
            <a:r>
              <a:rPr lang="en-US" dirty="0"/>
              <a:t>Spark and Hadoop should be provided as dependencies</a:t>
            </a:r>
          </a:p>
          <a:p>
            <a:endParaRPr lang="en-US" dirty="0"/>
          </a:p>
          <a:p>
            <a:r>
              <a:rPr lang="en-US" dirty="0"/>
              <a:t>We will use the spark examples for running on Gemini cluster</a:t>
            </a:r>
          </a:p>
        </p:txBody>
      </p:sp>
    </p:spTree>
    <p:extLst>
      <p:ext uri="{BB962C8B-B14F-4D97-AF65-F5344CB8AC3E}">
        <p14:creationId xmlns:p14="http://schemas.microsoft.com/office/powerpoint/2010/main" val="189502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E31F-C325-43E1-84D8-FADFD791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spark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0CA29-7352-4FF8-A8CD-9DD22734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1BAE2-39F5-4DB6-9C4D-D293A7046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way to start is using official examples</a:t>
            </a:r>
          </a:p>
          <a:p>
            <a:pPr marL="0" indent="0">
              <a:buNone/>
            </a:pPr>
            <a:r>
              <a:rPr lang="en-US" sz="1400" i="1" dirty="0"/>
              <a:t>git clone </a:t>
            </a:r>
            <a:r>
              <a:rPr lang="en-US" sz="1400" i="1" dirty="0">
                <a:hlinkClick r:id="rId2"/>
              </a:rPr>
              <a:t>https://github.com/apache/spark.git</a:t>
            </a:r>
            <a:endParaRPr lang="en-US" sz="1400" i="1" dirty="0"/>
          </a:p>
          <a:p>
            <a:pPr marL="0" indent="0">
              <a:buNone/>
            </a:pPr>
            <a:r>
              <a:rPr lang="en-US" sz="1400" i="1" dirty="0"/>
              <a:t>git checkout branch-2.4 =&gt; for Spark 2.4 with Scala 2.11</a:t>
            </a:r>
          </a:p>
          <a:p>
            <a:pPr marL="0" indent="0">
              <a:buNone/>
            </a:pPr>
            <a:r>
              <a:rPr lang="en-US" sz="1400" i="1" dirty="0"/>
              <a:t>export MAVEN_OPTS="-Xmx3000m" &amp;&amp; </a:t>
            </a:r>
            <a:r>
              <a:rPr lang="en-US" sz="1400" i="1" dirty="0" err="1"/>
              <a:t>mvn</a:t>
            </a:r>
            <a:r>
              <a:rPr lang="en-US" sz="1400" i="1" dirty="0"/>
              <a:t> -</a:t>
            </a:r>
            <a:r>
              <a:rPr lang="en-US" sz="1400" i="1" dirty="0" err="1"/>
              <a:t>DskipTests</a:t>
            </a:r>
            <a:r>
              <a:rPr lang="en-US" sz="1400" i="1" dirty="0"/>
              <a:t> clean package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sz="1400" i="1" dirty="0"/>
              <a:t>Package using your IDE which should haven Maven embedded </a:t>
            </a:r>
          </a:p>
          <a:p>
            <a:pPr marL="0" indent="0">
              <a:buNone/>
            </a:pPr>
            <a:r>
              <a:rPr lang="en-US" sz="1400" dirty="0"/>
              <a:t>Link: </a:t>
            </a:r>
            <a:r>
              <a:rPr lang="en-US" sz="1400" dirty="0">
                <a:hlinkClick r:id="rId3"/>
              </a:rPr>
              <a:t>https://github.com/apache/spark/tree/branch-2.4</a:t>
            </a:r>
            <a:r>
              <a:rPr lang="en-US" sz="1400" dirty="0"/>
              <a:t> -&gt; let’s review as well the pom.xml</a:t>
            </a:r>
          </a:p>
        </p:txBody>
      </p:sp>
    </p:spTree>
    <p:extLst>
      <p:ext uri="{BB962C8B-B14F-4D97-AF65-F5344CB8AC3E}">
        <p14:creationId xmlns:p14="http://schemas.microsoft.com/office/powerpoint/2010/main" val="27206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3E8-77B6-443C-8B07-88FBE7E2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apps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D474F-DCD5-4704-B8A7-1BF548D6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E69F4-A478-45DF-932B-B9C8F76D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./bin/spark-submit \</a:t>
            </a:r>
          </a:p>
          <a:p>
            <a:pPr marL="0" indent="0">
              <a:buNone/>
            </a:pPr>
            <a:r>
              <a:rPr lang="en-US" dirty="0"/>
              <a:t>	  --class &lt;main-class&gt; \</a:t>
            </a:r>
          </a:p>
          <a:p>
            <a:pPr marL="0" indent="0">
              <a:buNone/>
            </a:pPr>
            <a:r>
              <a:rPr lang="en-US" dirty="0"/>
              <a:t>  	  --master &lt;master-</a:t>
            </a:r>
            <a:r>
              <a:rPr lang="en-US" dirty="0" err="1"/>
              <a:t>url</a:t>
            </a:r>
            <a:r>
              <a:rPr lang="en-US" dirty="0"/>
              <a:t>&gt; \</a:t>
            </a:r>
          </a:p>
          <a:p>
            <a:pPr marL="0" indent="0">
              <a:buNone/>
            </a:pPr>
            <a:r>
              <a:rPr lang="en-US" dirty="0"/>
              <a:t> 	  --deploy-mode &lt;deploy-mode&gt; \</a:t>
            </a:r>
          </a:p>
          <a:p>
            <a:pPr marL="0" indent="0">
              <a:buNone/>
            </a:pPr>
            <a:r>
              <a:rPr lang="en-US" dirty="0"/>
              <a:t>	  --conf &lt;key&gt;=&lt;value&gt; \</a:t>
            </a:r>
          </a:p>
          <a:p>
            <a:pPr marL="0" indent="0">
              <a:buNone/>
            </a:pPr>
            <a:r>
              <a:rPr lang="en-US" dirty="0"/>
              <a:t>  	   ... # other options</a:t>
            </a:r>
          </a:p>
          <a:p>
            <a:pPr marL="0" indent="0">
              <a:buNone/>
            </a:pPr>
            <a:r>
              <a:rPr lang="en-US" dirty="0"/>
              <a:t> 	 &lt;application-jar&gt; \</a:t>
            </a:r>
          </a:p>
          <a:p>
            <a:pPr marL="0" indent="0">
              <a:buNone/>
            </a:pPr>
            <a:r>
              <a:rPr lang="en-US" dirty="0"/>
              <a:t>  	[application-arguments]</a:t>
            </a:r>
          </a:p>
        </p:txBody>
      </p:sp>
    </p:spTree>
    <p:extLst>
      <p:ext uri="{BB962C8B-B14F-4D97-AF65-F5344CB8AC3E}">
        <p14:creationId xmlns:p14="http://schemas.microsoft.com/office/powerpoint/2010/main" val="37270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02EF-E048-4C87-8928-FE75D7A2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A5C793-214D-401C-832C-747ED0B2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4B7BB8-E0ED-4E88-BD01-D60CF9F1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C:\spark\bin\spark-submit.cmd \</a:t>
            </a:r>
          </a:p>
          <a:p>
            <a:pPr marL="342900" lvl="1" indent="0">
              <a:buNone/>
            </a:pPr>
            <a:r>
              <a:rPr lang="en-US" sz="1200" dirty="0"/>
              <a:t>--class </a:t>
            </a:r>
            <a:r>
              <a:rPr lang="en-US" sz="1200" dirty="0" err="1"/>
              <a:t>org.apache.spark.examples.SparkPi</a:t>
            </a:r>
            <a:r>
              <a:rPr lang="en-US" sz="1200" dirty="0"/>
              <a:t> \</a:t>
            </a:r>
          </a:p>
          <a:p>
            <a:pPr marL="342900" lvl="1" indent="0">
              <a:buNone/>
            </a:pPr>
            <a:r>
              <a:rPr lang="en-US" sz="1200" dirty="0"/>
              <a:t>--master local[8]  \</a:t>
            </a:r>
          </a:p>
          <a:p>
            <a:pPr marL="342900" lvl="1" indent="0">
              <a:buNone/>
            </a:pPr>
            <a:r>
              <a:rPr lang="en-US" sz="1200" dirty="0"/>
              <a:t>&lt;</a:t>
            </a:r>
            <a:r>
              <a:rPr lang="en-US" sz="1200" dirty="0" err="1"/>
              <a:t>path_to_project</a:t>
            </a:r>
            <a:r>
              <a:rPr lang="en-US" sz="1200" dirty="0"/>
              <a:t>&gt;/</a:t>
            </a:r>
            <a:r>
              <a:rPr lang="en-US" sz="1200" dirty="0" err="1"/>
              <a:t>scala_spark_course</a:t>
            </a:r>
            <a:r>
              <a:rPr lang="en-US" sz="1200" dirty="0"/>
              <a:t>/4_Spark_Production/original-spark-examples_2.11-2.4.5-SNAPSHOT.jar</a:t>
            </a:r>
          </a:p>
          <a:p>
            <a:pPr marL="342900" lvl="1" indent="0">
              <a:buNone/>
            </a:pPr>
            <a:r>
              <a:rPr lang="en-US" sz="1200" dirty="0"/>
              <a:t>1000</a:t>
            </a:r>
          </a:p>
          <a:p>
            <a:pPr marL="342900" lvl="1" indent="0">
              <a:buNone/>
            </a:pPr>
            <a:endParaRPr lang="en-US" sz="1200" dirty="0"/>
          </a:p>
          <a:p>
            <a:pPr marL="342900" lvl="1" indent="0">
              <a:buNone/>
            </a:pPr>
            <a:r>
              <a:rPr lang="en-US" sz="1200" dirty="0">
                <a:hlinkClick r:id="rId2"/>
              </a:rPr>
              <a:t>https://blog.codecentric.de/en/2016/04/calculating-pi-apache-spark/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8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C56-D259-43CB-9DD8-8D91978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C90E4-1A2F-4F28-939C-5251403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D6B073-9293-496A-A8CE-AE8BE43A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documentation is under </a:t>
            </a:r>
            <a:r>
              <a:rPr lang="en-US" dirty="0">
                <a:hlinkClick r:id="rId2"/>
              </a:rPr>
              <a:t>https://gitlab.com/bigdata-practice-gemini-solutions/gemini-hadoop-cluster</a:t>
            </a:r>
            <a:endParaRPr lang="en-US" dirty="0"/>
          </a:p>
          <a:p>
            <a:r>
              <a:rPr lang="en-US" dirty="0"/>
              <a:t>Raise your hand if you want access to the documentation</a:t>
            </a:r>
          </a:p>
          <a:p>
            <a:r>
              <a:rPr lang="en-US" dirty="0"/>
              <a:t>Spark Standalone cluster: </a:t>
            </a:r>
            <a:r>
              <a:rPr lang="en-US" dirty="0">
                <a:hlinkClick r:id="rId3"/>
              </a:rPr>
              <a:t>http://192.168.7.50:8080/</a:t>
            </a:r>
            <a:endParaRPr lang="en-US" dirty="0"/>
          </a:p>
          <a:p>
            <a:r>
              <a:rPr lang="en-US" dirty="0"/>
              <a:t>Yarn web </a:t>
            </a:r>
            <a:r>
              <a:rPr lang="en-US" dirty="0" err="1"/>
              <a:t>ui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</a:t>
            </a:r>
            <a:r>
              <a:rPr lang="en-US" dirty="0">
                <a:hlinkClick r:id="rId3"/>
              </a:rPr>
              <a:t>192.168.7.50</a:t>
            </a:r>
            <a:r>
              <a:rPr lang="en-US" dirty="0">
                <a:hlinkClick r:id="rId4"/>
              </a:rPr>
              <a:t>:8088/cluster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3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6A7E-921C-4A86-96C3-5529B16C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8E494-1BED-45DE-821F-1D04AE71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1FB12-BE16-4A59-930C-18DCA874E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cluster:</a:t>
            </a:r>
          </a:p>
          <a:p>
            <a:pPr marL="342900" lvl="1" indent="0">
              <a:buNone/>
            </a:pP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user@192.168.7.50</a:t>
            </a:r>
            <a:endParaRPr lang="en-US" dirty="0"/>
          </a:p>
          <a:p>
            <a:r>
              <a:rPr lang="en-US" dirty="0"/>
              <a:t>Run using Yarn cluster manager:</a:t>
            </a:r>
          </a:p>
          <a:p>
            <a:pPr marL="0" indent="0">
              <a:buNone/>
            </a:pPr>
            <a:r>
              <a:rPr lang="en-US" sz="1400" dirty="0"/>
              <a:t>     spark-submit --class </a:t>
            </a:r>
            <a:r>
              <a:rPr lang="en-US" sz="1400" dirty="0" err="1"/>
              <a:t>org.apache.spark.examples.SparkPi</a:t>
            </a:r>
            <a:r>
              <a:rPr lang="en-US" sz="1400" dirty="0"/>
              <a:t> --master yarn 	spark/examples/jars/spark-examples_2.11-2.4.3.jar 100</a:t>
            </a:r>
          </a:p>
          <a:p>
            <a:r>
              <a:rPr lang="en-US" dirty="0"/>
              <a:t>Run using Spark Standalone cluster manager:</a:t>
            </a:r>
          </a:p>
          <a:p>
            <a:pPr marL="342900" lvl="1" indent="0">
              <a:buNone/>
            </a:pPr>
            <a:r>
              <a:rPr lang="en-US" sz="1400" dirty="0"/>
              <a:t>spark-submit --class </a:t>
            </a:r>
            <a:r>
              <a:rPr lang="en-US" sz="1400" dirty="0" err="1"/>
              <a:t>org.apache.spark.examples.SparkPi</a:t>
            </a:r>
            <a:r>
              <a:rPr lang="en-US" sz="1400" dirty="0"/>
              <a:t> --master spark://nodemaster:7077 	spark/examples/jars/spark-examples_2.11-2.4.3.jar 100</a:t>
            </a:r>
          </a:p>
        </p:txBody>
      </p:sp>
    </p:spTree>
    <p:extLst>
      <p:ext uri="{BB962C8B-B14F-4D97-AF65-F5344CB8AC3E}">
        <p14:creationId xmlns:p14="http://schemas.microsoft.com/office/powerpoint/2010/main" val="2744305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On-screen Show (16:9)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Spark Submit</vt:lpstr>
      <vt:lpstr>Architecture</vt:lpstr>
      <vt:lpstr>Packaging</vt:lpstr>
      <vt:lpstr>Using spark examples</vt:lpstr>
      <vt:lpstr>Launching apps</vt:lpstr>
      <vt:lpstr>Local example</vt:lpstr>
      <vt:lpstr>Gemini cluster</vt:lpstr>
      <vt:lpstr>Gemini cluster</vt:lpstr>
      <vt:lpstr>Deploy mode &amp; supervise</vt:lpstr>
      <vt:lpstr>Running locally vs Gemini cluster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201</cp:revision>
  <cp:lastPrinted>2018-12-13T17:38:42Z</cp:lastPrinted>
  <dcterms:modified xsi:type="dcterms:W3CDTF">2019-12-10T17:41:14Z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