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  <p:sldMasterId id="2147483660" r:id="rId5"/>
  </p:sldMasterIdLst>
  <p:notesMasterIdLst>
    <p:notesMasterId r:id="rId19"/>
  </p:notesMasterIdLst>
  <p:sldIdLst>
    <p:sldId id="260" r:id="rId6"/>
    <p:sldId id="358" r:id="rId7"/>
    <p:sldId id="362" r:id="rId8"/>
    <p:sldId id="361" r:id="rId9"/>
    <p:sldId id="364" r:id="rId10"/>
    <p:sldId id="360" r:id="rId11"/>
    <p:sldId id="363" r:id="rId12"/>
    <p:sldId id="365" r:id="rId13"/>
    <p:sldId id="366" r:id="rId14"/>
    <p:sldId id="368" r:id="rId15"/>
    <p:sldId id="367" r:id="rId16"/>
    <p:sldId id="369" r:id="rId17"/>
    <p:sldId id="3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BF55"/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62292" autoAdjust="0"/>
  </p:normalViewPr>
  <p:slideViewPr>
    <p:cSldViewPr snapToGrid="0" snapToObjects="1">
      <p:cViewPr varScale="1">
        <p:scale>
          <a:sx n="124" d="100"/>
          <a:sy n="124" d="100"/>
        </p:scale>
        <p:origin x="62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994e92c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994e92c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-491" y="3071028"/>
            <a:ext cx="9144492" cy="2072472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6641 h 2849022"/>
              <a:gd name="connsiteX4" fmla="*/ 0 w 12197783"/>
              <a:gd name="connsiteY4" fmla="*/ 0 h 2849022"/>
              <a:gd name="connsiteX0" fmla="*/ 0 w 12195401"/>
              <a:gd name="connsiteY0" fmla="*/ 0 h 2849022"/>
              <a:gd name="connsiteX1" fmla="*/ 12195401 w 12195401"/>
              <a:gd name="connsiteY1" fmla="*/ 538844 h 2849022"/>
              <a:gd name="connsiteX2" fmla="*/ 12195401 w 12195401"/>
              <a:gd name="connsiteY2" fmla="*/ 2849022 h 2849022"/>
              <a:gd name="connsiteX3" fmla="*/ 3401 w 12195401"/>
              <a:gd name="connsiteY3" fmla="*/ 2846641 h 2849022"/>
              <a:gd name="connsiteX4" fmla="*/ 0 w 12195401"/>
              <a:gd name="connsiteY4" fmla="*/ 0 h 2849022"/>
              <a:gd name="connsiteX0" fmla="*/ 0 w 12195401"/>
              <a:gd name="connsiteY0" fmla="*/ 0 h 2851403"/>
              <a:gd name="connsiteX1" fmla="*/ 12195401 w 12195401"/>
              <a:gd name="connsiteY1" fmla="*/ 541225 h 2851403"/>
              <a:gd name="connsiteX2" fmla="*/ 12195401 w 12195401"/>
              <a:gd name="connsiteY2" fmla="*/ 2851403 h 2851403"/>
              <a:gd name="connsiteX3" fmla="*/ 3401 w 12195401"/>
              <a:gd name="connsiteY3" fmla="*/ 2849022 h 2851403"/>
              <a:gd name="connsiteX4" fmla="*/ 0 w 12195401"/>
              <a:gd name="connsiteY4" fmla="*/ 0 h 2851403"/>
              <a:gd name="connsiteX0" fmla="*/ 0 w 12193020"/>
              <a:gd name="connsiteY0" fmla="*/ 0 h 2765678"/>
              <a:gd name="connsiteX1" fmla="*/ 12193020 w 12193020"/>
              <a:gd name="connsiteY1" fmla="*/ 455500 h 2765678"/>
              <a:gd name="connsiteX2" fmla="*/ 12193020 w 12193020"/>
              <a:gd name="connsiteY2" fmla="*/ 2765678 h 2765678"/>
              <a:gd name="connsiteX3" fmla="*/ 1020 w 12193020"/>
              <a:gd name="connsiteY3" fmla="*/ 2763297 h 2765678"/>
              <a:gd name="connsiteX4" fmla="*/ 0 w 12193020"/>
              <a:gd name="connsiteY4" fmla="*/ 0 h 2765678"/>
              <a:gd name="connsiteX0" fmla="*/ 0 w 12193020"/>
              <a:gd name="connsiteY0" fmla="*/ 0 h 2763296"/>
              <a:gd name="connsiteX1" fmla="*/ 12193020 w 12193020"/>
              <a:gd name="connsiteY1" fmla="*/ 453118 h 2763296"/>
              <a:gd name="connsiteX2" fmla="*/ 12193020 w 12193020"/>
              <a:gd name="connsiteY2" fmla="*/ 2763296 h 2763296"/>
              <a:gd name="connsiteX3" fmla="*/ 1020 w 12193020"/>
              <a:gd name="connsiteY3" fmla="*/ 2760915 h 2763296"/>
              <a:gd name="connsiteX4" fmla="*/ 0 w 12193020"/>
              <a:gd name="connsiteY4" fmla="*/ 0 h 2763296"/>
              <a:gd name="connsiteX0" fmla="*/ 2018 w 12192656"/>
              <a:gd name="connsiteY0" fmla="*/ 0 h 2763296"/>
              <a:gd name="connsiteX1" fmla="*/ 12192656 w 12192656"/>
              <a:gd name="connsiteY1" fmla="*/ 453118 h 2763296"/>
              <a:gd name="connsiteX2" fmla="*/ 12192656 w 12192656"/>
              <a:gd name="connsiteY2" fmla="*/ 2763296 h 2763296"/>
              <a:gd name="connsiteX3" fmla="*/ 656 w 12192656"/>
              <a:gd name="connsiteY3" fmla="*/ 2760915 h 2763296"/>
              <a:gd name="connsiteX4" fmla="*/ 2018 w 12192656"/>
              <a:gd name="connsiteY4" fmla="*/ 0 h 276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656" h="2763296">
                <a:moveTo>
                  <a:pt x="2018" y="0"/>
                </a:moveTo>
                <a:lnTo>
                  <a:pt x="12192656" y="453118"/>
                </a:lnTo>
                <a:lnTo>
                  <a:pt x="12192656" y="2763296"/>
                </a:lnTo>
                <a:lnTo>
                  <a:pt x="656" y="2760915"/>
                </a:lnTo>
                <a:cubicBezTo>
                  <a:pt x="-2065" y="1811241"/>
                  <a:pt x="4739" y="949674"/>
                  <a:pt x="2018" y="0"/>
                </a:cubicBezTo>
                <a:close/>
              </a:path>
            </a:pathLst>
          </a:custGeom>
          <a:solidFill>
            <a:srgbClr val="8B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16" name="Rectangle 9"/>
          <p:cNvSpPr/>
          <p:nvPr userDrawn="1"/>
        </p:nvSpPr>
        <p:spPr>
          <a:xfrm>
            <a:off x="-765" y="3071028"/>
            <a:ext cx="9144765" cy="2072473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3020"/>
              <a:gd name="connsiteY0" fmla="*/ 0 h 2763297"/>
              <a:gd name="connsiteX1" fmla="*/ 12193020 w 12193020"/>
              <a:gd name="connsiteY1" fmla="*/ 453119 h 2763297"/>
              <a:gd name="connsiteX2" fmla="*/ 12193020 w 12193020"/>
              <a:gd name="connsiteY2" fmla="*/ 2763297 h 2763297"/>
              <a:gd name="connsiteX3" fmla="*/ 1020 w 12193020"/>
              <a:gd name="connsiteY3" fmla="*/ 2763297 h 2763297"/>
              <a:gd name="connsiteX4" fmla="*/ 0 w 12193020"/>
              <a:gd name="connsiteY4" fmla="*/ 0 h 276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3020" h="2763297">
                <a:moveTo>
                  <a:pt x="0" y="0"/>
                </a:moveTo>
                <a:lnTo>
                  <a:pt x="12193020" y="453119"/>
                </a:lnTo>
                <a:lnTo>
                  <a:pt x="12193020" y="2763297"/>
                </a:lnTo>
                <a:lnTo>
                  <a:pt x="1020" y="2763297"/>
                </a:lnTo>
                <a:cubicBezTo>
                  <a:pt x="-1701" y="1813623"/>
                  <a:pt x="2721" y="949674"/>
                  <a:pt x="0" y="0"/>
                </a:cubicBez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tile tx="0" ty="0" sx="100000" sy="100000" flip="none" algn="b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7194" y="3582174"/>
            <a:ext cx="6315075" cy="457982"/>
          </a:xfrm>
          <a:noFill/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effectLst>
                  <a:outerShdw dist="12700" dir="2700000" algn="tl" rotWithShape="0">
                    <a:schemeClr val="bg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2" y="4040155"/>
            <a:ext cx="5893594" cy="206495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effectLst>
                  <a:outerShdw dist="12700" algn="tl" rotWithShape="0">
                    <a:schemeClr val="bg1"/>
                  </a:outerShdw>
                </a:effectLst>
                <a:latin typeface="Lato" panose="020F0502020204030203" pitchFamily="34" charset="-1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6476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150144"/>
            <a:ext cx="8349003" cy="3423897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Lato" panose="020F0502020204030203" pitchFamily="34" charset="-18"/>
              </a:defRPr>
            </a:lvl1pPr>
            <a:lvl2pPr>
              <a:lnSpc>
                <a:spcPct val="150000"/>
              </a:lnSpc>
              <a:defRPr>
                <a:latin typeface="Lato" panose="020F0502020204030203" pitchFamily="34" charset="-18"/>
              </a:defRPr>
            </a:lvl2pPr>
            <a:lvl3pPr>
              <a:lnSpc>
                <a:spcPct val="150000"/>
              </a:lnSpc>
              <a:defRPr>
                <a:latin typeface="Lato" panose="020F0502020204030203" pitchFamily="34" charset="-18"/>
              </a:defRPr>
            </a:lvl3pPr>
            <a:lvl4pPr>
              <a:lnSpc>
                <a:spcPct val="150000"/>
              </a:lnSpc>
              <a:defRPr>
                <a:latin typeface="Lato" panose="020F0502020204030203" pitchFamily="34" charset="-18"/>
              </a:defRPr>
            </a:lvl4pPr>
            <a:lvl5pPr>
              <a:lnSpc>
                <a:spcPct val="150000"/>
              </a:lnSpc>
              <a:defRPr>
                <a:latin typeface="Lato" panose="020F0502020204030203" pitchFamily="34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789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3654"/>
            <a:ext cx="4129088" cy="2139553"/>
          </a:xfrm>
        </p:spPr>
        <p:txBody>
          <a:bodyPr lIns="576000"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3207"/>
            <a:ext cx="4129088" cy="1125140"/>
          </a:xfrm>
        </p:spPr>
        <p:txBody>
          <a:bodyPr lIns="57600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194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07194" y="1140619"/>
            <a:ext cx="3940288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40619"/>
            <a:ext cx="4127047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16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3940289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194" y="1500188"/>
            <a:ext cx="3940288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140619"/>
            <a:ext cx="4127046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00188"/>
            <a:ext cx="4127047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7193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4602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010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2091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3" y="738188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66" y="1140619"/>
            <a:ext cx="5183130" cy="3316991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1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500"/>
            </a:lvl4pPr>
            <a:lvl5pPr>
              <a:lnSpc>
                <a:spcPct val="15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1140619"/>
            <a:ext cx="2949178" cy="33169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9890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9019" y="1140619"/>
            <a:ext cx="5177178" cy="331699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5" y="1140619"/>
            <a:ext cx="2949176" cy="326112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" y="738187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5255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440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157" y="273844"/>
            <a:ext cx="455159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194" y="273844"/>
            <a:ext cx="6557963" cy="4358879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0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8349003" cy="343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  <a:prstGeom prst="rect">
            <a:avLst/>
          </a:prstGeom>
          <a:solidFill>
            <a:srgbClr val="8BD7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09140" y="1"/>
            <a:ext cx="947057" cy="647315"/>
            <a:chOff x="10412186" y="0"/>
            <a:chExt cx="1262743" cy="863087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186" y="0"/>
              <a:ext cx="1262743" cy="863087"/>
            </a:xfrm>
            <a:prstGeom prst="rect">
              <a:avLst/>
            </a:pr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05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245" y="324350"/>
              <a:ext cx="1074625" cy="538737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1635" y="4642067"/>
            <a:ext cx="5745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839" y="4642067"/>
            <a:ext cx="9149888" cy="503824"/>
            <a:chOff x="-2452" y="6189422"/>
            <a:chExt cx="12199851" cy="671765"/>
          </a:xfrm>
        </p:grpSpPr>
        <p:sp>
          <p:nvSpPr>
            <p:cNvPr id="14" name="Rectangle 9"/>
            <p:cNvSpPr/>
            <p:nvPr userDrawn="1"/>
          </p:nvSpPr>
          <p:spPr>
            <a:xfrm>
              <a:off x="-2452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0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blipFill dpi="0" rotWithShape="1">
              <a:blip r:embed="rId14">
                <a:alphaModFix am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3810000" ty="355600" sx="35000" sy="35000" flip="x" algn="b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194" y="4770655"/>
            <a:ext cx="4114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0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7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spc="-113">
          <a:solidFill>
            <a:schemeClr val="bg1"/>
          </a:solidFill>
          <a:latin typeface="Lato" panose="020F0502020204030203" pitchFamily="34" charset="-1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submitting-applications.html" TargetMode="External"/><Relationship Id="rId2" Type="http://schemas.openxmlformats.org/officeDocument/2006/relationships/hyperlink" Target="https://jaceklaskowski.gitbooks.io/mastering-apache-spark/yarn/#:~:targetText=Deploy%20modes%20are%20all%20about,the%20Spark%20application%20in%20YARN).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eminisols.udemy.com/course/taming-big-data-with-spark-streaming-hands-on" TargetMode="External"/><Relationship Id="rId2" Type="http://schemas.openxmlformats.org/officeDocument/2006/relationships/hyperlink" Target="https://digitaldefynd.com/best-apache-spark-courses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edx.org/course/big-data-analytics-using-spark" TargetMode="External"/><Relationship Id="rId4" Type="http://schemas.openxmlformats.org/officeDocument/2006/relationships/hyperlink" Target="https://www.coursera.org/specializations/scal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park-Definitive-Guide-Processing-Simple-ebook/dp/B079P71JHY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jaceklaskowski.gitbooks.io/mastering-apache-spark/spark-architectur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cluster-overview.htm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spark/tree/branch-2.4" TargetMode="External"/><Relationship Id="rId2" Type="http://schemas.openxmlformats.org/officeDocument/2006/relationships/hyperlink" Target="https://github.com/apache/spark.git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odecentric.de/en/2016/04/calculating-pi-apache-spark/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7.50:8080/" TargetMode="External"/><Relationship Id="rId2" Type="http://schemas.openxmlformats.org/officeDocument/2006/relationships/hyperlink" Target="https://gitlab.com/bigdata-practice-gemini-solutions/gemini-hadoop-cluster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nodemaster:8088/clust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192.168.7.50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005092"/>
            <a:ext cx="9143999" cy="51402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8;p14">
            <a:extLst>
              <a:ext uri="{FF2B5EF4-FFF2-40B4-BE49-F238E27FC236}">
                <a16:creationId xmlns:a16="http://schemas.microsoft.com/office/drawing/2014/main" id="{59173A3C-23EE-497D-B484-38217E15EC11}"/>
              </a:ext>
            </a:extLst>
          </p:cNvPr>
          <p:cNvSpPr txBox="1"/>
          <p:nvPr/>
        </p:nvSpPr>
        <p:spPr>
          <a:xfrm>
            <a:off x="0" y="193374"/>
            <a:ext cx="9143998" cy="217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6000" b="1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Running Spark in production</a:t>
            </a:r>
            <a:endParaRPr lang="ro-RO" sz="6000" b="1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0E4D-A400-4EB3-8FAE-A70181F0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mode &amp; supervise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A86EF-D3A6-41EE-B24C-4D10FFB3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10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8689A4-8EE6-43B8-B819-7459C91C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Default deploy mode is </a:t>
            </a:r>
            <a:r>
              <a:rPr lang="en-US" i="1" dirty="0"/>
              <a:t>client</a:t>
            </a:r>
          </a:p>
          <a:p>
            <a:r>
              <a:rPr lang="en-US" dirty="0"/>
              <a:t>Cluster: </a:t>
            </a:r>
            <a:r>
              <a:rPr lang="en-US" i="1" dirty="0"/>
              <a:t>--deploy-mode cluster 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https://jaceklaskowski.gitbooks.io/mastering-apache-spark/yarn/#:~:targetText=Deploy%20modes%20are%20all%20about,the%20Spark%20application%20in%20YARN).</a:t>
            </a:r>
            <a:endParaRPr lang="en-US" sz="1200" dirty="0"/>
          </a:p>
          <a:p>
            <a:r>
              <a:rPr lang="en-US" i="1" dirty="0"/>
              <a:t>-- supervise </a:t>
            </a:r>
            <a:r>
              <a:rPr lang="en-US" dirty="0"/>
              <a:t>-&gt; driver is automatically restarted if it fails.</a:t>
            </a:r>
          </a:p>
          <a:p>
            <a:r>
              <a:rPr lang="en-US" dirty="0"/>
              <a:t>Other options, see also </a:t>
            </a:r>
            <a:r>
              <a:rPr lang="en-US" dirty="0">
                <a:hlinkClick r:id="rId3"/>
              </a:rPr>
              <a:t>https://spark.apache.org/docs/latest/submitting-applications.html</a:t>
            </a:r>
            <a:endParaRPr lang="en-US" dirty="0"/>
          </a:p>
          <a:p>
            <a:pPr lvl="1"/>
            <a:r>
              <a:rPr lang="en-US" i="1" dirty="0"/>
              <a:t>--executor-memory 20G</a:t>
            </a:r>
          </a:p>
          <a:p>
            <a:pPr lvl="1"/>
            <a:r>
              <a:rPr lang="en-US" i="1" dirty="0"/>
              <a:t>--total-executor-cores 100</a:t>
            </a:r>
          </a:p>
          <a:p>
            <a:pPr lvl="1"/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3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016A-CCE1-4184-B3B1-A5A7AF69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94" y="223828"/>
            <a:ext cx="4482306" cy="404054"/>
          </a:xfrm>
        </p:spPr>
        <p:txBody>
          <a:bodyPr/>
          <a:lstStyle/>
          <a:p>
            <a:r>
              <a:rPr lang="en-US" dirty="0"/>
              <a:t>Running locally vs Gemini cluster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13AE6E-C1C8-409D-B4DB-141D277A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0C347-B6A2-48D9-BCAA-212FE0561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C:\spark\bin\spark-submit.cmd \</a:t>
            </a:r>
          </a:p>
          <a:p>
            <a:pPr marL="0" indent="0">
              <a:buNone/>
            </a:pPr>
            <a:r>
              <a:rPr lang="en-US" sz="1200" dirty="0"/>
              <a:t>	--class </a:t>
            </a:r>
            <a:r>
              <a:rPr lang="en-US" sz="1200" dirty="0" err="1"/>
              <a:t>org.apache.spark.examples.SparkPi</a:t>
            </a:r>
            <a:r>
              <a:rPr lang="en-US" sz="1200" dirty="0"/>
              <a:t> \</a:t>
            </a:r>
          </a:p>
          <a:p>
            <a:pPr marL="0" indent="0">
              <a:buNone/>
            </a:pPr>
            <a:r>
              <a:rPr lang="en-US" sz="1200" dirty="0"/>
              <a:t>	--master spark://192.168.7.50:7077 \ </a:t>
            </a:r>
          </a:p>
          <a:p>
            <a:pPr marL="0" indent="0">
              <a:buNone/>
            </a:pPr>
            <a:r>
              <a:rPr lang="en-US" sz="1200" dirty="0"/>
              <a:t>	 &lt;</a:t>
            </a:r>
            <a:r>
              <a:rPr lang="en-US" sz="1200" dirty="0" err="1"/>
              <a:t>path_to_project</a:t>
            </a:r>
            <a:r>
              <a:rPr lang="en-US" sz="1200" dirty="0"/>
              <a:t>&gt;/</a:t>
            </a:r>
            <a:r>
              <a:rPr lang="en-US" sz="1200" dirty="0" err="1"/>
              <a:t>scala_spark_course</a:t>
            </a:r>
            <a:r>
              <a:rPr lang="en-US" sz="1200" dirty="0"/>
              <a:t>/4_Spark_Production/original-spark-examples_2.11-2.4.5-SNAPSHOT.jar  </a:t>
            </a:r>
          </a:p>
          <a:p>
            <a:pPr marL="0" indent="0">
              <a:buNone/>
            </a:pPr>
            <a:r>
              <a:rPr lang="en-US" sz="1200" dirty="0"/>
              <a:t>	100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Your machine needs </a:t>
            </a:r>
            <a:r>
              <a:rPr lang="en-US"/>
              <a:t>to be discoverable </a:t>
            </a:r>
            <a:r>
              <a:rPr lang="en-US" dirty="0"/>
              <a:t>from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1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04FB-3326-4E8A-A9C9-521B323B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518F59-FA4B-4D36-951D-ECAE6724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3C58D9-3592-4491-9692-CFC7B1AA2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of courses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https://digitaldefynd.com/best-apache-spark-courses</a:t>
            </a:r>
            <a:endParaRPr lang="en-US" dirty="0">
              <a:hlinkClick r:id="rId3"/>
            </a:endParaRPr>
          </a:p>
          <a:p>
            <a:r>
              <a:rPr lang="en-US" dirty="0"/>
              <a:t>Spark Streaming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https://geminisols.udemy.com/course/taming-big-data-with-spark-streaming-hands-on</a:t>
            </a:r>
            <a:endParaRPr lang="en-US" dirty="0"/>
          </a:p>
          <a:p>
            <a:r>
              <a:rPr lang="en-US" dirty="0"/>
              <a:t>Functional Programming in Scala Specialization:</a:t>
            </a:r>
          </a:p>
          <a:p>
            <a:pPr lvl="1"/>
            <a:r>
              <a:rPr lang="en-US" dirty="0">
                <a:hlinkClick r:id="rId4"/>
              </a:rPr>
              <a:t>https://www.coursera.org/specializations/scala</a:t>
            </a:r>
            <a:endParaRPr lang="en-US" dirty="0"/>
          </a:p>
          <a:p>
            <a:pPr lvl="1"/>
            <a:r>
              <a:rPr lang="en-US" dirty="0"/>
              <a:t>Set of 5 courses including a Capstone project</a:t>
            </a:r>
          </a:p>
          <a:p>
            <a:r>
              <a:rPr lang="en-US" dirty="0"/>
              <a:t>Big Data Analytics using Spark:</a:t>
            </a:r>
          </a:p>
          <a:p>
            <a:pPr lvl="1"/>
            <a:r>
              <a:rPr lang="en-US" dirty="0">
                <a:hlinkClick r:id="rId5"/>
              </a:rPr>
              <a:t>https://www.edx.org/course/big-data-analytics-using-spark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5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AB63-8897-4E9C-83DD-82FFFE6C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2EB43-25F5-4EDA-AE35-A100D341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13</a:t>
            </a:fld>
            <a:endParaRPr lang="ro-RO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5A502A-E91B-446A-A9B0-3372F369B6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359" y="1042725"/>
            <a:ext cx="2613285" cy="34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ACEAE7-27C6-4F36-AED9-A3EED2CA9890}"/>
              </a:ext>
            </a:extLst>
          </p:cNvPr>
          <p:cNvSpPr/>
          <p:nvPr/>
        </p:nvSpPr>
        <p:spPr>
          <a:xfrm>
            <a:off x="406434" y="146311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https://www.amazon.com/Spark-Definitive-Guide-Processing-Simple-ebook/dp/B079P71JHY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6AFD0-364E-4888-B840-9C082B65A195}"/>
              </a:ext>
            </a:extLst>
          </p:cNvPr>
          <p:cNvSpPr/>
          <p:nvPr/>
        </p:nvSpPr>
        <p:spPr>
          <a:xfrm>
            <a:off x="406434" y="210327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internals of Apache Spark book available online:</a:t>
            </a:r>
          </a:p>
          <a:p>
            <a:pPr lvl="1"/>
            <a:r>
              <a:rPr lang="en-US" dirty="0">
                <a:hlinkClick r:id="rId4"/>
              </a:rPr>
              <a:t>https://jaceklaskowski.gitbooks.io/mastering-apache-spark/spark-architecture.html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46D9-EA39-45F4-83E5-0582CD26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Submit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1BE2C3-4DBA-4193-8DED-CBBEE5B7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2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BEF4F-93BC-4273-B37F-924A32B0C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spark-submit</a:t>
            </a:r>
            <a:r>
              <a:rPr lang="en-US" dirty="0"/>
              <a:t> from Spark’s </a:t>
            </a:r>
            <a:r>
              <a:rPr lang="en-US" i="1" dirty="0"/>
              <a:t>bin</a:t>
            </a:r>
            <a:r>
              <a:rPr lang="en-US" dirty="0"/>
              <a:t> directory</a:t>
            </a:r>
          </a:p>
          <a:p>
            <a:r>
              <a:rPr lang="en-US" i="1" dirty="0"/>
              <a:t>spark-submit</a:t>
            </a:r>
            <a:r>
              <a:rPr lang="en-US" dirty="0"/>
              <a:t> is a unified interface for all supported cluster managers:</a:t>
            </a:r>
          </a:p>
          <a:p>
            <a:pPr lvl="1"/>
            <a:r>
              <a:rPr lang="en-US" dirty="0"/>
              <a:t>Spark standalone</a:t>
            </a:r>
          </a:p>
          <a:p>
            <a:pPr lvl="1"/>
            <a:r>
              <a:rPr lang="en-US" dirty="0"/>
              <a:t>Apache Mesos</a:t>
            </a:r>
          </a:p>
          <a:p>
            <a:pPr lvl="1"/>
            <a:r>
              <a:rPr lang="en-US" dirty="0"/>
              <a:t>Yarn</a:t>
            </a:r>
          </a:p>
          <a:p>
            <a:pPr lvl="1"/>
            <a:r>
              <a:rPr lang="en-US" dirty="0"/>
              <a:t>Kubernetes</a:t>
            </a:r>
          </a:p>
          <a:p>
            <a:r>
              <a:rPr lang="en-US" dirty="0"/>
              <a:t>See more under </a:t>
            </a:r>
            <a:r>
              <a:rPr lang="en-US" dirty="0">
                <a:hlinkClick r:id="rId2"/>
              </a:rPr>
              <a:t>https://spark.apache.org/docs/latest/cluster-overview.htm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4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0DBF-EF83-49DD-AB9F-B17D4708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7D86B8-63A6-4786-99EB-81D82856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1635" y="4642067"/>
            <a:ext cx="574562" cy="273844"/>
          </a:xfrm>
        </p:spPr>
        <p:txBody>
          <a:bodyPr/>
          <a:lstStyle/>
          <a:p>
            <a:fld id="{B2815AF8-303F-4D00-ACAF-B87E49885EE4}" type="slidenum">
              <a:rPr lang="ro-RO" smtClean="0"/>
              <a:pPr/>
              <a:t>3</a:t>
            </a:fld>
            <a:endParaRPr lang="ro-R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2162F7-80F7-4024-8E40-36F72440B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493" y="1395914"/>
            <a:ext cx="58007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4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26FD-BB59-412D-B305-F934D159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799B0-A5AA-4DF0-8CFD-23D3F34C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4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F73C1F-0086-439D-875D-D0FB2D3C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running you need to package your application</a:t>
            </a:r>
          </a:p>
          <a:p>
            <a:r>
              <a:rPr lang="en-US" dirty="0"/>
              <a:t>Create an uber jar (fat jar)</a:t>
            </a:r>
          </a:p>
          <a:p>
            <a:r>
              <a:rPr lang="en-US" dirty="0"/>
              <a:t>Spark and Hadoop should be provided as dependencies</a:t>
            </a:r>
          </a:p>
          <a:p>
            <a:endParaRPr lang="en-US" dirty="0"/>
          </a:p>
          <a:p>
            <a:r>
              <a:rPr lang="en-US" dirty="0"/>
              <a:t>We will use the spark examples for running on Gemini cluster</a:t>
            </a:r>
          </a:p>
        </p:txBody>
      </p:sp>
    </p:spTree>
    <p:extLst>
      <p:ext uri="{BB962C8B-B14F-4D97-AF65-F5344CB8AC3E}">
        <p14:creationId xmlns:p14="http://schemas.microsoft.com/office/powerpoint/2010/main" val="189502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E31F-C325-43E1-84D8-FADFD791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spark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90CA29-7352-4FF8-A8CD-9DD22734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5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F1BAE2-39F5-4DB6-9C4D-D293A70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way to start is using official examples</a:t>
            </a:r>
          </a:p>
          <a:p>
            <a:pPr marL="0" indent="0">
              <a:buNone/>
            </a:pPr>
            <a:r>
              <a:rPr lang="en-US" sz="1400" i="1" dirty="0"/>
              <a:t>git clone </a:t>
            </a:r>
            <a:r>
              <a:rPr lang="en-US" sz="1400" i="1" dirty="0">
                <a:hlinkClick r:id="rId2"/>
              </a:rPr>
              <a:t>https://github.com/apache/spark.git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git checkout branch-2.4 =&gt; for Spark 2.4 with Scala 2.11</a:t>
            </a:r>
          </a:p>
          <a:p>
            <a:pPr marL="0" indent="0">
              <a:buNone/>
            </a:pPr>
            <a:r>
              <a:rPr lang="en-US" sz="1400" i="1" dirty="0"/>
              <a:t>export MAVEN_OPTS="-Xmx3000m" &amp;&amp; </a:t>
            </a:r>
            <a:r>
              <a:rPr lang="en-US" sz="1400" i="1" dirty="0" err="1"/>
              <a:t>mvn</a:t>
            </a:r>
            <a:r>
              <a:rPr lang="en-US" sz="1400" i="1" dirty="0"/>
              <a:t> -</a:t>
            </a:r>
            <a:r>
              <a:rPr lang="en-US" sz="1400" i="1" dirty="0" err="1"/>
              <a:t>DskipTests</a:t>
            </a:r>
            <a:r>
              <a:rPr lang="en-US" sz="1400" i="1" dirty="0"/>
              <a:t> clean package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sz="1400" i="1" dirty="0"/>
              <a:t>Package using your IDE which should haven Maven embedded </a:t>
            </a:r>
          </a:p>
          <a:p>
            <a:pPr marL="0" indent="0">
              <a:buNone/>
            </a:pPr>
            <a:r>
              <a:rPr lang="en-US" sz="1400" dirty="0"/>
              <a:t>Link: </a:t>
            </a:r>
            <a:r>
              <a:rPr lang="en-US" sz="1400" dirty="0">
                <a:hlinkClick r:id="rId3"/>
              </a:rPr>
              <a:t>https://github.com/apache/spark/tree/branch-2.4</a:t>
            </a:r>
            <a:r>
              <a:rPr lang="en-US" sz="1400" dirty="0"/>
              <a:t> -&gt; let’s review as well the pom.xml</a:t>
            </a:r>
          </a:p>
        </p:txBody>
      </p:sp>
    </p:spTree>
    <p:extLst>
      <p:ext uri="{BB962C8B-B14F-4D97-AF65-F5344CB8AC3E}">
        <p14:creationId xmlns:p14="http://schemas.microsoft.com/office/powerpoint/2010/main" val="27206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03E8-77B6-443C-8B07-88FBE7E2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apps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D474F-DCD5-4704-B8A7-1BF548D6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5E69F4-A478-45DF-932B-B9C8F76D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./bin/spark-submit \</a:t>
            </a:r>
          </a:p>
          <a:p>
            <a:pPr marL="0" indent="0">
              <a:buNone/>
            </a:pPr>
            <a:r>
              <a:rPr lang="en-US" dirty="0"/>
              <a:t>	  --class &lt;main-class&gt; \</a:t>
            </a:r>
          </a:p>
          <a:p>
            <a:pPr marL="0" indent="0">
              <a:buNone/>
            </a:pPr>
            <a:r>
              <a:rPr lang="en-US" dirty="0"/>
              <a:t>  	  --master &lt;master-</a:t>
            </a:r>
            <a:r>
              <a:rPr lang="en-US" dirty="0" err="1"/>
              <a:t>url</a:t>
            </a:r>
            <a:r>
              <a:rPr lang="en-US" dirty="0"/>
              <a:t>&gt; \</a:t>
            </a:r>
          </a:p>
          <a:p>
            <a:pPr marL="0" indent="0">
              <a:buNone/>
            </a:pPr>
            <a:r>
              <a:rPr lang="en-US" dirty="0"/>
              <a:t> 	  --deploy-mode &lt;deploy-mode&gt; \</a:t>
            </a:r>
          </a:p>
          <a:p>
            <a:pPr marL="0" indent="0">
              <a:buNone/>
            </a:pPr>
            <a:r>
              <a:rPr lang="en-US" dirty="0"/>
              <a:t>	  --conf &lt;key&gt;=&lt;value&gt; \</a:t>
            </a:r>
          </a:p>
          <a:p>
            <a:pPr marL="0" indent="0">
              <a:buNone/>
            </a:pPr>
            <a:r>
              <a:rPr lang="en-US" dirty="0"/>
              <a:t>  	   ... # other options</a:t>
            </a:r>
          </a:p>
          <a:p>
            <a:pPr marL="0" indent="0">
              <a:buNone/>
            </a:pPr>
            <a:r>
              <a:rPr lang="en-US" dirty="0"/>
              <a:t> 	 &lt;application-jar&gt; \</a:t>
            </a:r>
          </a:p>
          <a:p>
            <a:pPr marL="0" indent="0">
              <a:buNone/>
            </a:pPr>
            <a:r>
              <a:rPr lang="en-US" dirty="0"/>
              <a:t>  	[application-arguments]</a:t>
            </a:r>
          </a:p>
        </p:txBody>
      </p:sp>
    </p:spTree>
    <p:extLst>
      <p:ext uri="{BB962C8B-B14F-4D97-AF65-F5344CB8AC3E}">
        <p14:creationId xmlns:p14="http://schemas.microsoft.com/office/powerpoint/2010/main" val="372708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02EF-E048-4C87-8928-FE75D7A2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5C793-214D-401C-832C-747ED0B2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4B7BB8-E0ED-4E88-BD01-D60CF9F1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C:\spark\bin\spark-submit.cmd \</a:t>
            </a:r>
          </a:p>
          <a:p>
            <a:pPr marL="342900" lvl="1" indent="0">
              <a:buNone/>
            </a:pPr>
            <a:r>
              <a:rPr lang="en-US" sz="1200" dirty="0"/>
              <a:t>--class </a:t>
            </a:r>
            <a:r>
              <a:rPr lang="en-US" sz="1200" dirty="0" err="1"/>
              <a:t>org.apache.spark.examples.SparkPi</a:t>
            </a:r>
            <a:r>
              <a:rPr lang="en-US" sz="1200" dirty="0"/>
              <a:t> \</a:t>
            </a:r>
          </a:p>
          <a:p>
            <a:pPr marL="342900" lvl="1" indent="0">
              <a:buNone/>
            </a:pPr>
            <a:r>
              <a:rPr lang="en-US" sz="1200" dirty="0"/>
              <a:t>--master local[8]  \</a:t>
            </a:r>
          </a:p>
          <a:p>
            <a:pPr marL="342900" lvl="1" indent="0">
              <a:buNone/>
            </a:pPr>
            <a:r>
              <a:rPr lang="en-US" sz="1200" dirty="0"/>
              <a:t>&lt;</a:t>
            </a:r>
            <a:r>
              <a:rPr lang="en-US" sz="1200" dirty="0" err="1"/>
              <a:t>path_to_project</a:t>
            </a:r>
            <a:r>
              <a:rPr lang="en-US" sz="1200" dirty="0"/>
              <a:t>&gt;/</a:t>
            </a:r>
            <a:r>
              <a:rPr lang="en-US" sz="1200" dirty="0" err="1"/>
              <a:t>scala_spark_course</a:t>
            </a:r>
            <a:r>
              <a:rPr lang="en-US" sz="1200" dirty="0"/>
              <a:t>/4_Spark_Production/original-spark-examples_2.11-2.4.5-SNAPSHOT.jar</a:t>
            </a:r>
          </a:p>
          <a:p>
            <a:pPr marL="342900" lvl="1" indent="0">
              <a:buNone/>
            </a:pPr>
            <a:r>
              <a:rPr lang="en-US" sz="1200" dirty="0"/>
              <a:t>1000</a:t>
            </a:r>
          </a:p>
          <a:p>
            <a:pPr marL="342900" lvl="1" indent="0">
              <a:buNone/>
            </a:pPr>
            <a:endParaRPr lang="en-US" sz="1200" dirty="0"/>
          </a:p>
          <a:p>
            <a:pPr marL="342900" lvl="1" indent="0">
              <a:buNone/>
            </a:pPr>
            <a:r>
              <a:rPr lang="en-US" sz="1200" dirty="0">
                <a:hlinkClick r:id="rId2"/>
              </a:rPr>
              <a:t>https://blog.codecentric.de/en/2016/04/calculating-pi-apache-spark/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8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EC56-D259-43CB-9DD8-8D919788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Gemini cluster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C90E4-1A2F-4F28-939C-5251403D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D6B073-9293-496A-A8CE-AE8BE43AE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documentation is under </a:t>
            </a:r>
            <a:r>
              <a:rPr lang="en-US" dirty="0">
                <a:hlinkClick r:id="rId2"/>
              </a:rPr>
              <a:t>https://gitlab.com/bigdata-practice-gemini-solutions/gemini-hadoop-cluster</a:t>
            </a:r>
            <a:endParaRPr lang="en-US" dirty="0"/>
          </a:p>
          <a:p>
            <a:r>
              <a:rPr lang="en-US" dirty="0"/>
              <a:t>Raise your hand if you want access to the documentation</a:t>
            </a:r>
          </a:p>
          <a:p>
            <a:r>
              <a:rPr lang="en-US" dirty="0"/>
              <a:t>Spark Standalone cluster: </a:t>
            </a:r>
            <a:r>
              <a:rPr lang="en-US" dirty="0">
                <a:hlinkClick r:id="rId3"/>
              </a:rPr>
              <a:t>http://192.168.7.50:8080/</a:t>
            </a:r>
            <a:endParaRPr lang="en-US" dirty="0"/>
          </a:p>
          <a:p>
            <a:r>
              <a:rPr lang="en-US" dirty="0"/>
              <a:t>Yarn web </a:t>
            </a:r>
            <a:r>
              <a:rPr lang="en-US" dirty="0" err="1"/>
              <a:t>ui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</a:t>
            </a:r>
            <a:r>
              <a:rPr lang="en-US" dirty="0">
                <a:hlinkClick r:id="rId3"/>
              </a:rPr>
              <a:t>192.168.7.50</a:t>
            </a:r>
            <a:r>
              <a:rPr lang="en-US" dirty="0">
                <a:hlinkClick r:id="rId4"/>
              </a:rPr>
              <a:t>:8088/cluster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3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6A7E-921C-4A86-96C3-5529B16C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Gemini cluster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B8E494-1BED-45DE-821F-1D04AE71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9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1FB12-BE16-4A59-930C-18DCA874E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cluster:</a:t>
            </a:r>
          </a:p>
          <a:p>
            <a:pPr marL="342900" lvl="1" indent="0">
              <a:buNone/>
            </a:pP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user@192.168.7.50</a:t>
            </a:r>
            <a:endParaRPr lang="en-US" dirty="0"/>
          </a:p>
          <a:p>
            <a:r>
              <a:rPr lang="en-US" dirty="0"/>
              <a:t>Run using Yarn cluster manager:</a:t>
            </a:r>
          </a:p>
          <a:p>
            <a:pPr marL="0" indent="0">
              <a:buNone/>
            </a:pPr>
            <a:r>
              <a:rPr lang="en-US" sz="1400" dirty="0"/>
              <a:t>     spark-submit --class </a:t>
            </a:r>
            <a:r>
              <a:rPr lang="en-US" sz="1400" dirty="0" err="1"/>
              <a:t>org.apache.spark.examples.SparkPi</a:t>
            </a:r>
            <a:r>
              <a:rPr lang="en-US" sz="1400" dirty="0"/>
              <a:t> --master yarn 	spark/examples/jars/spark-examples_2.11-2.4.3.jar 100</a:t>
            </a:r>
          </a:p>
          <a:p>
            <a:r>
              <a:rPr lang="en-US" dirty="0"/>
              <a:t>Run using Spark Standalone cluster manager:</a:t>
            </a:r>
          </a:p>
          <a:p>
            <a:pPr marL="342900" lvl="1" indent="0">
              <a:buNone/>
            </a:pPr>
            <a:r>
              <a:rPr lang="en-US" sz="1400" dirty="0"/>
              <a:t>spark-submit --class </a:t>
            </a:r>
            <a:r>
              <a:rPr lang="en-US" sz="1400" dirty="0" err="1"/>
              <a:t>org.apache.spark.examples.SparkPi</a:t>
            </a:r>
            <a:r>
              <a:rPr lang="en-US" sz="1400" dirty="0"/>
              <a:t> --master spark://nodemaster:7077 	spark/examples/jars/spark-examples_2.11-2.4.3.jar 100</a:t>
            </a:r>
          </a:p>
        </p:txBody>
      </p:sp>
    </p:spTree>
    <p:extLst>
      <p:ext uri="{BB962C8B-B14F-4D97-AF65-F5344CB8AC3E}">
        <p14:creationId xmlns:p14="http://schemas.microsoft.com/office/powerpoint/2010/main" val="27443057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>
          <a:defRPr sz="1200" dirty="0" smtClean="0">
            <a:latin typeface="Lato" panose="020F0502020204030203" pitchFamily="34" charset="-1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2A58547029454AB19C4743817AE4E4" ma:contentTypeVersion="4" ma:contentTypeDescription="Create a new document." ma:contentTypeScope="" ma:versionID="fcb8c4a679d8ace45ceb166f3c894db4">
  <xsd:schema xmlns:xsd="http://www.w3.org/2001/XMLSchema" xmlns:xs="http://www.w3.org/2001/XMLSchema" xmlns:p="http://schemas.microsoft.com/office/2006/metadata/properties" xmlns:ns2="ec6ec6ed-b5e9-44ae-a1e4-02d3a5f2b088" xmlns:ns3="f9d38366-44fa-4455-b38c-7d58d880822d" targetNamespace="http://schemas.microsoft.com/office/2006/metadata/properties" ma:root="true" ma:fieldsID="32794913e6579e7cdd79cea120e27724" ns2:_="" ns3:_="">
    <xsd:import namespace="ec6ec6ed-b5e9-44ae-a1e4-02d3a5f2b088"/>
    <xsd:import namespace="f9d38366-44fa-4455-b38c-7d58d88082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ec6ed-b5e9-44ae-a1e4-02d3a5f2b0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38366-44fa-4455-b38c-7d58d88082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42EE84-F11C-42C7-AEE1-990C959312CE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9d38366-44fa-4455-b38c-7d58d880822d"/>
    <ds:schemaRef ds:uri="ec6ec6ed-b5e9-44ae-a1e4-02d3a5f2b088"/>
  </ds:schemaRefs>
</ds:datastoreItem>
</file>

<file path=customXml/itemProps2.xml><?xml version="1.0" encoding="utf-8"?>
<ds:datastoreItem xmlns:ds="http://schemas.openxmlformats.org/officeDocument/2006/customXml" ds:itemID="{CF9D2C0E-8EC1-40ED-8E3B-49799F2A8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BE9370-688B-43F1-8A92-30C488D0F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ec6ed-b5e9-44ae-a1e4-02d3a5f2b088"/>
    <ds:schemaRef ds:uri="f9d38366-44fa-4455-b38c-7d58d88082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Microsoft Office PowerPoint</Application>
  <PresentationFormat>On-screen Show (16:9)</PresentationFormat>
  <Paragraphs>96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Lato</vt:lpstr>
      <vt:lpstr>Lato Black</vt:lpstr>
      <vt:lpstr>Roboto Black</vt:lpstr>
      <vt:lpstr>Arial</vt:lpstr>
      <vt:lpstr>Calibri</vt:lpstr>
      <vt:lpstr>Simple Light</vt:lpstr>
      <vt:lpstr>Office Theme</vt:lpstr>
      <vt:lpstr>PowerPoint Presentation</vt:lpstr>
      <vt:lpstr>Spark Submit</vt:lpstr>
      <vt:lpstr>Architecture</vt:lpstr>
      <vt:lpstr>Packaging</vt:lpstr>
      <vt:lpstr>Using spark examples</vt:lpstr>
      <vt:lpstr>Launching apps</vt:lpstr>
      <vt:lpstr>Local example</vt:lpstr>
      <vt:lpstr>Gemini cluster</vt:lpstr>
      <vt:lpstr>Gemini cluster</vt:lpstr>
      <vt:lpstr>Deploy mode &amp; supervise</vt:lpstr>
      <vt:lpstr>Running locally vs Gemini cluster</vt:lpstr>
      <vt:lpstr>Where to go from here?</vt:lpstr>
      <vt:lpstr>Where to go from 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Golf</dc:creator>
  <cp:lastModifiedBy>Bogdan Niculescu</cp:lastModifiedBy>
  <cp:revision>207</cp:revision>
  <cp:lastPrinted>2018-12-13T17:38:42Z</cp:lastPrinted>
  <dcterms:modified xsi:type="dcterms:W3CDTF">2019-12-11T12:52:57Z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0x010100172A58547029454AB19C4743817AE4E4</vt:lpwstr>
  </property>
</Properties>
</file>