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Ubuntu Mon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
          <p15:clr>
            <a:srgbClr val="A4A3A4"/>
          </p15:clr>
        </p15:guide>
        <p15:guide id="2" pos="5688">
          <p15:clr>
            <a:srgbClr val="A4A3A4"/>
          </p15:clr>
        </p15:guide>
        <p15:guide id="3" orient="horz" pos="3168">
          <p15:clr>
            <a:srgbClr val="9AA0A6"/>
          </p15:clr>
        </p15:guide>
        <p15:guide id="4" pos="72">
          <p15:clr>
            <a:srgbClr val="9AA0A6"/>
          </p15:clr>
        </p15:guide>
        <p15:guide id="5" pos="360">
          <p15:clr>
            <a:srgbClr val="9AA0A6"/>
          </p15:clr>
        </p15:guide>
        <p15:guide id="6" orient="horz" pos="2880">
          <p15:clr>
            <a:srgbClr val="9AA0A6"/>
          </p15:clr>
        </p15:guide>
        <p15:guide id="7" pos="5400">
          <p15:clr>
            <a:srgbClr val="9AA0A6"/>
          </p15:clr>
        </p15:guide>
        <p15:guide id="8" orient="horz" pos="360">
          <p15:clr>
            <a:srgbClr val="9AA0A6"/>
          </p15:clr>
        </p15:guide>
        <p15:guide id="9" orient="horz" pos="398">
          <p15:clr>
            <a:srgbClr val="9AA0A6"/>
          </p15:clr>
        </p15:guide>
        <p15:guide id="10" orient="horz" pos="284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 orient="horz"/>
        <p:guide pos="5688"/>
        <p:guide pos="3168" orient="horz"/>
        <p:guide pos="72"/>
        <p:guide pos="360"/>
        <p:guide pos="2880" orient="horz"/>
        <p:guide pos="5400"/>
        <p:guide pos="360" orient="horz"/>
        <p:guide pos="398" orient="horz"/>
        <p:guide pos="2842"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UbuntuMon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UbuntuMono-italic.fntdata"/><Relationship Id="rId63" Type="http://schemas.openxmlformats.org/officeDocument/2006/relationships/font" Target="fonts/UbuntuMono-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UbuntuMono-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Asa, bine ati venit la prima editie de Level Up Con de anul acesta.</a:t>
            </a:r>
            <a:br>
              <a:rPr lang="en"/>
            </a:br>
            <a:br>
              <a:rPr lang="en"/>
            </a:br>
            <a:r>
              <a:rPr lang="en"/>
              <a:t>Eu sunt Bogdan si astazi va voi vorbi despre Docker si Kubernetes, o demistifiere daca vrei.</a:t>
            </a:r>
            <a:br>
              <a:rPr lang="en"/>
            </a:br>
            <a:endParaRPr/>
          </a:p>
          <a:p>
            <a:pPr indent="0" lvl="0" marL="0" rtl="0" algn="l">
              <a:spcBef>
                <a:spcPts val="0"/>
              </a:spcBef>
              <a:spcAft>
                <a:spcPts val="0"/>
              </a:spcAft>
              <a:buClr>
                <a:schemeClr val="dk1"/>
              </a:buClr>
              <a:buSzPts val="1100"/>
              <a:buFont typeface="Arial"/>
              <a:buNone/>
            </a:pPr>
            <a:r>
              <a:rPr lang="en">
                <a:solidFill>
                  <a:schemeClr val="dk1"/>
                </a:solidFill>
              </a:rPr>
              <a:t>Deoarece timpul este destul de restrans si subiectele destul de grele si vaste, am pregatit cumva cele mai folosite feature-uri/componente ale celor doua tehnologii, sau ma rog, cele pe care le consider eu cele mai folositoare.</a:t>
            </a:r>
            <a:endParaRPr/>
          </a:p>
          <a:p>
            <a:pPr indent="0" lvl="0" marL="0" rtl="0" algn="l">
              <a:spcBef>
                <a:spcPts val="0"/>
              </a:spcBef>
              <a:spcAft>
                <a:spcPts val="0"/>
              </a:spcAft>
              <a:buNone/>
            </a:pPr>
            <a:br>
              <a:rPr lang="en"/>
            </a:br>
            <a:r>
              <a:rPr lang="en"/>
              <a:t>Discutia va fi structurata in doua parti, prima despre Docker iar a doua despre Kubernetes.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 finalul fiecarei parti vom aplica practic ceea ce am invatat, ca la final sa avem o mica aplicate care ruleaza intr-un cluster de kubernetes.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8bd0ce93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8bd0ce93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Daca ne uitam in el, putem vedea ca nu contine mare branza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8bd0ce93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8bd0ce93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Insa avem aceasta referinta catre un alt fisier, la acelasi nivel cu manifest.json, in care se afla mult mai multe chestii care n-ar fi incaput pe un slide, asa ca va las pe voi sa va uitati prin ele :D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Din nou, structura acestui fisier este standardizata tot de OCI. In el putem gasi informatii precum environment variables, comanda initiala, configuratia pentru crearea containerului (hostname, exposed ports, etc), un istoric al layer-urilor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8bd0ce93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8bd0ce93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 vreau sa zic prin asta este ca imaginile sunt un fel de clase in OOP iar containerele sunt instante ale acelor clase.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8bd0ce93f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8bd0ce93f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 vorbit in slide-urile anteriorare si am vazut si in manifest.json ceva referinte la layers.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aceste straturi este tinut practic continutul imaginii, librariile, codul sursa (PHP) sau executabilul aplicatiei, etc.</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8bd0ce93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8bd0ce93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 luam acest layer spre exemplu, sa vedem ce contine 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8bd0ce93f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8bd0ce93f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Dupa o listare a continutului al acelui layer putem vedea ca in el avem o structura clasica de linux root directory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8bd0ce93f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bd0ce93f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Aceste layere, cum le zice si numele, sunt niste straturi care se creaza atunci cand builduim o imagine ele mai sunt numite si intermediate images.</a:t>
            </a:r>
            <a:br>
              <a:rPr lang="en"/>
            </a:br>
            <a:br>
              <a:rPr lang="en"/>
            </a:br>
            <a:r>
              <a:rPr lang="en"/>
              <a:t>Vom vedea in pasul urmator, cand vom construi o imagine, cand si de ce se creaza.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8bd0ce93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8bd0ce93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Similare cu git commits, adica sunt read only, fiecare imagine are un istoric al acestor straturi si pot fi si “sqashed” astfel incat sa nu mai avem acest istoric.</a:t>
            </a:r>
            <a:br>
              <a:rPr lang="en"/>
            </a:br>
            <a:endParaRPr/>
          </a:p>
          <a:p>
            <a:pPr indent="0" lvl="0" marL="0" rtl="0" algn="l">
              <a:spcBef>
                <a:spcPts val="0"/>
              </a:spcBef>
              <a:spcAft>
                <a:spcPts val="0"/>
              </a:spcAft>
              <a:buClr>
                <a:schemeClr val="dk1"/>
              </a:buClr>
              <a:buSzPts val="1100"/>
              <a:buFont typeface="Arial"/>
              <a:buNone/>
            </a:pPr>
            <a:r>
              <a:rPr lang="en">
                <a:solidFill>
                  <a:schemeClr val="dk1"/>
                </a:solidFill>
              </a:rPr>
              <a:t>Daca ne uitam la un alt layer din imaginea de exemplu putem vedea ca un alt layer a adaugat/modificat doar anumite fisiere.</a:t>
            </a:r>
            <a:endParaRPr/>
          </a:p>
          <a:p>
            <a:pPr indent="0" lvl="0" marL="0" rtl="0" algn="l">
              <a:spcBef>
                <a:spcPts val="0"/>
              </a:spcBef>
              <a:spcAft>
                <a:spcPts val="0"/>
              </a:spcAft>
              <a:buNone/>
            </a:pPr>
            <a:br>
              <a:rPr lang="en"/>
            </a:br>
            <a:r>
              <a:rPr lang="en"/>
              <a:t>Docker are o limita la numarul de layere pe care o imagine poate sa-l aiba (127 parca), deci acest `sqash` este incurajat.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Daca imaginea are mai multe layere, precum `nginx:latest` in cazul nostru, acele layere, cand se ruleaza containerul vor fi mergeuite.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8bd0ce93f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8bd0ce93f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8bd0ce93f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8bd0ce93f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543533752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543533752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Vom incepe printr-o scurta introducere, pentru a intelege niste chestii de baza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8bd0ce93f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8bd0ce93f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Pentru buildingul/construirea unei imagini, mai intai avem nevoie de un Dockerfile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8bd0ce93f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8bd0ce93f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RUN, COPY, CMD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8bd0ce93f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8bd0ce93f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Multistage din stage-ul anterior</a:t>
            </a:r>
            <a:br>
              <a:rPr lang="en"/>
            </a:br>
            <a:r>
              <a:rPr lang="en"/>
              <a:t>dev dependencies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8bd0ce93f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8bd0ce93f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multistage dintr-o alta imagine complet diferita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8bd0ce93f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bd0ce93f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Pentru buildingul/construirea unei imagini, mai intai avem nevoie de un Dockerfile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8bd0ce93f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8bd0ce93f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8bd0ce93f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8bd0ce93f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registry este practic un github unde push-uim imaginile.</a:t>
            </a:r>
            <a:br>
              <a:rPr lang="en"/>
            </a:br>
            <a:br>
              <a:rPr lang="en"/>
            </a:br>
            <a:r>
              <a:rPr lang="en"/>
              <a:t>La fel ca si in cazul lui git, poti folosi registry-ul public, oferit de docker sau poti sa-ti faci unul privat.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8bd0ce93f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8bd0ce93f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putem push-ui si un singur tag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8bd0ce93f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8bd0ce93f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registry este practic un github unde push-uim imaginile.</a:t>
            </a:r>
            <a:br>
              <a:rPr lang="en"/>
            </a:br>
            <a:br>
              <a:rPr lang="en"/>
            </a:br>
            <a:r>
              <a:rPr lang="en"/>
              <a:t>La fel ca si in cazul lui git, poti folosi registry-ul public, oferit de docker sau poti sa-ti faci unul privat.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5435337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5435337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8bd0ce93f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8bd0ce93f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 mai e si docker asta? Sau la ce ne ajuta?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Pai primul lucru care-mi vine in minte ar fi un standardizarea impachetarii aplicatiilor si dependintelor lor.</a:t>
            </a:r>
            <a:endParaRPr/>
          </a:p>
          <a:p>
            <a:pPr indent="0" lvl="0" marL="0" rtl="0" algn="l">
              <a:spcBef>
                <a:spcPts val="0"/>
              </a:spcBef>
              <a:spcAft>
                <a:spcPts val="0"/>
              </a:spcAft>
              <a:buNone/>
            </a:pPr>
            <a:br>
              <a:rPr lang="en"/>
            </a:br>
            <a:r>
              <a:rPr lang="en"/>
              <a:t>Asta este si motivul pentru care este atat de popular, toate dependintele fiind impachetate cu aplicatia nu mai ajungem la dependency hell.</a:t>
            </a:r>
            <a:endParaRPr/>
          </a:p>
          <a:p>
            <a:pPr indent="0" lvl="0" marL="0" rtl="0" algn="l">
              <a:spcBef>
                <a:spcPts val="0"/>
              </a:spcBef>
              <a:spcAft>
                <a:spcPts val="0"/>
              </a:spcAft>
              <a:buNone/>
            </a:pPr>
            <a:br>
              <a:rPr lang="en"/>
            </a:br>
            <a:r>
              <a:rPr lang="en"/>
              <a:t>Devops poate updata sistemul de operare de pe serverele din productie cand si cum vrea plus ca poate folosi ce vrea el (distributie linux, desigur).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543533752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543533752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543533752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543533752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543533752_5_2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543533752_5_2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543533752_5_2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543533752_5_2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543533752_5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543533752_5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8bd0ce93f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8bd0ce93f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registry este practic un github unde push-uim imaginile.</a:t>
            </a:r>
            <a:br>
              <a:rPr lang="en"/>
            </a:br>
            <a:br>
              <a:rPr lang="en"/>
            </a:br>
            <a:r>
              <a:rPr lang="en"/>
              <a:t>La fel ca si in cazul lui git, poti folosi registry-ul public, oferit de docker sau poti sa-ti faci unul privat.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8bd0ce93f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8bd0ce93f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putem push-ui si un singur tag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54353375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54353375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putem push-ui si un singur tag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e16fb80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e16fb80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registry este practic un github unde push-uim imaginile.</a:t>
            </a:r>
            <a:br>
              <a:rPr lang="en"/>
            </a:br>
            <a:br>
              <a:rPr lang="en"/>
            </a:br>
            <a:r>
              <a:rPr lang="en"/>
              <a:t>La fel ca si in cazul lui git, poti folosi registry-ul public, oferit de docker sau poti sa-ti faci unul privat.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e16fb801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e16fb801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8bd0ce93f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8bd0ce93f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Merge nativ pe linux, motivele le vom discuta cand ajungem la containere.</a:t>
            </a:r>
            <a:br>
              <a:rPr lang="en"/>
            </a:br>
            <a:br>
              <a:rPr lang="en"/>
            </a:br>
            <a:r>
              <a:rPr lang="en"/>
              <a:t>Windows este mic si in paranteze deoarece, desi docker mege nativ pe windows(cu windows containers), metoda cea mai populara este sa fie rulat intr-un VM cu linux sau cu WSL. </a:t>
            </a:r>
            <a:br>
              <a:rPr lang="en"/>
            </a:br>
            <a:r>
              <a:rPr lang="en"/>
              <a:t>	Probabil pentru ca majoritatea programelor/aplicatiilor care sunt dockerized sunt pentru linux?</a:t>
            </a:r>
            <a:br>
              <a:rPr lang="en"/>
            </a:br>
            <a:r>
              <a:rPr lang="en"/>
              <a:t>	Poate pentru ca  cu windows containers poti rula doar aplicatii de windows?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 Mac OS nu merge nativ, in spate merge tot intr-un VM cu linux, de aceea si diferenta de performanta intre docker pe linux si macos/windows.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ae16fb801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ae16fb801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registry este practic un github unde push-uim imaginile.</a:t>
            </a:r>
            <a:br>
              <a:rPr lang="en"/>
            </a:br>
            <a:br>
              <a:rPr lang="en"/>
            </a:br>
            <a:r>
              <a:rPr lang="en"/>
              <a:t>La fel ca si in cazul lui git, poti folosi registry-ul public, oferit de docker sau poti sa-ti faci unul privat.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e16fb80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e16fb80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registry este practic un github unde push-uim imaginile.</a:t>
            </a:r>
            <a:br>
              <a:rPr lang="en"/>
            </a:br>
            <a:br>
              <a:rPr lang="en"/>
            </a:br>
            <a:r>
              <a:rPr lang="en"/>
              <a:t>La fel ca si in cazul lui git, poti folosi registry-ul public, oferit de docker sau poti sa-ti faci unul privat.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e16fb80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e16fb80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registry este practic un github unde push-uim imaginile.</a:t>
            </a:r>
            <a:br>
              <a:rPr lang="en"/>
            </a:br>
            <a:br>
              <a:rPr lang="en"/>
            </a:br>
            <a:r>
              <a:rPr lang="en"/>
              <a:t>La fel ca si in cazul lui git, poti folosi registry-ul public, oferit de docker sau poti sa-ti faci unul privat.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e16fb801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e16fb801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registry este practic un github unde push-uim imaginile.</a:t>
            </a:r>
            <a:br>
              <a:rPr lang="en"/>
            </a:br>
            <a:br>
              <a:rPr lang="en"/>
            </a:br>
            <a:r>
              <a:rPr lang="en"/>
              <a:t>La fel ca si in cazul lui git, poti folosi registry-ul public, oferit de docker sau poti sa-ti faci unul privat.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543533752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543533752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8bd0ce93f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8bd0ce93f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8bd0ce93f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8bd0ce93f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78bd0ce93f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8bd0ce93f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8bd0ce93f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8bd0ce93f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8bd0ce93f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8bd0ce93f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8bd0ce93f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8bd0ce93f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Deoarece nu mai avem dependecy hell si totul este impachetat frumos, </a:t>
            </a:r>
            <a:r>
              <a:rPr lang="en">
                <a:solidFill>
                  <a:schemeClr val="dk1"/>
                </a:solidFill>
              </a:rPr>
              <a:t>nu ne mai certam cu sysadminii/baietii de la devops pe versiuni de pachete instalate direct pe server, si tot felul de configuratii.</a:t>
            </a:r>
            <a:br>
              <a:rPr lang="en">
                <a:solidFill>
                  <a:schemeClr val="dk1"/>
                </a:solidFill>
              </a:rPr>
            </a:br>
            <a:br>
              <a:rPr lang="en">
                <a:solidFill>
                  <a:schemeClr val="dk1"/>
                </a:solidFill>
              </a:rPr>
            </a:br>
            <a:r>
              <a:rPr lang="en">
                <a:solidFill>
                  <a:schemeClr val="dk1"/>
                </a:solidFill>
              </a:rPr>
              <a:t>Plus ca ii lasa pe sysadmini sa updateze sistemul de operare de pe servere fara prea multe batai de cap, singura poate versiunea de docker.</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8bd0ce93f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8bd0ce93f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8bd0ce93f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8bd0ce93f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8bd0ce93f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8bd0ce93f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8bd0ce93f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8bd0ce93f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8bd0ce93f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8bd0ce93f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8bd0ce93f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8bd0ce93f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e16fb80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e16fb80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8bd0ce93f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8bd0ce93f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Principalele concepte/componente ale dockerului sunt Images si Containers, fiind cele mai importante, despre ele vom discuta in continuare mai in detaliu.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8bd0ce93f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8bd0ce93f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 in esenta sunt doar niste arhive tar (tape archive).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8bd0ce93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8bd0ce93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Daca salvam o imagine (nginx:latest in cazul asta) putem vedea ca interior avem niste fisiere si niste directoare in care avem alte arhive numite layer.tar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8bd0ce93f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8bd0ce93f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Entry pint-ul imaginii este acest fisier</a:t>
            </a:r>
            <a:r>
              <a:rPr lang="en"/>
              <a:t> `manifest.json` care are o structura standardizata de OCI (Open Container Initiative), o organizatie care se ocupa cu standardizarea de formate de containere si a runtime-urilor pentru ele.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55463" y="1937675"/>
            <a:ext cx="593400" cy="88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&amp;</a:t>
            </a:r>
            <a:endParaRPr/>
          </a:p>
        </p:txBody>
      </p:sp>
      <p:grpSp>
        <p:nvGrpSpPr>
          <p:cNvPr id="55" name="Google Shape;55;p13"/>
          <p:cNvGrpSpPr/>
          <p:nvPr/>
        </p:nvGrpSpPr>
        <p:grpSpPr>
          <a:xfrm>
            <a:off x="4344000" y="1756200"/>
            <a:ext cx="2249400" cy="1631100"/>
            <a:chOff x="4463838" y="1756200"/>
            <a:chExt cx="2249400" cy="1631100"/>
          </a:xfrm>
        </p:grpSpPr>
        <p:pic>
          <p:nvPicPr>
            <p:cNvPr id="56" name="Google Shape;56;p13"/>
            <p:cNvPicPr preferRelativeResize="0"/>
            <p:nvPr/>
          </p:nvPicPr>
          <p:blipFill>
            <a:blip r:embed="rId3">
              <a:alphaModFix/>
            </a:blip>
            <a:stretch>
              <a:fillRect/>
            </a:stretch>
          </p:blipFill>
          <p:spPr>
            <a:xfrm>
              <a:off x="5131200" y="1756200"/>
              <a:ext cx="914675" cy="887350"/>
            </a:xfrm>
            <a:prstGeom prst="rect">
              <a:avLst/>
            </a:prstGeom>
            <a:noFill/>
            <a:ln>
              <a:noFill/>
            </a:ln>
          </p:spPr>
        </p:pic>
        <p:sp>
          <p:nvSpPr>
            <p:cNvPr id="57" name="Google Shape;57;p13"/>
            <p:cNvSpPr txBox="1"/>
            <p:nvPr/>
          </p:nvSpPr>
          <p:spPr>
            <a:xfrm>
              <a:off x="4463838" y="2771700"/>
              <a:ext cx="2249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2"/>
                  </a:solidFill>
                </a:rPr>
                <a:t>Kubernetes</a:t>
              </a:r>
              <a:endParaRPr/>
            </a:p>
          </p:txBody>
        </p:sp>
      </p:grpSp>
      <p:grpSp>
        <p:nvGrpSpPr>
          <p:cNvPr id="58" name="Google Shape;58;p13"/>
          <p:cNvGrpSpPr/>
          <p:nvPr/>
        </p:nvGrpSpPr>
        <p:grpSpPr>
          <a:xfrm>
            <a:off x="2676788" y="1756200"/>
            <a:ext cx="1358526" cy="1631100"/>
            <a:chOff x="2796625" y="1756200"/>
            <a:chExt cx="1358526" cy="1631100"/>
          </a:xfrm>
        </p:grpSpPr>
        <p:pic>
          <p:nvPicPr>
            <p:cNvPr id="59" name="Google Shape;59;p13"/>
            <p:cNvPicPr preferRelativeResize="0"/>
            <p:nvPr/>
          </p:nvPicPr>
          <p:blipFill>
            <a:blip r:embed="rId4">
              <a:alphaModFix/>
            </a:blip>
            <a:stretch>
              <a:fillRect/>
            </a:stretch>
          </p:blipFill>
          <p:spPr>
            <a:xfrm>
              <a:off x="2920400" y="1756200"/>
              <a:ext cx="1234751" cy="887350"/>
            </a:xfrm>
            <a:prstGeom prst="rect">
              <a:avLst/>
            </a:prstGeom>
            <a:noFill/>
            <a:ln>
              <a:noFill/>
            </a:ln>
          </p:spPr>
        </p:pic>
        <p:sp>
          <p:nvSpPr>
            <p:cNvPr id="60" name="Google Shape;60;p13"/>
            <p:cNvSpPr txBox="1"/>
            <p:nvPr/>
          </p:nvSpPr>
          <p:spPr>
            <a:xfrm>
              <a:off x="2796625" y="2771700"/>
              <a:ext cx="1319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2"/>
                  </a:solidFill>
                </a:rPr>
                <a:t>Docker</a:t>
              </a:r>
              <a:endParaRPr/>
            </a:p>
          </p:txBody>
        </p:sp>
      </p:grpSp>
      <p:sp>
        <p:nvSpPr>
          <p:cNvPr id="61" name="Google Shape;61;p13"/>
          <p:cNvSpPr txBox="1"/>
          <p:nvPr/>
        </p:nvSpPr>
        <p:spPr>
          <a:xfrm>
            <a:off x="3174450" y="3886400"/>
            <a:ext cx="279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666666"/>
                </a:solidFill>
              </a:rPr>
              <a:t>[ lvl-u</a:t>
            </a:r>
            <a:r>
              <a:rPr lang="en">
                <a:solidFill>
                  <a:srgbClr val="666666"/>
                </a:solidFill>
              </a:rPr>
              <a:t>p con jan 2021 ]</a:t>
            </a:r>
            <a:endParaRPr>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568800" y="632250"/>
            <a:ext cx="8006400" cy="38790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tar</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axf</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manifest.json</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-O</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python</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-m</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json.tool</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"Config"</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"602e111c06b6934013578ad80554a074049c59441d9bcd963cb4a7feccede7a5.json"</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"RepoTags"</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"nginx:latest"</a:t>
            </a:r>
            <a:endParaRPr sz="1200">
              <a:solidFill>
                <a:srgbClr val="98C379"/>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"Layers"</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"728f5ec5baf1c458f584cc8ba525173772de88d760dc6c9aae1871976f591ea7/layer.tar"</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"aa3be1bb7d4482b4a46d0ba6ab2eaa6b581aec128137929d264d5b42885444ec/layer.tar"</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11</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"ecb0b9d505bb5ee2659ff0bc37bbead3d9332d3ce34f6e17e39c451dcda90c6a/layer.tar"</a:t>
            </a:r>
            <a:endParaRPr sz="1200">
              <a:solidFill>
                <a:srgbClr val="98C379"/>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568800" y="632250"/>
            <a:ext cx="8006400" cy="38790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tar</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axf</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manifest.json</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-O</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python</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-m</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json.tool</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"Config"</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a:t>
            </a:r>
            <a:r>
              <a:rPr lang="en" sz="1200">
                <a:solidFill>
                  <a:srgbClr val="CC0000"/>
                </a:solidFill>
                <a:latin typeface="Ubuntu Mono"/>
                <a:ea typeface="Ubuntu Mono"/>
                <a:cs typeface="Ubuntu Mono"/>
                <a:sym typeface="Ubuntu Mono"/>
              </a:rPr>
              <a:t>602e111c06b6934013578ad80554a074049c59441d9bcd963cb4a7feccede7a5.json</a:t>
            </a:r>
            <a:r>
              <a:rPr lang="en" sz="1200">
                <a:solidFill>
                  <a:srgbClr val="98C379"/>
                </a:solidFill>
                <a:latin typeface="Ubuntu Mono"/>
                <a:ea typeface="Ubuntu Mono"/>
                <a:cs typeface="Ubuntu Mono"/>
                <a:sym typeface="Ubuntu Mono"/>
              </a:rPr>
              <a:t>"</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"RepoTags"</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"nginx:latest"</a:t>
            </a:r>
            <a:endParaRPr sz="1200">
              <a:solidFill>
                <a:srgbClr val="98C379"/>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"Layers"</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"728f5ec5baf1c458f584cc8ba525173772de88d760dc6c9aae1871976f591ea7/layer.tar"</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"aa3be1bb7d4482b4a46d0ba6ab2eaa6b581aec128137929d264d5b42885444ec/layer.tar"</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11</a:t>
            </a:r>
            <a:r>
              <a:rPr lang="en" sz="1200">
                <a:solidFill>
                  <a:srgbClr val="F8F8F2"/>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"ecb0b9d505bb5ee2659ff0bc37bbead3d9332d3ce34f6e17e39c451dcda90c6a/layer.tar"</a:t>
            </a:r>
            <a:endParaRPr sz="1200">
              <a:solidFill>
                <a:srgbClr val="98C379"/>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Images</a:t>
            </a:r>
            <a:endParaRPr/>
          </a:p>
        </p:txBody>
      </p:sp>
      <p:sp>
        <p:nvSpPr>
          <p:cNvPr id="129" name="Google Shape;129;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essentially a tarball</a:t>
            </a:r>
            <a:endParaRPr sz="1400"/>
          </a:p>
          <a:p>
            <a:pPr indent="-317500" lvl="0" marL="457200" rtl="0" algn="l">
              <a:spcBef>
                <a:spcPts val="0"/>
              </a:spcBef>
              <a:spcAft>
                <a:spcPts val="0"/>
              </a:spcAft>
              <a:buSzPts val="1400"/>
              <a:buChar char="●"/>
            </a:pPr>
            <a:r>
              <a:rPr lang="en" sz="1400"/>
              <a:t>similar to OOP classes</a:t>
            </a:r>
            <a:endParaRPr sz="1400"/>
          </a:p>
        </p:txBody>
      </p:sp>
      <p:sp>
        <p:nvSpPr>
          <p:cNvPr id="130" name="Google Shape;130;p2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Images</a:t>
            </a:r>
            <a:endParaRPr/>
          </a:p>
        </p:txBody>
      </p:sp>
      <p:sp>
        <p:nvSpPr>
          <p:cNvPr id="136" name="Google Shape;136;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where everything lives</a:t>
            </a:r>
            <a:endParaRPr sz="1400"/>
          </a:p>
          <a:p>
            <a:pPr indent="-317500" lvl="0" marL="457200" rtl="0" algn="l">
              <a:spcBef>
                <a:spcPts val="0"/>
              </a:spcBef>
              <a:spcAft>
                <a:spcPts val="0"/>
              </a:spcAft>
              <a:buSzPts val="1400"/>
              <a:buChar char="●"/>
            </a:pPr>
            <a:r>
              <a:t/>
            </a:r>
            <a:endParaRPr sz="1400"/>
          </a:p>
        </p:txBody>
      </p:sp>
      <p:sp>
        <p:nvSpPr>
          <p:cNvPr id="137" name="Google Shape;137;p2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Layers?!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568800" y="632250"/>
            <a:ext cx="8006400" cy="38790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docker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save</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&gt;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tar</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tf</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tree</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--fromfile</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602e111c06b6934013578ad80554a074049c59441d9bcd963cb4a7feccede7a5.json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CC0000"/>
                </a:solidFill>
                <a:latin typeface="Ubuntu Mono"/>
                <a:ea typeface="Ubuntu Mono"/>
                <a:cs typeface="Ubuntu Mono"/>
                <a:sym typeface="Ubuntu Mono"/>
              </a:rPr>
              <a:t>728f5ec5baf1c458f584cc8ba525173772de88d760dc6c9aae1871976f591ea7</a:t>
            </a:r>
            <a:endParaRPr sz="1200">
              <a:solidFill>
                <a:srgbClr val="CC0000"/>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CC0000"/>
                </a:solidFill>
                <a:latin typeface="Ubuntu Mono"/>
                <a:ea typeface="Ubuntu Mono"/>
                <a:cs typeface="Ubuntu Mono"/>
                <a:sym typeface="Ubuntu Mono"/>
              </a:rPr>
              <a:t>layer.tar</a:t>
            </a:r>
            <a:endParaRPr sz="1200">
              <a:solidFill>
                <a:srgbClr val="CC0000"/>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aa3be1bb7d4482b4a46d0ba6ab2eaa6b581aec128137929d264d5b42885444ec</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11</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ecb0b9d505bb5ee2659ff0bc37bbead3d9332d3ce34f6e17e39c451dcda90c6a</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15</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16</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manifest.json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18</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repositories</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19</a:t>
            </a:r>
            <a:r>
              <a:rPr lang="en" sz="1200">
                <a:solidFill>
                  <a:srgbClr val="F8F8F2"/>
                </a:solidFill>
                <a:latin typeface="Ubuntu Mono"/>
                <a:ea typeface="Ubuntu Mono"/>
                <a:cs typeface="Ubuntu Mono"/>
                <a:sym typeface="Ubuntu Mono"/>
              </a:rPr>
              <a:t> </a:t>
            </a:r>
            <a:endParaRPr sz="1200">
              <a:solidFill>
                <a:srgbClr val="F8F8F2"/>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20</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directories,</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files</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nvSpPr>
        <p:spPr>
          <a:xfrm>
            <a:off x="568800" y="632250"/>
            <a:ext cx="8006400" cy="38790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E5C07B"/>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E5C07B"/>
                </a:solidFill>
                <a:latin typeface="Ubuntu Mono"/>
                <a:ea typeface="Ubuntu Mono"/>
                <a:cs typeface="Ubuntu Mono"/>
                <a:sym typeface="Ubuntu Mono"/>
              </a:rPr>
              <a:t> $ tar </a:t>
            </a:r>
            <a:r>
              <a:rPr lang="en" sz="1200">
                <a:solidFill>
                  <a:srgbClr val="D19A66"/>
                </a:solidFill>
                <a:latin typeface="Ubuntu Mono"/>
                <a:ea typeface="Ubuntu Mono"/>
                <a:cs typeface="Ubuntu Mono"/>
                <a:sym typeface="Ubuntu Mono"/>
              </a:rPr>
              <a:t>axf</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r>
              <a:rPr lang="en" sz="1200">
                <a:solidFill>
                  <a:srgbClr val="E5C07B"/>
                </a:solidFill>
                <a:latin typeface="Ubuntu Mono"/>
                <a:ea typeface="Ubuntu Mono"/>
                <a:cs typeface="Ubuntu Mono"/>
                <a:sym typeface="Ubuntu Mono"/>
              </a:rPr>
              <a:t> </a:t>
            </a:r>
            <a:r>
              <a:rPr lang="en" sz="1200">
                <a:solidFill>
                  <a:srgbClr val="CC0000"/>
                </a:solidFill>
                <a:latin typeface="Ubuntu Mono"/>
                <a:ea typeface="Ubuntu Mono"/>
                <a:cs typeface="Ubuntu Mono"/>
                <a:sym typeface="Ubuntu Mono"/>
              </a:rPr>
              <a:t>728f5ec5.../layer.tar</a:t>
            </a:r>
            <a:r>
              <a:rPr lang="en" sz="1200">
                <a:solidFill>
                  <a:srgbClr val="E5C07B"/>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-O</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tar</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tf</a:t>
            </a:r>
            <a:r>
              <a:rPr lang="en" sz="1200">
                <a:solidFill>
                  <a:srgbClr val="E5C07B"/>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tree</a:t>
            </a:r>
            <a:r>
              <a:rPr lang="en" sz="1200">
                <a:solidFill>
                  <a:srgbClr val="E5C07B"/>
                </a:solidFill>
                <a:latin typeface="Ubuntu Mono"/>
                <a:ea typeface="Ubuntu Mono"/>
                <a:cs typeface="Ubuntu Mono"/>
                <a:sym typeface="Ubuntu Mono"/>
              </a:rPr>
              <a:t> -L 1 </a:t>
            </a:r>
            <a:r>
              <a:rPr lang="en" sz="1200">
                <a:solidFill>
                  <a:srgbClr val="D19A66"/>
                </a:solidFill>
                <a:latin typeface="Ubuntu Mono"/>
                <a:ea typeface="Ubuntu Mono"/>
                <a:cs typeface="Ubuntu Mono"/>
                <a:sym typeface="Ubuntu Mono"/>
              </a:rPr>
              <a:t>--fromfile</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E5C07B"/>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E5C07B"/>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bin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E5C07B"/>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boot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E5C07B"/>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dev</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E5C07B"/>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etc</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E5C07B"/>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home</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E5C07B"/>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lib</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E5C07B"/>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lib64</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media</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11</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mnt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12</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opt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13</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proc</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14</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root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15</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run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16</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sbin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17</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srv</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18</a:t>
            </a:r>
            <a:r>
              <a:rPr lang="en" sz="1200">
                <a:solidFill>
                  <a:srgbClr val="E5C07B"/>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Images</a:t>
            </a:r>
            <a:endParaRPr/>
          </a:p>
        </p:txBody>
      </p:sp>
      <p:sp>
        <p:nvSpPr>
          <p:cNvPr id="153" name="Google Shape;153;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where everything lives</a:t>
            </a:r>
            <a:endParaRPr sz="1400"/>
          </a:p>
          <a:p>
            <a:pPr indent="-317500" lvl="0" marL="457200" rtl="0" algn="l">
              <a:spcBef>
                <a:spcPts val="0"/>
              </a:spcBef>
              <a:spcAft>
                <a:spcPts val="0"/>
              </a:spcAft>
              <a:buSzPts val="1400"/>
              <a:buChar char="●"/>
            </a:pPr>
            <a:r>
              <a:rPr lang="en" sz="1400"/>
              <a:t>created while building an image</a:t>
            </a:r>
            <a:endParaRPr sz="1400"/>
          </a:p>
          <a:p>
            <a:pPr indent="-317500" lvl="0" marL="457200" rtl="0" algn="l">
              <a:spcBef>
                <a:spcPts val="0"/>
              </a:spcBef>
              <a:spcAft>
                <a:spcPts val="0"/>
              </a:spcAft>
              <a:buSzPts val="1400"/>
              <a:buChar char="●"/>
            </a:pPr>
            <a:r>
              <a:t/>
            </a:r>
            <a:endParaRPr sz="1400"/>
          </a:p>
        </p:txBody>
      </p:sp>
      <p:sp>
        <p:nvSpPr>
          <p:cNvPr id="154" name="Google Shape;154;p2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Layers?!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Images</a:t>
            </a:r>
            <a:endParaRPr/>
          </a:p>
        </p:txBody>
      </p:sp>
      <p:sp>
        <p:nvSpPr>
          <p:cNvPr id="160" name="Google Shape;160;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where everything lives</a:t>
            </a:r>
            <a:endParaRPr sz="1400"/>
          </a:p>
          <a:p>
            <a:pPr indent="-317500" lvl="0" marL="457200" rtl="0" algn="l">
              <a:spcBef>
                <a:spcPts val="0"/>
              </a:spcBef>
              <a:spcAft>
                <a:spcPts val="0"/>
              </a:spcAft>
              <a:buSzPts val="1400"/>
              <a:buChar char="●"/>
            </a:pPr>
            <a:r>
              <a:rPr lang="en" sz="1400"/>
              <a:t>created while building an image</a:t>
            </a:r>
            <a:endParaRPr sz="1400"/>
          </a:p>
          <a:p>
            <a:pPr indent="-317500" lvl="0" marL="457200" rtl="0" algn="l">
              <a:spcBef>
                <a:spcPts val="0"/>
              </a:spcBef>
              <a:spcAft>
                <a:spcPts val="0"/>
              </a:spcAft>
              <a:buSzPts val="1400"/>
              <a:buChar char="●"/>
            </a:pPr>
            <a:r>
              <a:rPr lang="en" sz="1400"/>
              <a:t>similar to git commits</a:t>
            </a:r>
            <a:endParaRPr sz="1400"/>
          </a:p>
        </p:txBody>
      </p:sp>
      <p:sp>
        <p:nvSpPr>
          <p:cNvPr id="161" name="Google Shape;161;p2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Layers?!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568800" y="632250"/>
            <a:ext cx="8006400" cy="38790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docker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save</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&gt;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tar</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tf</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tree</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--fromfile</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602e111c06b6934013578ad80554a074049c59441d9bcd963cb4a7feccede7a5.json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728f5ec5baf1c458f584cc8ba525173772de88d760dc6c9aae1871976f591ea7</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aa3be1bb7d4482b4a46d0ba6ab2eaa6b581aec128137929d264d5b42885444ec</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11</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CC0000"/>
                </a:solidFill>
                <a:latin typeface="Ubuntu Mono"/>
                <a:ea typeface="Ubuntu Mono"/>
                <a:cs typeface="Ubuntu Mono"/>
                <a:sym typeface="Ubuntu Mono"/>
              </a:rPr>
              <a:t>ecb0b9d505bb5ee2659ff0bc37bbead3d9332d3ce34f6e17e39c451dcda90c6a</a:t>
            </a:r>
            <a:endParaRPr sz="1200">
              <a:solidFill>
                <a:srgbClr val="CC0000"/>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15</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16</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CC0000"/>
                </a:solidFill>
                <a:latin typeface="Ubuntu Mono"/>
                <a:ea typeface="Ubuntu Mono"/>
                <a:cs typeface="Ubuntu Mono"/>
                <a:sym typeface="Ubuntu Mono"/>
              </a:rPr>
              <a:t>layer.tar</a:t>
            </a:r>
            <a:endParaRPr sz="1200">
              <a:solidFill>
                <a:srgbClr val="CC0000"/>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manifest.json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18</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repositories</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19</a:t>
            </a:r>
            <a:r>
              <a:rPr lang="en" sz="1200">
                <a:solidFill>
                  <a:srgbClr val="F8F8F2"/>
                </a:solidFill>
                <a:latin typeface="Ubuntu Mono"/>
                <a:ea typeface="Ubuntu Mono"/>
                <a:cs typeface="Ubuntu Mono"/>
                <a:sym typeface="Ubuntu Mono"/>
              </a:rPr>
              <a:t> </a:t>
            </a:r>
            <a:endParaRPr sz="1200">
              <a:solidFill>
                <a:srgbClr val="F8F8F2"/>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20</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directories,</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files</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nvSpPr>
        <p:spPr>
          <a:xfrm>
            <a:off x="568800" y="632250"/>
            <a:ext cx="8006400" cy="38790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ABB2BF"/>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tar</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axf</a:t>
            </a:r>
            <a:r>
              <a:rPr lang="en" sz="1200">
                <a:solidFill>
                  <a:srgbClr val="ABB2BF"/>
                </a:solidFill>
                <a:latin typeface="Ubuntu Mono"/>
                <a:ea typeface="Ubuntu Mono"/>
                <a:cs typeface="Ubuntu Mono"/>
                <a:sym typeface="Ubuntu Mono"/>
              </a:rPr>
              <a:t> nginx-latest.tar </a:t>
            </a:r>
            <a:r>
              <a:rPr lang="en" sz="1200">
                <a:solidFill>
                  <a:srgbClr val="CC0000"/>
                </a:solidFill>
                <a:latin typeface="Ubuntu Mono"/>
                <a:ea typeface="Ubuntu Mono"/>
                <a:cs typeface="Ubuntu Mono"/>
                <a:sym typeface="Ubuntu Mono"/>
              </a:rPr>
              <a:t>ecb0b9d5.../layer.tar</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-O</a:t>
            </a:r>
            <a:r>
              <a:rPr lang="en" sz="1200">
                <a:solidFill>
                  <a:srgbClr val="ABB2BF"/>
                </a:solidFill>
                <a:latin typeface="Ubuntu Mono"/>
                <a:ea typeface="Ubuntu Mono"/>
                <a:cs typeface="Ubuntu Mono"/>
                <a:sym typeface="Ubuntu Mono"/>
              </a:rPr>
              <a:t> | tar tf </a:t>
            </a:r>
            <a:r>
              <a:rPr lang="en" sz="1200">
                <a:solidFill>
                  <a:srgbClr val="D19A66"/>
                </a:solidFill>
                <a:latin typeface="Ubuntu Mono"/>
                <a:ea typeface="Ubuntu Mono"/>
                <a:cs typeface="Ubuntu Mono"/>
                <a:sym typeface="Ubuntu Mono"/>
              </a:rPr>
              <a:t>-</a:t>
            </a:r>
            <a:r>
              <a:rPr lang="en" sz="1200">
                <a:solidFill>
                  <a:srgbClr val="ABB2BF"/>
                </a:solidFill>
                <a:latin typeface="Ubuntu Mono"/>
                <a:ea typeface="Ubuntu Mono"/>
                <a:cs typeface="Ubuntu Mono"/>
                <a:sym typeface="Ubuntu Mono"/>
              </a:rPr>
              <a:t> | tree </a:t>
            </a:r>
            <a:r>
              <a:rPr lang="en" sz="1200">
                <a:solidFill>
                  <a:srgbClr val="D19A66"/>
                </a:solidFill>
                <a:latin typeface="Ubuntu Mono"/>
                <a:ea typeface="Ubuntu Mono"/>
                <a:cs typeface="Ubuntu Mono"/>
                <a:sym typeface="Ubuntu Mono"/>
              </a:rPr>
              <a:t>--fromfile</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 var</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ABB2BF"/>
                </a:solidFill>
                <a:latin typeface="Ubuntu Mono"/>
                <a:ea typeface="Ubuntu Mono"/>
                <a:cs typeface="Ubuntu Mono"/>
                <a:sym typeface="Ubuntu Mono"/>
              </a:rPr>
              <a:t>     └── log</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ABB2BF"/>
                </a:solidFill>
                <a:latin typeface="Ubuntu Mono"/>
                <a:ea typeface="Ubuntu Mono"/>
                <a:cs typeface="Ubuntu Mono"/>
                <a:sym typeface="Ubuntu Mono"/>
              </a:rPr>
              <a:t>         └── nginx</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ABB2BF"/>
                </a:solidFill>
                <a:latin typeface="Ubuntu Mono"/>
                <a:ea typeface="Ubuntu Mono"/>
                <a:cs typeface="Ubuntu Mono"/>
                <a:sym typeface="Ubuntu Mono"/>
              </a:rPr>
              <a:t>             ├── access.log</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ABB2BF"/>
                </a:solidFill>
                <a:latin typeface="Ubuntu Mono"/>
                <a:ea typeface="Ubuntu Mono"/>
                <a:cs typeface="Ubuntu Mono"/>
                <a:sym typeface="Ubuntu Mono"/>
              </a:rPr>
              <a:t>             └── error.log</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directories, </a:t>
            </a:r>
            <a:r>
              <a:rPr lang="en" sz="1200">
                <a:solidFill>
                  <a:srgbClr val="D19A66"/>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files</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Chapter I</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Intro</a:t>
            </a:r>
            <a:endParaRPr/>
          </a:p>
          <a:p>
            <a:pPr indent="-342900" lvl="0" marL="457200" rtl="0" algn="l">
              <a:spcBef>
                <a:spcPts val="0"/>
              </a:spcBef>
              <a:spcAft>
                <a:spcPts val="0"/>
              </a:spcAft>
              <a:buSzPts val="1800"/>
              <a:buChar char="●"/>
            </a:pPr>
            <a:r>
              <a:rPr lang="en"/>
              <a:t>Images</a:t>
            </a:r>
            <a:endParaRPr/>
          </a:p>
          <a:p>
            <a:pPr indent="-317500" lvl="1" marL="914400" rtl="0" algn="l">
              <a:spcBef>
                <a:spcPts val="0"/>
              </a:spcBef>
              <a:spcAft>
                <a:spcPts val="0"/>
              </a:spcAft>
              <a:buSzPts val="1400"/>
              <a:buChar char="○"/>
            </a:pPr>
            <a:r>
              <a:rPr lang="en"/>
              <a:t>how they work</a:t>
            </a:r>
            <a:endParaRPr/>
          </a:p>
          <a:p>
            <a:pPr indent="-317500" lvl="1" marL="914400" rtl="0" algn="l">
              <a:spcBef>
                <a:spcPts val="0"/>
              </a:spcBef>
              <a:spcAft>
                <a:spcPts val="0"/>
              </a:spcAft>
              <a:buSzPts val="1400"/>
              <a:buChar char="○"/>
            </a:pPr>
            <a:r>
              <a:rPr lang="en"/>
              <a:t>layers</a:t>
            </a:r>
            <a:endParaRPr/>
          </a:p>
          <a:p>
            <a:pPr indent="-317500" lvl="1" marL="914400" rtl="0" algn="l">
              <a:spcBef>
                <a:spcPts val="0"/>
              </a:spcBef>
              <a:spcAft>
                <a:spcPts val="0"/>
              </a:spcAft>
              <a:buSzPts val="1400"/>
              <a:buChar char="○"/>
            </a:pPr>
            <a:r>
              <a:rPr lang="en"/>
              <a:t>building</a:t>
            </a:r>
            <a:endParaRPr/>
          </a:p>
          <a:p>
            <a:pPr indent="-317500" lvl="1" marL="914400" rtl="0" algn="l">
              <a:spcBef>
                <a:spcPts val="0"/>
              </a:spcBef>
              <a:spcAft>
                <a:spcPts val="0"/>
              </a:spcAft>
              <a:buSzPts val="1400"/>
              <a:buChar char="○"/>
            </a:pPr>
            <a:r>
              <a:rPr lang="en"/>
              <a:t>pushing and the registry</a:t>
            </a:r>
            <a:endParaRPr/>
          </a:p>
          <a:p>
            <a:pPr indent="-342900" lvl="0" marL="457200" rtl="0" algn="l">
              <a:spcBef>
                <a:spcPts val="0"/>
              </a:spcBef>
              <a:spcAft>
                <a:spcPts val="0"/>
              </a:spcAft>
              <a:buSzPts val="1800"/>
              <a:buChar char="●"/>
            </a:pPr>
            <a:r>
              <a:rPr lang="en"/>
              <a:t>Containers</a:t>
            </a:r>
            <a:endParaRPr/>
          </a:p>
          <a:p>
            <a:pPr indent="-317500" lvl="1" marL="914400" rtl="0" algn="l">
              <a:spcBef>
                <a:spcPts val="0"/>
              </a:spcBef>
              <a:spcAft>
                <a:spcPts val="0"/>
              </a:spcAft>
              <a:buSzPts val="1400"/>
              <a:buChar char="○"/>
            </a:pPr>
            <a:r>
              <a:rPr lang="en"/>
              <a:t>how they work</a:t>
            </a:r>
            <a:endParaRPr/>
          </a:p>
          <a:p>
            <a:pPr indent="-317500" lvl="1" marL="914400" rtl="0" algn="l">
              <a:spcBef>
                <a:spcPts val="0"/>
              </a:spcBef>
              <a:spcAft>
                <a:spcPts val="0"/>
              </a:spcAft>
              <a:buSzPts val="1400"/>
              <a:buChar char="○"/>
            </a:pPr>
            <a:r>
              <a:rPr lang="en"/>
              <a:t>running</a:t>
            </a:r>
            <a:endParaRPr/>
          </a:p>
          <a:p>
            <a:pPr indent="-342900" lvl="0" marL="457200" rtl="0" algn="l">
              <a:spcBef>
                <a:spcPts val="0"/>
              </a:spcBef>
              <a:spcAft>
                <a:spcPts val="0"/>
              </a:spcAft>
              <a:buSzPts val="1800"/>
              <a:buChar char="●"/>
            </a:pPr>
            <a:r>
              <a:rPr lang="en"/>
              <a:t>Docker compose</a:t>
            </a:r>
            <a:endParaRPr/>
          </a:p>
          <a:p>
            <a:pPr indent="-317500" lvl="1" marL="914400" rtl="0" algn="l">
              <a:spcBef>
                <a:spcPts val="0"/>
              </a:spcBef>
              <a:spcAft>
                <a:spcPts val="0"/>
              </a:spcAft>
              <a:buSzPts val="1400"/>
              <a:buChar char="○"/>
            </a:pPr>
            <a:r>
              <a:rPr lang="en"/>
              <a:t>what it is</a:t>
            </a:r>
            <a:endParaRPr/>
          </a:p>
        </p:txBody>
      </p:sp>
      <p:sp>
        <p:nvSpPr>
          <p:cNvPr id="68" name="Google Shape;68;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Docker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Images</a:t>
            </a:r>
            <a:endParaRPr/>
          </a:p>
        </p:txBody>
      </p:sp>
      <p:sp>
        <p:nvSpPr>
          <p:cNvPr id="177" name="Google Shape;177;p3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Dockerfile</a:t>
            </a:r>
            <a:endParaRPr sz="1400"/>
          </a:p>
          <a:p>
            <a:pPr indent="-317500" lvl="0" marL="457200" rtl="0" algn="l">
              <a:spcBef>
                <a:spcPts val="0"/>
              </a:spcBef>
              <a:spcAft>
                <a:spcPts val="0"/>
              </a:spcAft>
              <a:buSzPts val="1400"/>
              <a:buChar char="●"/>
            </a:pPr>
            <a:r>
              <a:t/>
            </a:r>
            <a:endParaRPr sz="1400"/>
          </a:p>
        </p:txBody>
      </p:sp>
      <p:sp>
        <p:nvSpPr>
          <p:cNvPr id="178" name="Google Shape;178;p3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Building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568800" y="571500"/>
            <a:ext cx="8006400" cy="40002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FROM</a:t>
            </a:r>
            <a:r>
              <a:rPr lang="en" sz="1200">
                <a:solidFill>
                  <a:srgbClr val="ABB2BF"/>
                </a:solidFill>
                <a:latin typeface="Ubuntu Mono"/>
                <a:ea typeface="Ubuntu Mono"/>
                <a:cs typeface="Ubuntu Mono"/>
                <a:sym typeface="Ubuntu Mono"/>
              </a:rPr>
              <a:t> golang:1.15.6-alpine </a:t>
            </a:r>
            <a:r>
              <a:rPr lang="en" sz="1200">
                <a:solidFill>
                  <a:srgbClr val="C678DD"/>
                </a:solidFill>
                <a:latin typeface="Ubuntu Mono"/>
                <a:ea typeface="Ubuntu Mono"/>
                <a:cs typeface="Ubuntu Mono"/>
                <a:sym typeface="Ubuntu Mono"/>
              </a:rPr>
              <a:t>AS</a:t>
            </a:r>
            <a:r>
              <a:rPr lang="en" sz="1200">
                <a:solidFill>
                  <a:srgbClr val="ABB2BF"/>
                </a:solidFill>
                <a:latin typeface="Ubuntu Mono"/>
                <a:ea typeface="Ubuntu Mono"/>
                <a:cs typeface="Ubuntu Mono"/>
                <a:sym typeface="Ubuntu Mono"/>
              </a:rPr>
              <a:t> build</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RUN</a:t>
            </a:r>
            <a:r>
              <a:rPr lang="en" sz="1200">
                <a:solidFill>
                  <a:srgbClr val="ABB2BF"/>
                </a:solidFill>
                <a:latin typeface="Ubuntu Mono"/>
                <a:ea typeface="Ubuntu Mono"/>
                <a:cs typeface="Ubuntu Mono"/>
                <a:sym typeface="Ubuntu Mono"/>
              </a:rPr>
              <a:t> apk update &amp;&amp; apk upgrade</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WORKDIR</a:t>
            </a:r>
            <a:r>
              <a:rPr lang="en" sz="1200">
                <a:solidFill>
                  <a:srgbClr val="ABB2BF"/>
                </a:solidFill>
                <a:latin typeface="Ubuntu Mono"/>
                <a:ea typeface="Ubuntu Mono"/>
                <a:cs typeface="Ubuntu Mono"/>
                <a:sym typeface="Ubuntu Mono"/>
              </a:rPr>
              <a:t> /app</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COPY</a:t>
            </a:r>
            <a:r>
              <a:rPr lang="en" sz="1200">
                <a:solidFill>
                  <a:srgbClr val="ABB2BF"/>
                </a:solidFill>
                <a:latin typeface="Ubuntu Mono"/>
                <a:ea typeface="Ubuntu Mono"/>
                <a:cs typeface="Ubuntu Mono"/>
                <a:sym typeface="Ubuntu Mono"/>
              </a:rPr>
              <a:t> . /app</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RUN</a:t>
            </a:r>
            <a:r>
              <a:rPr lang="en" sz="1200">
                <a:solidFill>
                  <a:srgbClr val="ABB2BF"/>
                </a:solidFill>
                <a:latin typeface="Ubuntu Mono"/>
                <a:ea typeface="Ubuntu Mono"/>
                <a:cs typeface="Ubuntu Mono"/>
                <a:sym typeface="Ubuntu Mono"/>
              </a:rPr>
              <a:t> go build -o app</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nvSpPr>
        <p:spPr>
          <a:xfrm>
            <a:off x="568800" y="571500"/>
            <a:ext cx="8006400" cy="40002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FROM</a:t>
            </a:r>
            <a:r>
              <a:rPr lang="en" sz="1200">
                <a:solidFill>
                  <a:srgbClr val="ABB2BF"/>
                </a:solidFill>
                <a:latin typeface="Ubuntu Mono"/>
                <a:ea typeface="Ubuntu Mono"/>
                <a:cs typeface="Ubuntu Mono"/>
                <a:sym typeface="Ubuntu Mono"/>
              </a:rPr>
              <a:t> golang:1.15.6-alpine </a:t>
            </a:r>
            <a:r>
              <a:rPr lang="en" sz="1200">
                <a:solidFill>
                  <a:srgbClr val="C678DD"/>
                </a:solidFill>
                <a:latin typeface="Ubuntu Mono"/>
                <a:ea typeface="Ubuntu Mono"/>
                <a:cs typeface="Ubuntu Mono"/>
                <a:sym typeface="Ubuntu Mono"/>
              </a:rPr>
              <a:t>AS</a:t>
            </a:r>
            <a:r>
              <a:rPr lang="en" sz="1200">
                <a:solidFill>
                  <a:srgbClr val="ABB2BF"/>
                </a:solidFill>
                <a:latin typeface="Ubuntu Mono"/>
                <a:ea typeface="Ubuntu Mono"/>
                <a:cs typeface="Ubuntu Mono"/>
                <a:sym typeface="Ubuntu Mono"/>
              </a:rPr>
              <a:t> build</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RUN</a:t>
            </a:r>
            <a:r>
              <a:rPr lang="en" sz="1200">
                <a:solidFill>
                  <a:srgbClr val="ABB2BF"/>
                </a:solidFill>
                <a:latin typeface="Ubuntu Mono"/>
                <a:ea typeface="Ubuntu Mono"/>
                <a:cs typeface="Ubuntu Mono"/>
                <a:sym typeface="Ubuntu Mono"/>
              </a:rPr>
              <a:t> apk update &amp;&amp; apk upgrade</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WORKDIR</a:t>
            </a:r>
            <a:r>
              <a:rPr lang="en" sz="1200">
                <a:solidFill>
                  <a:srgbClr val="ABB2BF"/>
                </a:solidFill>
                <a:latin typeface="Ubuntu Mono"/>
                <a:ea typeface="Ubuntu Mono"/>
                <a:cs typeface="Ubuntu Mono"/>
                <a:sym typeface="Ubuntu Mono"/>
              </a:rPr>
              <a:t> /app</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COPY</a:t>
            </a:r>
            <a:r>
              <a:rPr lang="en" sz="1200">
                <a:solidFill>
                  <a:srgbClr val="ABB2BF"/>
                </a:solidFill>
                <a:latin typeface="Ubuntu Mono"/>
                <a:ea typeface="Ubuntu Mono"/>
                <a:cs typeface="Ubuntu Mono"/>
                <a:sym typeface="Ubuntu Mono"/>
              </a:rPr>
              <a:t> . /app</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RUN</a:t>
            </a:r>
            <a:r>
              <a:rPr lang="en" sz="1200">
                <a:solidFill>
                  <a:srgbClr val="ABB2BF"/>
                </a:solidFill>
                <a:latin typeface="Ubuntu Mono"/>
                <a:ea typeface="Ubuntu Mono"/>
                <a:cs typeface="Ubuntu Mono"/>
                <a:sym typeface="Ubuntu Mono"/>
              </a:rPr>
              <a:t> go build -o app</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11</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FROM</a:t>
            </a:r>
            <a:r>
              <a:rPr lang="en" sz="1200">
                <a:solidFill>
                  <a:srgbClr val="ABB2BF"/>
                </a:solidFill>
                <a:latin typeface="Ubuntu Mono"/>
                <a:ea typeface="Ubuntu Mono"/>
                <a:cs typeface="Ubuntu Mono"/>
                <a:sym typeface="Ubuntu Mono"/>
              </a:rPr>
              <a:t> build </a:t>
            </a:r>
            <a:r>
              <a:rPr lang="en" sz="1200">
                <a:solidFill>
                  <a:srgbClr val="C678DD"/>
                </a:solidFill>
                <a:latin typeface="Ubuntu Mono"/>
                <a:ea typeface="Ubuntu Mono"/>
                <a:cs typeface="Ubuntu Mono"/>
                <a:sym typeface="Ubuntu Mono"/>
              </a:rPr>
              <a:t>AS</a:t>
            </a:r>
            <a:r>
              <a:rPr lang="en" sz="1200">
                <a:solidFill>
                  <a:srgbClr val="ABB2BF"/>
                </a:solidFill>
                <a:latin typeface="Ubuntu Mono"/>
                <a:ea typeface="Ubuntu Mono"/>
                <a:cs typeface="Ubuntu Mono"/>
                <a:sym typeface="Ubuntu Mono"/>
              </a:rPr>
              <a:t> dev</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12</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13</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RUN</a:t>
            </a:r>
            <a:r>
              <a:rPr lang="en" sz="1200">
                <a:solidFill>
                  <a:srgbClr val="ABB2BF"/>
                </a:solidFill>
                <a:latin typeface="Ubuntu Mono"/>
                <a:ea typeface="Ubuntu Mono"/>
                <a:cs typeface="Ubuntu Mono"/>
                <a:sym typeface="Ubuntu Mono"/>
              </a:rPr>
              <a:t> go get -u github.com/cosmtrek/air</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14</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15</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CMD</a:t>
            </a:r>
            <a:r>
              <a:rPr lang="en" sz="1200">
                <a:solidFill>
                  <a:srgbClr val="ABB2BF"/>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"/go/bin/air"</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nvSpPr>
        <p:spPr>
          <a:xfrm>
            <a:off x="568800" y="571500"/>
            <a:ext cx="8006400" cy="40002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FROM</a:t>
            </a:r>
            <a:r>
              <a:rPr lang="en" sz="1200">
                <a:solidFill>
                  <a:srgbClr val="ABB2BF"/>
                </a:solidFill>
                <a:latin typeface="Ubuntu Mono"/>
                <a:ea typeface="Ubuntu Mono"/>
                <a:cs typeface="Ubuntu Mono"/>
                <a:sym typeface="Ubuntu Mono"/>
              </a:rPr>
              <a:t> golang:1.15.6-alpine </a:t>
            </a:r>
            <a:r>
              <a:rPr lang="en" sz="1200">
                <a:solidFill>
                  <a:srgbClr val="C678DD"/>
                </a:solidFill>
                <a:latin typeface="Ubuntu Mono"/>
                <a:ea typeface="Ubuntu Mono"/>
                <a:cs typeface="Ubuntu Mono"/>
                <a:sym typeface="Ubuntu Mono"/>
              </a:rPr>
              <a:t>AS</a:t>
            </a:r>
            <a:r>
              <a:rPr lang="en" sz="1200">
                <a:solidFill>
                  <a:srgbClr val="ABB2BF"/>
                </a:solidFill>
                <a:latin typeface="Ubuntu Mono"/>
                <a:ea typeface="Ubuntu Mono"/>
                <a:cs typeface="Ubuntu Mono"/>
                <a:sym typeface="Ubuntu Mono"/>
              </a:rPr>
              <a:t> build</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RUN</a:t>
            </a:r>
            <a:r>
              <a:rPr lang="en" sz="1200">
                <a:solidFill>
                  <a:srgbClr val="ABB2BF"/>
                </a:solidFill>
                <a:latin typeface="Ubuntu Mono"/>
                <a:ea typeface="Ubuntu Mono"/>
                <a:cs typeface="Ubuntu Mono"/>
                <a:sym typeface="Ubuntu Mono"/>
              </a:rPr>
              <a:t> apk update &amp;&amp; apk upgrade</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WORKDIR</a:t>
            </a:r>
            <a:r>
              <a:rPr lang="en" sz="1200">
                <a:solidFill>
                  <a:srgbClr val="ABB2BF"/>
                </a:solidFill>
                <a:latin typeface="Ubuntu Mono"/>
                <a:ea typeface="Ubuntu Mono"/>
                <a:cs typeface="Ubuntu Mono"/>
                <a:sym typeface="Ubuntu Mono"/>
              </a:rPr>
              <a:t> /app</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COPY</a:t>
            </a:r>
            <a:r>
              <a:rPr lang="en" sz="1200">
                <a:solidFill>
                  <a:srgbClr val="ABB2BF"/>
                </a:solidFill>
                <a:latin typeface="Ubuntu Mono"/>
                <a:ea typeface="Ubuntu Mono"/>
                <a:cs typeface="Ubuntu Mono"/>
                <a:sym typeface="Ubuntu Mono"/>
              </a:rPr>
              <a:t> . /app</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RUN</a:t>
            </a:r>
            <a:r>
              <a:rPr lang="en" sz="1200">
                <a:solidFill>
                  <a:srgbClr val="ABB2BF"/>
                </a:solidFill>
                <a:latin typeface="Ubuntu Mono"/>
                <a:ea typeface="Ubuntu Mono"/>
                <a:cs typeface="Ubuntu Mono"/>
                <a:sym typeface="Ubuntu Mono"/>
              </a:rPr>
              <a:t> go build -o app</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11</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FROM</a:t>
            </a:r>
            <a:r>
              <a:rPr lang="en" sz="1200">
                <a:solidFill>
                  <a:srgbClr val="ABB2BF"/>
                </a:solidFill>
                <a:latin typeface="Ubuntu Mono"/>
                <a:ea typeface="Ubuntu Mono"/>
                <a:cs typeface="Ubuntu Mono"/>
                <a:sym typeface="Ubuntu Mono"/>
              </a:rPr>
              <a:t> build </a:t>
            </a:r>
            <a:r>
              <a:rPr lang="en" sz="1200">
                <a:solidFill>
                  <a:srgbClr val="C678DD"/>
                </a:solidFill>
                <a:latin typeface="Ubuntu Mono"/>
                <a:ea typeface="Ubuntu Mono"/>
                <a:cs typeface="Ubuntu Mono"/>
                <a:sym typeface="Ubuntu Mono"/>
              </a:rPr>
              <a:t>AS</a:t>
            </a:r>
            <a:r>
              <a:rPr lang="en" sz="1200">
                <a:solidFill>
                  <a:srgbClr val="ABB2BF"/>
                </a:solidFill>
                <a:latin typeface="Ubuntu Mono"/>
                <a:ea typeface="Ubuntu Mono"/>
                <a:cs typeface="Ubuntu Mono"/>
                <a:sym typeface="Ubuntu Mono"/>
              </a:rPr>
              <a:t> dev</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12</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13</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RUN</a:t>
            </a:r>
            <a:r>
              <a:rPr lang="en" sz="1200">
                <a:solidFill>
                  <a:srgbClr val="ABB2BF"/>
                </a:solidFill>
                <a:latin typeface="Ubuntu Mono"/>
                <a:ea typeface="Ubuntu Mono"/>
                <a:cs typeface="Ubuntu Mono"/>
                <a:sym typeface="Ubuntu Mono"/>
              </a:rPr>
              <a:t> go get -u github.com/cosmtrek/air</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14</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15</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CMD</a:t>
            </a:r>
            <a:r>
              <a:rPr lang="en" sz="1200">
                <a:solidFill>
                  <a:srgbClr val="ABB2BF"/>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"/go/bin/air"</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16</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17</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FROM</a:t>
            </a:r>
            <a:r>
              <a:rPr lang="en" sz="1200">
                <a:solidFill>
                  <a:srgbClr val="ABB2BF"/>
                </a:solidFill>
                <a:latin typeface="Ubuntu Mono"/>
                <a:ea typeface="Ubuntu Mono"/>
                <a:cs typeface="Ubuntu Mono"/>
                <a:sym typeface="Ubuntu Mono"/>
              </a:rPr>
              <a:t> alpine:latest </a:t>
            </a:r>
            <a:r>
              <a:rPr lang="en" sz="1200">
                <a:solidFill>
                  <a:srgbClr val="C678DD"/>
                </a:solidFill>
                <a:latin typeface="Ubuntu Mono"/>
                <a:ea typeface="Ubuntu Mono"/>
                <a:cs typeface="Ubuntu Mono"/>
                <a:sym typeface="Ubuntu Mono"/>
              </a:rPr>
              <a:t>AS</a:t>
            </a:r>
            <a:r>
              <a:rPr lang="en" sz="1200">
                <a:solidFill>
                  <a:srgbClr val="ABB2BF"/>
                </a:solidFill>
                <a:latin typeface="Ubuntu Mono"/>
                <a:ea typeface="Ubuntu Mono"/>
                <a:cs typeface="Ubuntu Mono"/>
                <a:sym typeface="Ubuntu Mono"/>
              </a:rPr>
              <a:t> prod</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18</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19</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COPY</a:t>
            </a:r>
            <a:r>
              <a:rPr lang="en" sz="1200">
                <a:solidFill>
                  <a:srgbClr val="ABB2BF"/>
                </a:solidFill>
                <a:latin typeface="Ubuntu Mono"/>
                <a:ea typeface="Ubuntu Mono"/>
                <a:cs typeface="Ubuntu Mono"/>
                <a:sym typeface="Ubuntu Mono"/>
              </a:rPr>
              <a:t> --from=build /app/app /bin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20</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21</a:t>
            </a:r>
            <a:r>
              <a:rPr lang="en" sz="1200">
                <a:solidFill>
                  <a:srgbClr val="ABB2BF"/>
                </a:solidFill>
                <a:latin typeface="Ubuntu Mono"/>
                <a:ea typeface="Ubuntu Mono"/>
                <a:cs typeface="Ubuntu Mono"/>
                <a:sym typeface="Ubuntu Mono"/>
              </a:rPr>
              <a:t> </a:t>
            </a:r>
            <a:r>
              <a:rPr lang="en" sz="1200">
                <a:solidFill>
                  <a:srgbClr val="C678DD"/>
                </a:solidFill>
                <a:latin typeface="Ubuntu Mono"/>
                <a:ea typeface="Ubuntu Mono"/>
                <a:cs typeface="Ubuntu Mono"/>
                <a:sym typeface="Ubuntu Mono"/>
              </a:rPr>
              <a:t>CMD</a:t>
            </a:r>
            <a:r>
              <a:rPr lang="en" sz="1200">
                <a:solidFill>
                  <a:srgbClr val="ABB2BF"/>
                </a:solidFill>
                <a:latin typeface="Ubuntu Mono"/>
                <a:ea typeface="Ubuntu Mono"/>
                <a:cs typeface="Ubuntu Mono"/>
                <a:sym typeface="Ubuntu Mono"/>
              </a:rPr>
              <a:t> /bin/app</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Images</a:t>
            </a:r>
            <a:endParaRPr/>
          </a:p>
        </p:txBody>
      </p:sp>
      <p:sp>
        <p:nvSpPr>
          <p:cNvPr id="199" name="Google Shape;199;p3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Dockerfile</a:t>
            </a:r>
            <a:endParaRPr sz="1400"/>
          </a:p>
          <a:p>
            <a:pPr indent="-317500" lvl="0" marL="457200" rtl="0" algn="l">
              <a:spcBef>
                <a:spcPts val="0"/>
              </a:spcBef>
              <a:spcAft>
                <a:spcPts val="0"/>
              </a:spcAft>
              <a:buSzPts val="1400"/>
              <a:buChar char="●"/>
            </a:pPr>
            <a:r>
              <a:rPr lang="en" sz="1400"/>
              <a:t>the build command</a:t>
            </a:r>
            <a:endParaRPr sz="1400"/>
          </a:p>
        </p:txBody>
      </p:sp>
      <p:sp>
        <p:nvSpPr>
          <p:cNvPr id="200" name="Google Shape;200;p3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Building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nvSpPr>
        <p:spPr>
          <a:xfrm>
            <a:off x="568800" y="2010600"/>
            <a:ext cx="8006400" cy="11223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ABB2BF"/>
                </a:solidFill>
                <a:latin typeface="Ubuntu Mono"/>
                <a:ea typeface="Ubuntu Mono"/>
                <a:cs typeface="Ubuntu Mono"/>
                <a:sym typeface="Ubuntu Mono"/>
              </a:rPr>
              <a:t> docker build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-t</a:t>
            </a:r>
            <a:r>
              <a:rPr lang="en" sz="1200">
                <a:solidFill>
                  <a:srgbClr val="ABB2BF"/>
                </a:solidFill>
                <a:latin typeface="Ubuntu Mono"/>
                <a:ea typeface="Ubuntu Mono"/>
                <a:cs typeface="Ubuntu Mono"/>
                <a:sym typeface="Ubuntu Mono"/>
              </a:rPr>
              <a:t> bogdannbv/docker-k8s-example-app:0.1.0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-t</a:t>
            </a:r>
            <a:r>
              <a:rPr lang="en" sz="1200">
                <a:solidFill>
                  <a:srgbClr val="ABB2BF"/>
                </a:solidFill>
                <a:latin typeface="Ubuntu Mono"/>
                <a:ea typeface="Ubuntu Mono"/>
                <a:cs typeface="Ubuntu Mono"/>
                <a:sym typeface="Ubuntu Mono"/>
              </a:rPr>
              <a:t> bogdannbv/docker-k8s-example-app:latest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--target</a:t>
            </a:r>
            <a:r>
              <a:rPr lang="en" sz="1200">
                <a:solidFill>
                  <a:srgbClr val="ABB2BF"/>
                </a:solidFill>
                <a:latin typeface="Ubuntu Mono"/>
                <a:ea typeface="Ubuntu Mono"/>
                <a:cs typeface="Ubuntu Mono"/>
                <a:sym typeface="Ubuntu Mono"/>
              </a:rPr>
              <a:t> prod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Images</a:t>
            </a:r>
            <a:endParaRPr/>
          </a:p>
        </p:txBody>
      </p:sp>
      <p:sp>
        <p:nvSpPr>
          <p:cNvPr id="211" name="Google Shape;211;p3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basically github for images</a:t>
            </a:r>
            <a:endParaRPr sz="1400"/>
          </a:p>
        </p:txBody>
      </p:sp>
      <p:sp>
        <p:nvSpPr>
          <p:cNvPr id="212" name="Google Shape;212;p3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Registry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nvSpPr>
        <p:spPr>
          <a:xfrm>
            <a:off x="568800" y="2206500"/>
            <a:ext cx="8006400" cy="7305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ABB2BF"/>
                </a:solidFill>
                <a:latin typeface="Ubuntu Mono"/>
                <a:ea typeface="Ubuntu Mono"/>
                <a:cs typeface="Ubuntu Mono"/>
                <a:sym typeface="Ubuntu Mono"/>
              </a:rPr>
              <a:t> docker push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--all-tags</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bogdannbv/docker-k8s-example-app</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Containers</a:t>
            </a:r>
            <a:endParaRPr/>
          </a:p>
        </p:txBody>
      </p:sp>
      <p:sp>
        <p:nvSpPr>
          <p:cNvPr id="223" name="Google Shape;223;p4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freestyle discussion</a:t>
            </a:r>
            <a:endParaRPr sz="1400"/>
          </a:p>
        </p:txBody>
      </p:sp>
      <p:sp>
        <p:nvSpPr>
          <p:cNvPr id="224" name="Google Shape;224;p4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How do they work?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8" name="Shape 228"/>
        <p:cNvGrpSpPr/>
        <p:nvPr/>
      </p:nvGrpSpPr>
      <p:grpSpPr>
        <a:xfrm>
          <a:off x="0" y="0"/>
          <a:ext cx="0" cy="0"/>
          <a:chOff x="0" y="0"/>
          <a:chExt cx="0" cy="0"/>
        </a:xfrm>
      </p:grpSpPr>
      <p:pic>
        <p:nvPicPr>
          <p:cNvPr id="229" name="Google Shape;229;p41"/>
          <p:cNvPicPr preferRelativeResize="0"/>
          <p:nvPr/>
        </p:nvPicPr>
        <p:blipFill>
          <a:blip r:embed="rId3">
            <a:alphaModFix/>
          </a:blip>
          <a:stretch>
            <a:fillRect/>
          </a:stretch>
        </p:blipFill>
        <p:spPr>
          <a:xfrm>
            <a:off x="1516325" y="152400"/>
            <a:ext cx="6111361"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a:t>
            </a:r>
            <a:endParaRPr/>
          </a:p>
        </p:txBody>
      </p:sp>
      <p:sp>
        <p:nvSpPr>
          <p:cNvPr id="74" name="Google Shape;74;p1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even is Docker?</a:t>
            </a:r>
            <a:endParaRPr/>
          </a:p>
        </p:txBody>
      </p:sp>
      <p:sp>
        <p:nvSpPr>
          <p:cNvPr id="75" name="Google Shape;75;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standardized packaging for apps</a:t>
            </a:r>
            <a:endParaRPr sz="1400"/>
          </a:p>
          <a:p>
            <a:pPr indent="-317500" lvl="0" marL="457200" rtl="0" algn="l">
              <a:spcBef>
                <a:spcPts val="0"/>
              </a:spcBef>
              <a:spcAft>
                <a:spcPts val="0"/>
              </a:spcAft>
              <a:buSzPts val="1400"/>
              <a:buChar char="●"/>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3" name="Shape 233"/>
        <p:cNvGrpSpPr/>
        <p:nvPr/>
      </p:nvGrpSpPr>
      <p:grpSpPr>
        <a:xfrm>
          <a:off x="0" y="0"/>
          <a:ext cx="0" cy="0"/>
          <a:chOff x="0" y="0"/>
          <a:chExt cx="0" cy="0"/>
        </a:xfrm>
      </p:grpSpPr>
      <p:pic>
        <p:nvPicPr>
          <p:cNvPr id="234" name="Google Shape;234;p42"/>
          <p:cNvPicPr preferRelativeResize="0"/>
          <p:nvPr/>
        </p:nvPicPr>
        <p:blipFill>
          <a:blip r:embed="rId3">
            <a:alphaModFix/>
          </a:blip>
          <a:stretch>
            <a:fillRect/>
          </a:stretch>
        </p:blipFill>
        <p:spPr>
          <a:xfrm>
            <a:off x="1516325" y="152400"/>
            <a:ext cx="6111361" cy="4838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3"/>
          <p:cNvPicPr preferRelativeResize="0"/>
          <p:nvPr/>
        </p:nvPicPr>
        <p:blipFill>
          <a:blip r:embed="rId3">
            <a:alphaModFix/>
          </a:blip>
          <a:stretch>
            <a:fillRect/>
          </a:stretch>
        </p:blipFill>
        <p:spPr>
          <a:xfrm>
            <a:off x="571500" y="1028828"/>
            <a:ext cx="8000998" cy="354317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4"/>
          <p:cNvPicPr preferRelativeResize="0"/>
          <p:nvPr/>
        </p:nvPicPr>
        <p:blipFill>
          <a:blip r:embed="rId3">
            <a:alphaModFix/>
          </a:blip>
          <a:stretch>
            <a:fillRect/>
          </a:stretch>
        </p:blipFill>
        <p:spPr>
          <a:xfrm>
            <a:off x="571500" y="1028839"/>
            <a:ext cx="8000998" cy="354316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5"/>
          <p:cNvPicPr preferRelativeResize="0"/>
          <p:nvPr/>
        </p:nvPicPr>
        <p:blipFill>
          <a:blip r:embed="rId3">
            <a:alphaModFix/>
          </a:blip>
          <a:stretch>
            <a:fillRect/>
          </a:stretch>
        </p:blipFill>
        <p:spPr>
          <a:xfrm>
            <a:off x="571500" y="1024538"/>
            <a:ext cx="8000998" cy="354746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6"/>
          <p:cNvPicPr preferRelativeResize="0"/>
          <p:nvPr/>
        </p:nvPicPr>
        <p:blipFill>
          <a:blip r:embed="rId3">
            <a:alphaModFix/>
          </a:blip>
          <a:stretch>
            <a:fillRect/>
          </a:stretch>
        </p:blipFill>
        <p:spPr>
          <a:xfrm>
            <a:off x="571500" y="1024510"/>
            <a:ext cx="8000998" cy="354747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Containers</a:t>
            </a:r>
            <a:endParaRPr/>
          </a:p>
        </p:txBody>
      </p:sp>
      <p:sp>
        <p:nvSpPr>
          <p:cNvPr id="260" name="Google Shape;260;p4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the run command</a:t>
            </a:r>
            <a:endParaRPr sz="1400"/>
          </a:p>
          <a:p>
            <a:pPr indent="-317500" lvl="0" marL="457200" rtl="0" algn="l">
              <a:spcBef>
                <a:spcPts val="0"/>
              </a:spcBef>
              <a:spcAft>
                <a:spcPts val="0"/>
              </a:spcAft>
              <a:buSzPts val="1400"/>
              <a:buChar char="●"/>
            </a:pPr>
            <a:r>
              <a:t/>
            </a:r>
            <a:endParaRPr sz="1400"/>
          </a:p>
        </p:txBody>
      </p:sp>
      <p:sp>
        <p:nvSpPr>
          <p:cNvPr id="261" name="Google Shape;261;p4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Running a container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nvSpPr>
        <p:spPr>
          <a:xfrm>
            <a:off x="568800" y="2105550"/>
            <a:ext cx="8006400" cy="9324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ABB2BF"/>
                </a:solidFill>
                <a:latin typeface="Ubuntu Mono"/>
                <a:ea typeface="Ubuntu Mono"/>
                <a:cs typeface="Ubuntu Mono"/>
                <a:sym typeface="Ubuntu Mono"/>
              </a:rPr>
              <a:t> docker run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-it</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-p </a:t>
            </a:r>
            <a:r>
              <a:rPr lang="en" sz="1200">
                <a:solidFill>
                  <a:srgbClr val="ABB2BF"/>
                </a:solidFill>
                <a:latin typeface="Ubuntu Mono"/>
                <a:ea typeface="Ubuntu Mono"/>
                <a:cs typeface="Ubuntu Mono"/>
                <a:sym typeface="Ubuntu Mono"/>
              </a:rPr>
              <a:t>8080</a:t>
            </a:r>
            <a:r>
              <a:rPr lang="en" sz="1200">
                <a:solidFill>
                  <a:srgbClr val="ABB2BF"/>
                </a:solidFill>
                <a:latin typeface="Ubuntu Mono"/>
                <a:ea typeface="Ubuntu Mono"/>
                <a:cs typeface="Ubuntu Mono"/>
                <a:sym typeface="Ubuntu Mono"/>
              </a:rPr>
              <a:t>:8080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ABB2BF"/>
                </a:solidFill>
                <a:latin typeface="Ubuntu Mono"/>
                <a:ea typeface="Ubuntu Mono"/>
                <a:cs typeface="Ubuntu Mono"/>
                <a:sym typeface="Ubuntu Mono"/>
              </a:rPr>
              <a:t>   bogdannbv/docker-k8s-example-app:0.1.0</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nvSpPr>
        <p:spPr>
          <a:xfrm>
            <a:off x="568800" y="2028300"/>
            <a:ext cx="8006400" cy="10869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ABB2BF"/>
                </a:solidFill>
                <a:latin typeface="Ubuntu Mono"/>
                <a:ea typeface="Ubuntu Mono"/>
                <a:cs typeface="Ubuntu Mono"/>
                <a:sym typeface="Ubuntu Mono"/>
              </a:rPr>
              <a:t> docker run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-d</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-p </a:t>
            </a:r>
            <a:r>
              <a:rPr lang="en" sz="1200">
                <a:solidFill>
                  <a:srgbClr val="ABB2BF"/>
                </a:solidFill>
                <a:latin typeface="Ubuntu Mono"/>
                <a:ea typeface="Ubuntu Mono"/>
                <a:cs typeface="Ubuntu Mono"/>
                <a:sym typeface="Ubuntu Mono"/>
              </a:rPr>
              <a:t>8080</a:t>
            </a:r>
            <a:r>
              <a:rPr lang="en" sz="1200">
                <a:solidFill>
                  <a:srgbClr val="ABB2BF"/>
                </a:solidFill>
                <a:latin typeface="Ubuntu Mono"/>
                <a:ea typeface="Ubuntu Mono"/>
                <a:cs typeface="Ubuntu Mono"/>
                <a:sym typeface="Ubuntu Mono"/>
              </a:rPr>
              <a:t>:8080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ABB2BF"/>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--name</a:t>
            </a:r>
            <a:r>
              <a:rPr lang="en" sz="1200">
                <a:solidFill>
                  <a:srgbClr val="ABB2BF"/>
                </a:solidFill>
                <a:latin typeface="Ubuntu Mono"/>
                <a:ea typeface="Ubuntu Mono"/>
                <a:cs typeface="Ubuntu Mono"/>
                <a:sym typeface="Ubuntu Mono"/>
              </a:rPr>
              <a:t> app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ABB2BF"/>
                </a:solidFill>
                <a:latin typeface="Ubuntu Mono"/>
                <a:ea typeface="Ubuntu Mono"/>
                <a:cs typeface="Ubuntu Mono"/>
                <a:sym typeface="Ubuntu Mono"/>
              </a:rPr>
              <a:t>   bogdannbv/docker-k8s-example-app:0.1.0</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Containers</a:t>
            </a:r>
            <a:endParaRPr/>
          </a:p>
        </p:txBody>
      </p:sp>
      <p:sp>
        <p:nvSpPr>
          <p:cNvPr id="277" name="Google Shape;277;p5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the run command</a:t>
            </a:r>
            <a:endParaRPr sz="1400"/>
          </a:p>
          <a:p>
            <a:pPr indent="-317500" lvl="0" marL="457200" rtl="0" algn="l">
              <a:spcBef>
                <a:spcPts val="0"/>
              </a:spcBef>
              <a:spcAft>
                <a:spcPts val="0"/>
              </a:spcAft>
              <a:buSzPts val="1400"/>
              <a:buChar char="●"/>
            </a:pPr>
            <a:r>
              <a:rPr lang="en" sz="1400"/>
              <a:t>mounted directories</a:t>
            </a:r>
            <a:endParaRPr sz="1400"/>
          </a:p>
        </p:txBody>
      </p:sp>
      <p:sp>
        <p:nvSpPr>
          <p:cNvPr id="278" name="Google Shape;278;p5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Running a container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nvSpPr>
        <p:spPr>
          <a:xfrm>
            <a:off x="568800" y="1388100"/>
            <a:ext cx="8006400" cy="23673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ABB2BF"/>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docker</a:t>
            </a:r>
            <a:r>
              <a:rPr lang="en" sz="1200">
                <a:solidFill>
                  <a:srgbClr val="ABB2BF"/>
                </a:solidFill>
                <a:latin typeface="Ubuntu Mono"/>
                <a:ea typeface="Ubuntu Mono"/>
                <a:cs typeface="Ubuntu Mono"/>
                <a:sym typeface="Ubuntu Mono"/>
              </a:rPr>
              <a:t> inspect </a:t>
            </a:r>
            <a:r>
              <a:rPr lang="en" sz="1200">
                <a:solidFill>
                  <a:srgbClr val="D19A66"/>
                </a:solidFill>
                <a:latin typeface="Ubuntu Mono"/>
                <a:ea typeface="Ubuntu Mono"/>
                <a:cs typeface="Ubuntu Mono"/>
                <a:sym typeface="Ubuntu Mono"/>
              </a:rPr>
              <a:t>-f</a:t>
            </a:r>
            <a:r>
              <a:rPr lang="en" sz="1200">
                <a:solidFill>
                  <a:srgbClr val="ABB2BF"/>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 json .GraphDriver }}'</a:t>
            </a:r>
            <a:r>
              <a:rPr lang="en" sz="1200">
                <a:solidFill>
                  <a:srgbClr val="ABB2BF"/>
                </a:solidFill>
                <a:latin typeface="Ubuntu Mono"/>
                <a:ea typeface="Ubuntu Mono"/>
                <a:cs typeface="Ubuntu Mono"/>
                <a:sym typeface="Ubuntu Mono"/>
              </a:rPr>
              <a:t> app | json_pp</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ABB2BF"/>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"Data"</a:t>
            </a:r>
            <a:r>
              <a:rPr lang="en" sz="1200">
                <a:solidFill>
                  <a:srgbClr val="ABB2BF"/>
                </a:solidFill>
                <a:latin typeface="Ubuntu Mono"/>
                <a:ea typeface="Ubuntu Mono"/>
                <a:cs typeface="Ubuntu Mono"/>
                <a:sym typeface="Ubuntu Mono"/>
              </a:rPr>
              <a:t> :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ABB2BF"/>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"LowerDir"</a:t>
            </a:r>
            <a:r>
              <a:rPr lang="en" sz="1200">
                <a:solidFill>
                  <a:srgbClr val="ABB2BF"/>
                </a:solidFill>
                <a:latin typeface="Ubuntu Mono"/>
                <a:ea typeface="Ubuntu Mono"/>
                <a:cs typeface="Ubuntu Mono"/>
                <a:sym typeface="Ubuntu Mono"/>
              </a:rPr>
              <a:t> : </a:t>
            </a:r>
            <a:r>
              <a:rPr lang="en" sz="1200">
                <a:solidFill>
                  <a:srgbClr val="98C379"/>
                </a:solidFill>
                <a:latin typeface="Ubuntu Mono"/>
                <a:ea typeface="Ubuntu Mono"/>
                <a:cs typeface="Ubuntu Mono"/>
                <a:sym typeface="Ubuntu Mono"/>
              </a:rPr>
              <a:t>"/var/lib/docker/overlay2/</a:t>
            </a:r>
            <a:r>
              <a:rPr lang="en" sz="1200">
                <a:solidFill>
                  <a:srgbClr val="98C379"/>
                </a:solidFill>
                <a:latin typeface="Ubuntu Mono"/>
                <a:ea typeface="Ubuntu Mono"/>
                <a:cs typeface="Ubuntu Mono"/>
                <a:sym typeface="Ubuntu Mono"/>
              </a:rPr>
              <a:t>fc355f3d63040[...]06318168</a:t>
            </a:r>
            <a:r>
              <a:rPr lang="en" sz="1200">
                <a:solidFill>
                  <a:srgbClr val="98C379"/>
                </a:solidFill>
                <a:latin typeface="Ubuntu Mono"/>
                <a:ea typeface="Ubuntu Mono"/>
                <a:cs typeface="Ubuntu Mono"/>
                <a:sym typeface="Ubuntu Mono"/>
              </a:rPr>
              <a:t>-init/diff:/var/lib/docker/overlay2/68573777dff53[...]9fad6cb5/diff:/var/lib/docker/overlay2/68f44073cefc[...]6cb4996669/diff"</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ABB2BF"/>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"MergedDir"</a:t>
            </a:r>
            <a:r>
              <a:rPr lang="en" sz="1200">
                <a:solidFill>
                  <a:srgbClr val="ABB2BF"/>
                </a:solidFill>
                <a:latin typeface="Ubuntu Mono"/>
                <a:ea typeface="Ubuntu Mono"/>
                <a:cs typeface="Ubuntu Mono"/>
                <a:sym typeface="Ubuntu Mono"/>
              </a:rPr>
              <a:t> : </a:t>
            </a:r>
            <a:r>
              <a:rPr lang="en" sz="1200">
                <a:solidFill>
                  <a:srgbClr val="98C379"/>
                </a:solidFill>
                <a:latin typeface="Ubuntu Mono"/>
                <a:ea typeface="Ubuntu Mono"/>
                <a:cs typeface="Ubuntu Mono"/>
                <a:sym typeface="Ubuntu Mono"/>
              </a:rPr>
              <a:t>"/var/lib/docker/overlay2/fc355f3d63040[...]06318168/merged"</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ABB2BF"/>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"UpperDir"</a:t>
            </a:r>
            <a:r>
              <a:rPr lang="en" sz="1200">
                <a:solidFill>
                  <a:srgbClr val="ABB2BF"/>
                </a:solidFill>
                <a:latin typeface="Ubuntu Mono"/>
                <a:ea typeface="Ubuntu Mono"/>
                <a:cs typeface="Ubuntu Mono"/>
                <a:sym typeface="Ubuntu Mono"/>
              </a:rPr>
              <a:t> : </a:t>
            </a:r>
            <a:r>
              <a:rPr lang="en" sz="1200">
                <a:solidFill>
                  <a:srgbClr val="98C379"/>
                </a:solidFill>
                <a:latin typeface="Ubuntu Mono"/>
                <a:ea typeface="Ubuntu Mono"/>
                <a:cs typeface="Ubuntu Mono"/>
                <a:sym typeface="Ubuntu Mono"/>
              </a:rPr>
              <a:t>"/var/lib/docker/overlay2/</a:t>
            </a:r>
            <a:r>
              <a:rPr lang="en" sz="1200">
                <a:solidFill>
                  <a:srgbClr val="98C379"/>
                </a:solidFill>
                <a:latin typeface="Ubuntu Mono"/>
                <a:ea typeface="Ubuntu Mono"/>
                <a:cs typeface="Ubuntu Mono"/>
                <a:sym typeface="Ubuntu Mono"/>
              </a:rPr>
              <a:t>fc355f3d63040[...]06318168</a:t>
            </a:r>
            <a:r>
              <a:rPr lang="en" sz="1200">
                <a:solidFill>
                  <a:srgbClr val="98C379"/>
                </a:solidFill>
                <a:latin typeface="Ubuntu Mono"/>
                <a:ea typeface="Ubuntu Mono"/>
                <a:cs typeface="Ubuntu Mono"/>
                <a:sym typeface="Ubuntu Mono"/>
              </a:rPr>
              <a:t>/diff"</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ABB2BF"/>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"WorkDir"</a:t>
            </a:r>
            <a:r>
              <a:rPr lang="en" sz="1200">
                <a:solidFill>
                  <a:srgbClr val="ABB2BF"/>
                </a:solidFill>
                <a:latin typeface="Ubuntu Mono"/>
                <a:ea typeface="Ubuntu Mono"/>
                <a:cs typeface="Ubuntu Mono"/>
                <a:sym typeface="Ubuntu Mono"/>
              </a:rPr>
              <a:t> : </a:t>
            </a:r>
            <a:r>
              <a:rPr lang="en" sz="1200">
                <a:solidFill>
                  <a:srgbClr val="98C379"/>
                </a:solidFill>
                <a:latin typeface="Ubuntu Mono"/>
                <a:ea typeface="Ubuntu Mono"/>
                <a:cs typeface="Ubuntu Mono"/>
                <a:sym typeface="Ubuntu Mono"/>
              </a:rPr>
              <a:t>"/var/lib/docker/overlay2/</a:t>
            </a:r>
            <a:r>
              <a:rPr lang="en" sz="1200">
                <a:solidFill>
                  <a:srgbClr val="98C379"/>
                </a:solidFill>
                <a:latin typeface="Ubuntu Mono"/>
                <a:ea typeface="Ubuntu Mono"/>
                <a:cs typeface="Ubuntu Mono"/>
                <a:sym typeface="Ubuntu Mono"/>
              </a:rPr>
              <a:t>fc355f3d63040[...]06318168</a:t>
            </a:r>
            <a:r>
              <a:rPr lang="en" sz="1200">
                <a:solidFill>
                  <a:srgbClr val="98C379"/>
                </a:solidFill>
                <a:latin typeface="Ubuntu Mono"/>
                <a:ea typeface="Ubuntu Mono"/>
                <a:cs typeface="Ubuntu Mono"/>
                <a:sym typeface="Ubuntu Mono"/>
              </a:rPr>
              <a:t>/work"</a:t>
            </a:r>
            <a:endParaRPr sz="1200">
              <a:solidFill>
                <a:srgbClr val="98C379"/>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ABB2BF"/>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ABB2BF"/>
                </a:solidFill>
                <a:latin typeface="Ubuntu Mono"/>
                <a:ea typeface="Ubuntu Mono"/>
                <a:cs typeface="Ubuntu Mono"/>
                <a:sym typeface="Ubuntu Mono"/>
              </a:rPr>
              <a:t>    </a:t>
            </a:r>
            <a:r>
              <a:rPr lang="en" sz="1200">
                <a:solidFill>
                  <a:srgbClr val="98C379"/>
                </a:solidFill>
                <a:latin typeface="Ubuntu Mono"/>
                <a:ea typeface="Ubuntu Mono"/>
                <a:cs typeface="Ubuntu Mono"/>
                <a:sym typeface="Ubuntu Mono"/>
              </a:rPr>
              <a:t>"Name"</a:t>
            </a:r>
            <a:r>
              <a:rPr lang="en" sz="1200">
                <a:solidFill>
                  <a:srgbClr val="ABB2BF"/>
                </a:solidFill>
                <a:latin typeface="Ubuntu Mono"/>
                <a:ea typeface="Ubuntu Mono"/>
                <a:cs typeface="Ubuntu Mono"/>
                <a:sym typeface="Ubuntu Mono"/>
              </a:rPr>
              <a:t> : </a:t>
            </a:r>
            <a:r>
              <a:rPr lang="en" sz="1200">
                <a:solidFill>
                  <a:srgbClr val="98C379"/>
                </a:solidFill>
                <a:latin typeface="Ubuntu Mono"/>
                <a:ea typeface="Ubuntu Mono"/>
                <a:cs typeface="Ubuntu Mono"/>
                <a:sym typeface="Ubuntu Mono"/>
              </a:rPr>
              <a:t>"overlay2"</a:t>
            </a:r>
            <a:endParaRPr sz="1200">
              <a:solidFill>
                <a:srgbClr val="98C379"/>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ABB2BF"/>
                </a:solidFill>
                <a:latin typeface="Ubuntu Mono"/>
                <a:ea typeface="Ubuntu Mono"/>
                <a:cs typeface="Ubuntu Mono"/>
                <a:sym typeface="Ubuntu Mono"/>
              </a:rPr>
              <a:t> }</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a:t>
            </a:r>
            <a:endParaRPr/>
          </a:p>
        </p:txBody>
      </p:sp>
      <p:sp>
        <p:nvSpPr>
          <p:cNvPr id="81" name="Google Shape;81;p1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even is Docker?</a:t>
            </a:r>
            <a:endParaRPr/>
          </a:p>
        </p:txBody>
      </p:sp>
      <p:sp>
        <p:nvSpPr>
          <p:cNvPr id="82" name="Google Shape;82;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standardized packaging for apps</a:t>
            </a:r>
            <a:endParaRPr sz="1400"/>
          </a:p>
          <a:p>
            <a:pPr indent="-317500" lvl="0" marL="457200" rtl="0" algn="l">
              <a:spcBef>
                <a:spcPts val="0"/>
              </a:spcBef>
              <a:spcAft>
                <a:spcPts val="0"/>
              </a:spcAft>
              <a:buSzPts val="1400"/>
              <a:buChar char="●"/>
            </a:pPr>
            <a:r>
              <a:rPr lang="en" sz="1400"/>
              <a:t>runs natively on linux </a:t>
            </a:r>
            <a:r>
              <a:rPr lang="en" sz="900"/>
              <a:t>(and windows)</a:t>
            </a:r>
            <a:endParaRPr sz="1400"/>
          </a:p>
          <a:p>
            <a:pPr indent="-317500" lvl="0" marL="457200" rtl="0" algn="l">
              <a:spcBef>
                <a:spcPts val="0"/>
              </a:spcBef>
              <a:spcAft>
                <a:spcPts val="0"/>
              </a:spcAft>
              <a:buSzPts val="1400"/>
              <a:buChar char="●"/>
            </a:pPr>
            <a:r>
              <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Compose</a:t>
            </a:r>
            <a:endParaRPr/>
          </a:p>
        </p:txBody>
      </p:sp>
      <p:sp>
        <p:nvSpPr>
          <p:cNvPr id="289" name="Google Shape;289;p5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running multi-container apps</a:t>
            </a:r>
            <a:endParaRPr sz="1400"/>
          </a:p>
          <a:p>
            <a:pPr indent="-317500" lvl="0" marL="457200" rtl="0" algn="l">
              <a:spcBef>
                <a:spcPts val="0"/>
              </a:spcBef>
              <a:spcAft>
                <a:spcPts val="0"/>
              </a:spcAft>
              <a:buSzPts val="1400"/>
              <a:buChar char="●"/>
            </a:pPr>
            <a:r>
              <a:t/>
            </a:r>
            <a:endParaRPr sz="1400"/>
          </a:p>
        </p:txBody>
      </p:sp>
      <p:sp>
        <p:nvSpPr>
          <p:cNvPr id="290" name="Google Shape;290;p5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What’s it good for?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Compose</a:t>
            </a:r>
            <a:endParaRPr/>
          </a:p>
        </p:txBody>
      </p:sp>
      <p:sp>
        <p:nvSpPr>
          <p:cNvPr id="296" name="Google Shape;296;p5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running multi-container apps</a:t>
            </a:r>
            <a:endParaRPr sz="1400"/>
          </a:p>
          <a:p>
            <a:pPr indent="-317500" lvl="0" marL="457200" rtl="0" algn="l">
              <a:spcBef>
                <a:spcPts val="0"/>
              </a:spcBef>
              <a:spcAft>
                <a:spcPts val="0"/>
              </a:spcAft>
              <a:buSzPts val="1400"/>
              <a:buChar char="●"/>
            </a:pPr>
            <a:r>
              <a:rPr lang="en" sz="1400"/>
              <a:t>single file configuration</a:t>
            </a:r>
            <a:endParaRPr sz="1400"/>
          </a:p>
          <a:p>
            <a:pPr indent="-317500" lvl="0" marL="457200" rtl="0" algn="l">
              <a:spcBef>
                <a:spcPts val="0"/>
              </a:spcBef>
              <a:spcAft>
                <a:spcPts val="0"/>
              </a:spcAft>
              <a:buSzPts val="1400"/>
              <a:buChar char="●"/>
            </a:pPr>
            <a:r>
              <a:t/>
            </a:r>
            <a:endParaRPr sz="1400"/>
          </a:p>
        </p:txBody>
      </p:sp>
      <p:sp>
        <p:nvSpPr>
          <p:cNvPr id="297" name="Google Shape;297;p5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What’s it good for?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Compose</a:t>
            </a:r>
            <a:endParaRPr/>
          </a:p>
        </p:txBody>
      </p:sp>
      <p:sp>
        <p:nvSpPr>
          <p:cNvPr id="303" name="Google Shape;303;p5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running multi-container apps</a:t>
            </a:r>
            <a:endParaRPr sz="1400"/>
          </a:p>
          <a:p>
            <a:pPr indent="-317500" lvl="0" marL="457200" rtl="0" algn="l">
              <a:spcBef>
                <a:spcPts val="0"/>
              </a:spcBef>
              <a:spcAft>
                <a:spcPts val="0"/>
              </a:spcAft>
              <a:buSzPts val="1400"/>
              <a:buChar char="●"/>
            </a:pPr>
            <a:r>
              <a:rPr lang="en" sz="1400"/>
              <a:t>single file configuration</a:t>
            </a:r>
            <a:endParaRPr sz="1400"/>
          </a:p>
          <a:p>
            <a:pPr indent="-317500" lvl="0" marL="457200" rtl="0" algn="l">
              <a:spcBef>
                <a:spcPts val="0"/>
              </a:spcBef>
              <a:spcAft>
                <a:spcPts val="0"/>
              </a:spcAft>
              <a:buSzPts val="1400"/>
              <a:buChar char="●"/>
            </a:pPr>
            <a:r>
              <a:rPr lang="en" sz="1400"/>
              <a:t>good for all environments</a:t>
            </a:r>
            <a:endParaRPr sz="1400"/>
          </a:p>
          <a:p>
            <a:pPr indent="-317500" lvl="0" marL="457200" rtl="0" algn="l">
              <a:spcBef>
                <a:spcPts val="0"/>
              </a:spcBef>
              <a:spcAft>
                <a:spcPts val="0"/>
              </a:spcAft>
              <a:buSzPts val="1400"/>
              <a:buChar char="●"/>
            </a:pPr>
            <a:r>
              <a:t/>
            </a:r>
            <a:endParaRPr sz="1400"/>
          </a:p>
        </p:txBody>
      </p:sp>
      <p:sp>
        <p:nvSpPr>
          <p:cNvPr id="304" name="Google Shape;304;p5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What’s it good for?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Compose</a:t>
            </a:r>
            <a:endParaRPr/>
          </a:p>
        </p:txBody>
      </p:sp>
      <p:sp>
        <p:nvSpPr>
          <p:cNvPr id="310" name="Google Shape;310;p5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running multi-container apps</a:t>
            </a:r>
            <a:endParaRPr sz="1400"/>
          </a:p>
          <a:p>
            <a:pPr indent="-317500" lvl="0" marL="457200" rtl="0" algn="l">
              <a:spcBef>
                <a:spcPts val="0"/>
              </a:spcBef>
              <a:spcAft>
                <a:spcPts val="0"/>
              </a:spcAft>
              <a:buSzPts val="1400"/>
              <a:buChar char="●"/>
            </a:pPr>
            <a:r>
              <a:rPr lang="en" sz="1400"/>
              <a:t>single file configuration</a:t>
            </a:r>
            <a:endParaRPr sz="1400"/>
          </a:p>
          <a:p>
            <a:pPr indent="-317500" lvl="0" marL="457200" rtl="0" algn="l">
              <a:spcBef>
                <a:spcPts val="0"/>
              </a:spcBef>
              <a:spcAft>
                <a:spcPts val="0"/>
              </a:spcAft>
              <a:buSzPts val="1400"/>
              <a:buChar char="●"/>
            </a:pPr>
            <a:r>
              <a:rPr lang="en" sz="1400"/>
              <a:t>good for all environments</a:t>
            </a:r>
            <a:endParaRPr sz="1400"/>
          </a:p>
          <a:p>
            <a:pPr indent="-317500" lvl="0" marL="457200" rtl="0" algn="l">
              <a:spcBef>
                <a:spcPts val="0"/>
              </a:spcBef>
              <a:spcAft>
                <a:spcPts val="0"/>
              </a:spcAft>
              <a:buSzPts val="1400"/>
              <a:buChar char="●"/>
            </a:pPr>
            <a:r>
              <a:rPr lang="en" sz="1400"/>
              <a:t>just one command</a:t>
            </a:r>
            <a:endParaRPr sz="1400"/>
          </a:p>
        </p:txBody>
      </p:sp>
      <p:sp>
        <p:nvSpPr>
          <p:cNvPr id="311" name="Google Shape;311;p5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What’s it good for?</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Chapter II</a:t>
            </a:r>
            <a:endParaRPr/>
          </a:p>
        </p:txBody>
      </p:sp>
      <p:sp>
        <p:nvSpPr>
          <p:cNvPr id="317" name="Google Shape;317;p5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Intro</a:t>
            </a:r>
            <a:endParaRPr/>
          </a:p>
          <a:p>
            <a:pPr indent="-342900" lvl="0" marL="457200" rtl="0" algn="l">
              <a:spcBef>
                <a:spcPts val="0"/>
              </a:spcBef>
              <a:spcAft>
                <a:spcPts val="0"/>
              </a:spcAft>
              <a:buSzPts val="1800"/>
              <a:buChar char="●"/>
            </a:pPr>
            <a:r>
              <a:rPr lang="en"/>
              <a:t>Pods</a:t>
            </a:r>
            <a:endParaRPr/>
          </a:p>
          <a:p>
            <a:pPr indent="-342900" lvl="0" marL="457200" rtl="0" algn="l">
              <a:spcBef>
                <a:spcPts val="0"/>
              </a:spcBef>
              <a:spcAft>
                <a:spcPts val="0"/>
              </a:spcAft>
              <a:buSzPts val="1800"/>
              <a:buChar char="●"/>
            </a:pPr>
            <a:r>
              <a:rPr lang="en"/>
              <a:t>Services</a:t>
            </a:r>
            <a:endParaRPr/>
          </a:p>
          <a:p>
            <a:pPr indent="-342900" lvl="0" marL="457200" rtl="0" algn="l">
              <a:spcBef>
                <a:spcPts val="0"/>
              </a:spcBef>
              <a:spcAft>
                <a:spcPts val="0"/>
              </a:spcAft>
              <a:buSzPts val="1800"/>
              <a:buChar char="●"/>
            </a:pPr>
            <a:r>
              <a:rPr lang="en"/>
              <a:t>Deployments</a:t>
            </a:r>
            <a:endParaRPr/>
          </a:p>
        </p:txBody>
      </p:sp>
      <p:sp>
        <p:nvSpPr>
          <p:cNvPr id="318" name="Google Shape;318;p5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Kubernetes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a:t>
            </a:r>
            <a:endParaRPr/>
          </a:p>
        </p:txBody>
      </p:sp>
      <p:sp>
        <p:nvSpPr>
          <p:cNvPr id="324" name="Google Shape;324;p5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container orchestration</a:t>
            </a:r>
            <a:endParaRPr/>
          </a:p>
          <a:p>
            <a:pPr indent="-342900" lvl="0" marL="457200" rtl="0" algn="l">
              <a:spcBef>
                <a:spcPts val="0"/>
              </a:spcBef>
              <a:spcAft>
                <a:spcPts val="0"/>
              </a:spcAft>
              <a:buSzPts val="1800"/>
              <a:buChar char="●"/>
            </a:pPr>
            <a:r>
              <a:t/>
            </a:r>
            <a:endParaRPr/>
          </a:p>
        </p:txBody>
      </p:sp>
      <p:sp>
        <p:nvSpPr>
          <p:cNvPr id="325" name="Google Shape;325;p5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Kubernetes?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a:t>
            </a:r>
            <a:endParaRPr/>
          </a:p>
        </p:txBody>
      </p:sp>
      <p:sp>
        <p:nvSpPr>
          <p:cNvPr id="331" name="Google Shape;331;p5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container orchestration</a:t>
            </a:r>
            <a:endParaRPr/>
          </a:p>
          <a:p>
            <a:pPr indent="-342900" lvl="0" marL="457200" rtl="0" algn="l">
              <a:spcBef>
                <a:spcPts val="0"/>
              </a:spcBef>
              <a:spcAft>
                <a:spcPts val="0"/>
              </a:spcAft>
              <a:buSzPts val="1800"/>
              <a:buChar char="●"/>
            </a:pPr>
            <a:r>
              <a:rPr lang="en"/>
              <a:t>automated deployment</a:t>
            </a:r>
            <a:endParaRPr/>
          </a:p>
          <a:p>
            <a:pPr indent="-342900" lvl="0" marL="457200" rtl="0" algn="l">
              <a:spcBef>
                <a:spcPts val="0"/>
              </a:spcBef>
              <a:spcAft>
                <a:spcPts val="0"/>
              </a:spcAft>
              <a:buSzPts val="1800"/>
              <a:buChar char="●"/>
            </a:pPr>
            <a:r>
              <a:t/>
            </a:r>
            <a:endParaRPr/>
          </a:p>
        </p:txBody>
      </p:sp>
      <p:sp>
        <p:nvSpPr>
          <p:cNvPr id="332" name="Google Shape;332;p5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Kubernetes?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a:t>
            </a:r>
            <a:endParaRPr/>
          </a:p>
        </p:txBody>
      </p:sp>
      <p:sp>
        <p:nvSpPr>
          <p:cNvPr id="338" name="Google Shape;338;p5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container orchestration</a:t>
            </a:r>
            <a:endParaRPr/>
          </a:p>
          <a:p>
            <a:pPr indent="-342900" lvl="0" marL="457200" rtl="0" algn="l">
              <a:spcBef>
                <a:spcPts val="0"/>
              </a:spcBef>
              <a:spcAft>
                <a:spcPts val="0"/>
              </a:spcAft>
              <a:buSzPts val="1800"/>
              <a:buChar char="●"/>
            </a:pPr>
            <a:r>
              <a:rPr lang="en"/>
              <a:t>automated deployment</a:t>
            </a:r>
            <a:endParaRPr/>
          </a:p>
          <a:p>
            <a:pPr indent="-342900" lvl="0" marL="457200" rtl="0" algn="l">
              <a:spcBef>
                <a:spcPts val="0"/>
              </a:spcBef>
              <a:spcAft>
                <a:spcPts val="0"/>
              </a:spcAft>
              <a:buSzPts val="1800"/>
              <a:buChar char="●"/>
            </a:pPr>
            <a:r>
              <a:rPr lang="en"/>
              <a:t>easily scalable</a:t>
            </a:r>
            <a:endParaRPr/>
          </a:p>
          <a:p>
            <a:pPr indent="-342900" lvl="0" marL="457200" rtl="0" algn="l">
              <a:spcBef>
                <a:spcPts val="0"/>
              </a:spcBef>
              <a:spcAft>
                <a:spcPts val="0"/>
              </a:spcAft>
              <a:buSzPts val="1800"/>
              <a:buChar char="●"/>
            </a:pPr>
            <a:r>
              <a:t/>
            </a:r>
            <a:endParaRPr/>
          </a:p>
        </p:txBody>
      </p:sp>
      <p:sp>
        <p:nvSpPr>
          <p:cNvPr id="339" name="Google Shape;339;p5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Kubernetes?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a:t>
            </a:r>
            <a:endParaRPr/>
          </a:p>
        </p:txBody>
      </p:sp>
      <p:sp>
        <p:nvSpPr>
          <p:cNvPr id="345" name="Google Shape;345;p6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container orchestration</a:t>
            </a:r>
            <a:endParaRPr/>
          </a:p>
          <a:p>
            <a:pPr indent="-342900" lvl="0" marL="457200" rtl="0" algn="l">
              <a:spcBef>
                <a:spcPts val="0"/>
              </a:spcBef>
              <a:spcAft>
                <a:spcPts val="0"/>
              </a:spcAft>
              <a:buSzPts val="1800"/>
              <a:buChar char="●"/>
            </a:pPr>
            <a:r>
              <a:rPr lang="en"/>
              <a:t>automated deployment</a:t>
            </a:r>
            <a:endParaRPr/>
          </a:p>
          <a:p>
            <a:pPr indent="-342900" lvl="0" marL="457200" rtl="0" algn="l">
              <a:spcBef>
                <a:spcPts val="0"/>
              </a:spcBef>
              <a:spcAft>
                <a:spcPts val="0"/>
              </a:spcAft>
              <a:buSzPts val="1800"/>
              <a:buChar char="●"/>
            </a:pPr>
            <a:r>
              <a:rPr lang="en"/>
              <a:t>easily scalable</a:t>
            </a:r>
            <a:endParaRPr/>
          </a:p>
          <a:p>
            <a:pPr indent="-342900" lvl="0" marL="457200" rtl="0" algn="l">
              <a:spcBef>
                <a:spcPts val="0"/>
              </a:spcBef>
              <a:spcAft>
                <a:spcPts val="0"/>
              </a:spcAft>
              <a:buSzPts val="1800"/>
              <a:buChar char="●"/>
            </a:pPr>
            <a:r>
              <a:rPr lang="en"/>
              <a:t>cloud agnostic*</a:t>
            </a:r>
            <a:endParaRPr/>
          </a:p>
        </p:txBody>
      </p:sp>
      <p:sp>
        <p:nvSpPr>
          <p:cNvPr id="346" name="Google Shape;346;p6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Kubernetes?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Pods</a:t>
            </a:r>
            <a:endParaRPr/>
          </a:p>
        </p:txBody>
      </p:sp>
      <p:sp>
        <p:nvSpPr>
          <p:cNvPr id="352" name="Google Shape;352;p6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smallest deployable unit</a:t>
            </a:r>
            <a:endParaRPr/>
          </a:p>
          <a:p>
            <a:pPr indent="-342900" lvl="0" marL="457200" rtl="0" algn="l">
              <a:spcBef>
                <a:spcPts val="0"/>
              </a:spcBef>
              <a:spcAft>
                <a:spcPts val="0"/>
              </a:spcAft>
              <a:buSzPts val="1800"/>
              <a:buChar char="●"/>
            </a:pPr>
            <a:r>
              <a:t/>
            </a:r>
            <a:endParaRPr/>
          </a:p>
        </p:txBody>
      </p:sp>
      <p:sp>
        <p:nvSpPr>
          <p:cNvPr id="353" name="Google Shape;353;p6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a:t>
            </a:r>
            <a:endParaRPr/>
          </a:p>
        </p:txBody>
      </p:sp>
      <p:sp>
        <p:nvSpPr>
          <p:cNvPr id="88" name="Google Shape;88;p1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even is Docker?</a:t>
            </a:r>
            <a:endParaRPr/>
          </a:p>
        </p:txBody>
      </p:sp>
      <p:sp>
        <p:nvSpPr>
          <p:cNvPr id="89" name="Google Shape;89;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standardized packaging for apps</a:t>
            </a:r>
            <a:endParaRPr sz="1400"/>
          </a:p>
          <a:p>
            <a:pPr indent="-317500" lvl="0" marL="457200" rtl="0" algn="l">
              <a:spcBef>
                <a:spcPts val="0"/>
              </a:spcBef>
              <a:spcAft>
                <a:spcPts val="0"/>
              </a:spcAft>
              <a:buSzPts val="1400"/>
              <a:buChar char="●"/>
            </a:pPr>
            <a:r>
              <a:rPr lang="en" sz="1400"/>
              <a:t>runs natively on linux </a:t>
            </a:r>
            <a:r>
              <a:rPr lang="en" sz="900"/>
              <a:t>(and windows)</a:t>
            </a:r>
            <a:endParaRPr sz="900"/>
          </a:p>
          <a:p>
            <a:pPr indent="-317500" lvl="0" marL="457200" rtl="0" algn="l">
              <a:spcBef>
                <a:spcPts val="0"/>
              </a:spcBef>
              <a:spcAft>
                <a:spcPts val="0"/>
              </a:spcAft>
              <a:buSzPts val="1400"/>
              <a:buChar char="●"/>
            </a:pPr>
            <a:r>
              <a:rPr lang="en" sz="1400"/>
              <a:t>simplifies shipping and running apps</a:t>
            </a:r>
            <a:endParaRPr sz="1400"/>
          </a:p>
          <a:p>
            <a:pPr indent="-317500" lvl="0" marL="457200" rtl="0" algn="l">
              <a:spcBef>
                <a:spcPts val="0"/>
              </a:spcBef>
              <a:spcAft>
                <a:spcPts val="0"/>
              </a:spcAft>
              <a:buSzPts val="1400"/>
              <a:buChar char="●"/>
            </a:pPr>
            <a:r>
              <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Pods</a:t>
            </a:r>
            <a:endParaRPr/>
          </a:p>
        </p:txBody>
      </p:sp>
      <p:sp>
        <p:nvSpPr>
          <p:cNvPr id="359" name="Google Shape;359;p6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smallest deployable unit</a:t>
            </a:r>
            <a:endParaRPr/>
          </a:p>
          <a:p>
            <a:pPr indent="-342900" lvl="0" marL="457200" rtl="0" algn="l">
              <a:spcBef>
                <a:spcPts val="0"/>
              </a:spcBef>
              <a:spcAft>
                <a:spcPts val="0"/>
              </a:spcAft>
              <a:buSzPts val="1800"/>
              <a:buChar char="●"/>
            </a:pPr>
            <a:r>
              <a:rPr lang="en"/>
              <a:t>a group of containers*</a:t>
            </a:r>
            <a:endParaRPr/>
          </a:p>
          <a:p>
            <a:pPr indent="-342900" lvl="0" marL="457200" rtl="0" algn="l">
              <a:spcBef>
                <a:spcPts val="0"/>
              </a:spcBef>
              <a:spcAft>
                <a:spcPts val="0"/>
              </a:spcAft>
              <a:buSzPts val="1800"/>
              <a:buChar char="●"/>
            </a:pPr>
            <a:r>
              <a:t/>
            </a:r>
            <a:endParaRPr/>
          </a:p>
        </p:txBody>
      </p:sp>
      <p:sp>
        <p:nvSpPr>
          <p:cNvPr id="360" name="Google Shape;360;p6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Pods</a:t>
            </a:r>
            <a:endParaRPr/>
          </a:p>
        </p:txBody>
      </p:sp>
      <p:sp>
        <p:nvSpPr>
          <p:cNvPr id="366" name="Google Shape;366;p6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smallest deployable unit</a:t>
            </a:r>
            <a:endParaRPr/>
          </a:p>
          <a:p>
            <a:pPr indent="-342900" lvl="0" marL="457200" rtl="0" algn="l">
              <a:spcBef>
                <a:spcPts val="0"/>
              </a:spcBef>
              <a:spcAft>
                <a:spcPts val="0"/>
              </a:spcAft>
              <a:buSzPts val="1800"/>
              <a:buChar char="●"/>
            </a:pPr>
            <a:r>
              <a:rPr lang="en"/>
              <a:t>a group of containers*</a:t>
            </a:r>
            <a:endParaRPr/>
          </a:p>
          <a:p>
            <a:pPr indent="-342900" lvl="0" marL="457200" rtl="0" algn="l">
              <a:spcBef>
                <a:spcPts val="0"/>
              </a:spcBef>
              <a:spcAft>
                <a:spcPts val="0"/>
              </a:spcAft>
              <a:buSzPts val="1800"/>
              <a:buChar char="●"/>
            </a:pPr>
            <a:r>
              <a:rPr lang="en"/>
              <a:t>ephemeral</a:t>
            </a:r>
            <a:endParaRPr/>
          </a:p>
        </p:txBody>
      </p:sp>
      <p:sp>
        <p:nvSpPr>
          <p:cNvPr id="367" name="Google Shape;367;p6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Services</a:t>
            </a:r>
            <a:endParaRPr/>
          </a:p>
        </p:txBody>
      </p:sp>
      <p:sp>
        <p:nvSpPr>
          <p:cNvPr id="373" name="Google Shape;373;p6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similar to routers</a:t>
            </a:r>
            <a:endParaRPr/>
          </a:p>
          <a:p>
            <a:pPr indent="-342900" lvl="0" marL="457200" rtl="0" algn="l">
              <a:spcBef>
                <a:spcPts val="0"/>
              </a:spcBef>
              <a:spcAft>
                <a:spcPts val="0"/>
              </a:spcAft>
              <a:buSzPts val="1800"/>
              <a:buChar char="●"/>
            </a:pPr>
            <a:r>
              <a:t/>
            </a:r>
            <a:endParaRPr/>
          </a:p>
        </p:txBody>
      </p:sp>
      <p:sp>
        <p:nvSpPr>
          <p:cNvPr id="374" name="Google Shape;374;p6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Services</a:t>
            </a:r>
            <a:endParaRPr/>
          </a:p>
        </p:txBody>
      </p:sp>
      <p:sp>
        <p:nvSpPr>
          <p:cNvPr id="380" name="Google Shape;380;p6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similar to routers</a:t>
            </a:r>
            <a:endParaRPr/>
          </a:p>
          <a:p>
            <a:pPr indent="-342900" lvl="0" marL="457200" rtl="0" algn="l">
              <a:spcBef>
                <a:spcPts val="0"/>
              </a:spcBef>
              <a:spcAft>
                <a:spcPts val="0"/>
              </a:spcAft>
              <a:buSzPts val="1800"/>
              <a:buChar char="●"/>
            </a:pPr>
            <a:r>
              <a:rPr lang="en"/>
              <a:t>load balancing</a:t>
            </a:r>
            <a:endParaRPr/>
          </a:p>
          <a:p>
            <a:pPr indent="-342900" lvl="0" marL="457200" rtl="0" algn="l">
              <a:spcBef>
                <a:spcPts val="0"/>
              </a:spcBef>
              <a:spcAft>
                <a:spcPts val="0"/>
              </a:spcAft>
              <a:buSzPts val="1800"/>
              <a:buChar char="●"/>
            </a:pPr>
            <a:r>
              <a:t/>
            </a:r>
            <a:endParaRPr/>
          </a:p>
        </p:txBody>
      </p:sp>
      <p:sp>
        <p:nvSpPr>
          <p:cNvPr id="381" name="Google Shape;381;p6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Services</a:t>
            </a:r>
            <a:endParaRPr/>
          </a:p>
        </p:txBody>
      </p:sp>
      <p:sp>
        <p:nvSpPr>
          <p:cNvPr id="387" name="Google Shape;387;p6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similar to routers</a:t>
            </a:r>
            <a:endParaRPr/>
          </a:p>
          <a:p>
            <a:pPr indent="-342900" lvl="0" marL="457200" rtl="0" algn="l">
              <a:spcBef>
                <a:spcPts val="0"/>
              </a:spcBef>
              <a:spcAft>
                <a:spcPts val="0"/>
              </a:spcAft>
              <a:buSzPts val="1800"/>
              <a:buChar char="●"/>
            </a:pPr>
            <a:r>
              <a:rPr lang="en"/>
              <a:t>load balancing</a:t>
            </a:r>
            <a:endParaRPr/>
          </a:p>
          <a:p>
            <a:pPr indent="-342900" lvl="0" marL="457200" rtl="0" algn="l">
              <a:spcBef>
                <a:spcPts val="0"/>
              </a:spcBef>
              <a:spcAft>
                <a:spcPts val="0"/>
              </a:spcAft>
              <a:buSzPts val="1800"/>
              <a:buChar char="●"/>
            </a:pPr>
            <a:r>
              <a:rPr lang="en"/>
              <a:t>help with pod ephemerality</a:t>
            </a:r>
            <a:endParaRPr/>
          </a:p>
        </p:txBody>
      </p:sp>
      <p:sp>
        <p:nvSpPr>
          <p:cNvPr id="388" name="Google Shape;388;p6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Deployments</a:t>
            </a:r>
            <a:endParaRPr/>
          </a:p>
        </p:txBody>
      </p:sp>
      <p:sp>
        <p:nvSpPr>
          <p:cNvPr id="394" name="Google Shape;394;p6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declarative state for pods</a:t>
            </a:r>
            <a:endParaRPr/>
          </a:p>
          <a:p>
            <a:pPr indent="-342900" lvl="0" marL="457200" rtl="0" algn="l">
              <a:spcBef>
                <a:spcPts val="0"/>
              </a:spcBef>
              <a:spcAft>
                <a:spcPts val="0"/>
              </a:spcAft>
              <a:buSzPts val="1800"/>
              <a:buChar char="●"/>
            </a:pPr>
            <a:r>
              <a:t/>
            </a:r>
            <a:endParaRPr/>
          </a:p>
        </p:txBody>
      </p:sp>
      <p:sp>
        <p:nvSpPr>
          <p:cNvPr id="395" name="Google Shape;395;p6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Deployments</a:t>
            </a:r>
            <a:endParaRPr/>
          </a:p>
        </p:txBody>
      </p:sp>
      <p:sp>
        <p:nvSpPr>
          <p:cNvPr id="401" name="Google Shape;401;p6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declarative state for pods</a:t>
            </a:r>
            <a:endParaRPr/>
          </a:p>
          <a:p>
            <a:pPr indent="-342900" lvl="0" marL="457200" rtl="0" algn="l">
              <a:spcBef>
                <a:spcPts val="0"/>
              </a:spcBef>
              <a:spcAft>
                <a:spcPts val="0"/>
              </a:spcAft>
              <a:buSzPts val="1800"/>
              <a:buChar char="●"/>
            </a:pPr>
            <a:r>
              <a:rPr lang="en"/>
              <a:t>easy scaling</a:t>
            </a:r>
            <a:endParaRPr/>
          </a:p>
        </p:txBody>
      </p:sp>
      <p:sp>
        <p:nvSpPr>
          <p:cNvPr id="402" name="Google Shape;402;p6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a:t>
            </a:r>
            <a:endParaRPr/>
          </a:p>
        </p:txBody>
      </p:sp>
      <p:sp>
        <p:nvSpPr>
          <p:cNvPr id="95" name="Google Shape;95;p1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even is Docker?</a:t>
            </a:r>
            <a:endParaRPr/>
          </a:p>
        </p:txBody>
      </p:sp>
      <p:sp>
        <p:nvSpPr>
          <p:cNvPr id="96" name="Google Shape;96;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standardized packaging for apps</a:t>
            </a:r>
            <a:endParaRPr sz="1400"/>
          </a:p>
          <a:p>
            <a:pPr indent="-317500" lvl="0" marL="457200" rtl="0" algn="l">
              <a:spcBef>
                <a:spcPts val="0"/>
              </a:spcBef>
              <a:spcAft>
                <a:spcPts val="0"/>
              </a:spcAft>
              <a:buSzPts val="1400"/>
              <a:buChar char="●"/>
            </a:pPr>
            <a:r>
              <a:rPr lang="en" sz="1400"/>
              <a:t>runs natively on linux </a:t>
            </a:r>
            <a:r>
              <a:rPr lang="en" sz="900"/>
              <a:t>(and windows)</a:t>
            </a:r>
            <a:endParaRPr sz="900"/>
          </a:p>
          <a:p>
            <a:pPr indent="-317500" lvl="0" marL="457200" rtl="0" algn="l">
              <a:spcBef>
                <a:spcPts val="0"/>
              </a:spcBef>
              <a:spcAft>
                <a:spcPts val="0"/>
              </a:spcAft>
              <a:buSzPts val="1400"/>
              <a:buChar char="●"/>
            </a:pPr>
            <a:r>
              <a:rPr lang="en" sz="1400"/>
              <a:t>simplifies shipping and running apps</a:t>
            </a:r>
            <a:endParaRPr sz="1400"/>
          </a:p>
          <a:p>
            <a:pPr indent="-317500" lvl="0" marL="457200" rtl="0" algn="l">
              <a:spcBef>
                <a:spcPts val="0"/>
              </a:spcBef>
              <a:spcAft>
                <a:spcPts val="0"/>
              </a:spcAft>
              <a:buSzPts val="1400"/>
              <a:buChar char="●"/>
            </a:pPr>
            <a:r>
              <a:rPr lang="en" sz="1400"/>
              <a:t>relies on “images” and “containers”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Images</a:t>
            </a:r>
            <a:endParaRPr/>
          </a:p>
        </p:txBody>
      </p:sp>
      <p:sp>
        <p:nvSpPr>
          <p:cNvPr id="102" name="Google Shape;102;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sz="1400"/>
              <a:t>essentially a tarball</a:t>
            </a:r>
            <a:endParaRPr sz="1400"/>
          </a:p>
          <a:p>
            <a:pPr indent="-317500" lvl="0" marL="457200" rtl="0" algn="l">
              <a:spcBef>
                <a:spcPts val="0"/>
              </a:spcBef>
              <a:spcAft>
                <a:spcPts val="0"/>
              </a:spcAft>
              <a:buSzPts val="1400"/>
              <a:buChar char="●"/>
            </a:pPr>
            <a:r>
              <a:t/>
            </a:r>
            <a:endParaRPr sz="1400"/>
          </a:p>
        </p:txBody>
      </p:sp>
      <p:sp>
        <p:nvSpPr>
          <p:cNvPr id="103" name="Google Shape;103;p1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are those?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568800" y="632250"/>
            <a:ext cx="8006400" cy="38790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docker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save</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&gt;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tar</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tf</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tree</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--fromfile</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602e111c06b6934013578ad80554a074049c59441d9bcd963cb4a7feccede7a5.json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728f5ec5baf1c458f584cc8ba525173772de88d760dc6c9aae1871976f591ea7</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aa3be1bb7d4482b4a46d0ba6ab2eaa6b581aec128137929d264d5b42885444ec</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11</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ecb0b9d505bb5ee2659ff0bc37bbead3d9332d3ce34f6e17e39c451dcda90c6a</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15</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16</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manifest.json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18</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repositories</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19</a:t>
            </a:r>
            <a:r>
              <a:rPr lang="en" sz="1200">
                <a:solidFill>
                  <a:srgbClr val="F8F8F2"/>
                </a:solidFill>
                <a:latin typeface="Ubuntu Mono"/>
                <a:ea typeface="Ubuntu Mono"/>
                <a:cs typeface="Ubuntu Mono"/>
                <a:sym typeface="Ubuntu Mono"/>
              </a:rPr>
              <a:t> </a:t>
            </a:r>
            <a:endParaRPr sz="1200">
              <a:solidFill>
                <a:srgbClr val="F8F8F2"/>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20</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directories,</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files</a:t>
            </a:r>
            <a:endParaRPr sz="1200">
              <a:solidFill>
                <a:srgbClr val="ABB2BF"/>
              </a:solidFill>
              <a:latin typeface="Ubuntu Mono"/>
              <a:ea typeface="Ubuntu Mono"/>
              <a:cs typeface="Ubuntu Mono"/>
              <a:sym typeface="Ubuntu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568800" y="632250"/>
            <a:ext cx="8006400" cy="3879000"/>
          </a:xfrm>
          <a:prstGeom prst="rect">
            <a:avLst/>
          </a:prstGeom>
          <a:solidFill>
            <a:srgbClr val="282C34"/>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1</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docker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save</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&gt;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2</a:t>
            </a:r>
            <a:r>
              <a:rPr lang="en" sz="1200">
                <a:solidFill>
                  <a:srgbClr val="F8F8F2"/>
                </a:solidFill>
                <a:latin typeface="Ubuntu Mono"/>
                <a:ea typeface="Ubuntu Mono"/>
                <a:cs typeface="Ubuntu Mono"/>
                <a:sym typeface="Ubuntu Mono"/>
              </a:rPr>
              <a:t> </a:t>
            </a:r>
            <a:r>
              <a:rPr lang="en" sz="1200">
                <a:solidFill>
                  <a:srgbClr val="E5C07B"/>
                </a:solidFill>
                <a:latin typeface="Ubuntu Mono"/>
                <a:ea typeface="Ubuntu Mono"/>
                <a:cs typeface="Ubuntu Mono"/>
                <a:sym typeface="Ubuntu Mono"/>
              </a:rPr>
              <a:t>$ tar</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tf</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nginx-latest.tar</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tree</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--fromfile</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602e111c06b6934013578ad80554a074049c59441d9bcd963cb4a7feccede7a5.json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5</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728f5ec5baf1c458f584cc8ba525173772de88d760dc6c9aae1871976f591ea7</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6</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8</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F8F8F2"/>
                </a:solidFill>
                <a:latin typeface="Ubuntu Mono"/>
                <a:ea typeface="Ubuntu Mono"/>
                <a:cs typeface="Ubuntu Mono"/>
                <a:sym typeface="Ubuntu Mono"/>
              </a:rPr>
              <a:t> </a:t>
            </a:r>
            <a:r>
              <a:rPr lang="en" sz="1200">
                <a:solidFill>
                  <a:srgbClr val="5C6370"/>
                </a:solidFill>
                <a:latin typeface="Ubuntu Mono"/>
                <a:ea typeface="Ubuntu Mono"/>
                <a:cs typeface="Ubuntu Mono"/>
                <a:sym typeface="Ubuntu Mono"/>
              </a:rPr>
              <a:t>9</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aa3be1bb7d4482b4a46d0ba6ab2eaa6b581aec128137929d264d5b42885444ec</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10</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11</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6D9EEB"/>
                </a:solidFill>
                <a:latin typeface="Ubuntu Mono"/>
                <a:ea typeface="Ubuntu Mono"/>
                <a:cs typeface="Ubuntu Mono"/>
                <a:sym typeface="Ubuntu Mono"/>
              </a:rPr>
              <a:t>ecb0b9d505bb5ee2659ff0bc37bbead3d9332d3ce34f6e17e39c451dcda90c6a</a:t>
            </a:r>
            <a:endParaRPr sz="1200">
              <a:solidFill>
                <a:srgbClr val="6D9EEB"/>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14</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VERSION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15</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json</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16</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E06666"/>
                </a:solidFill>
                <a:latin typeface="Ubuntu Mono"/>
                <a:ea typeface="Ubuntu Mono"/>
                <a:cs typeface="Ubuntu Mono"/>
                <a:sym typeface="Ubuntu Mono"/>
              </a:rPr>
              <a:t>layer.tar</a:t>
            </a:r>
            <a:endParaRPr sz="1200">
              <a:solidFill>
                <a:srgbClr val="E06666"/>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17</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CC0000"/>
                </a:solidFill>
                <a:latin typeface="Ubuntu Mono"/>
                <a:ea typeface="Ubuntu Mono"/>
                <a:cs typeface="Ubuntu Mono"/>
                <a:sym typeface="Ubuntu Mono"/>
              </a:rPr>
              <a:t>manifest.json</a:t>
            </a:r>
            <a:endParaRPr sz="1200">
              <a:solidFill>
                <a:srgbClr val="CC0000"/>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18</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repositories</a:t>
            </a:r>
            <a:endParaRPr sz="1200">
              <a:solidFill>
                <a:srgbClr val="ABB2BF"/>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19</a:t>
            </a:r>
            <a:r>
              <a:rPr lang="en" sz="1200">
                <a:solidFill>
                  <a:srgbClr val="F8F8F2"/>
                </a:solidFill>
                <a:latin typeface="Ubuntu Mono"/>
                <a:ea typeface="Ubuntu Mono"/>
                <a:cs typeface="Ubuntu Mono"/>
                <a:sym typeface="Ubuntu Mono"/>
              </a:rPr>
              <a:t> </a:t>
            </a:r>
            <a:endParaRPr sz="1200">
              <a:solidFill>
                <a:srgbClr val="F8F8F2"/>
              </a:solidFill>
              <a:latin typeface="Ubuntu Mono"/>
              <a:ea typeface="Ubuntu Mono"/>
              <a:cs typeface="Ubuntu Mono"/>
              <a:sym typeface="Ubuntu Mono"/>
            </a:endParaRPr>
          </a:p>
          <a:p>
            <a:pPr indent="0" lvl="0" marL="0" rtl="0" algn="l">
              <a:spcBef>
                <a:spcPts val="0"/>
              </a:spcBef>
              <a:spcAft>
                <a:spcPts val="0"/>
              </a:spcAft>
              <a:buNone/>
            </a:pPr>
            <a:r>
              <a:rPr lang="en" sz="1200">
                <a:solidFill>
                  <a:srgbClr val="5C6370"/>
                </a:solidFill>
                <a:latin typeface="Ubuntu Mono"/>
                <a:ea typeface="Ubuntu Mono"/>
                <a:cs typeface="Ubuntu Mono"/>
                <a:sym typeface="Ubuntu Mono"/>
              </a:rPr>
              <a:t>20</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3</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directories,</a:t>
            </a:r>
            <a:r>
              <a:rPr lang="en" sz="1200">
                <a:solidFill>
                  <a:srgbClr val="F8F8F2"/>
                </a:solidFill>
                <a:latin typeface="Ubuntu Mono"/>
                <a:ea typeface="Ubuntu Mono"/>
                <a:cs typeface="Ubuntu Mono"/>
                <a:sym typeface="Ubuntu Mono"/>
              </a:rPr>
              <a:t> </a:t>
            </a:r>
            <a:r>
              <a:rPr lang="en" sz="1200">
                <a:solidFill>
                  <a:srgbClr val="D19A66"/>
                </a:solidFill>
                <a:latin typeface="Ubuntu Mono"/>
                <a:ea typeface="Ubuntu Mono"/>
                <a:cs typeface="Ubuntu Mono"/>
                <a:sym typeface="Ubuntu Mono"/>
              </a:rPr>
              <a:t>12</a:t>
            </a:r>
            <a:r>
              <a:rPr lang="en" sz="1200">
                <a:solidFill>
                  <a:srgbClr val="F8F8F2"/>
                </a:solidFill>
                <a:latin typeface="Ubuntu Mono"/>
                <a:ea typeface="Ubuntu Mono"/>
                <a:cs typeface="Ubuntu Mono"/>
                <a:sym typeface="Ubuntu Mono"/>
              </a:rPr>
              <a:t> </a:t>
            </a:r>
            <a:r>
              <a:rPr lang="en" sz="1200">
                <a:solidFill>
                  <a:srgbClr val="ABB2BF"/>
                </a:solidFill>
                <a:latin typeface="Ubuntu Mono"/>
                <a:ea typeface="Ubuntu Mono"/>
                <a:cs typeface="Ubuntu Mono"/>
                <a:sym typeface="Ubuntu Mono"/>
              </a:rPr>
              <a:t>files</a:t>
            </a:r>
            <a:endParaRPr sz="1200">
              <a:solidFill>
                <a:srgbClr val="ABB2BF"/>
              </a:solidFill>
              <a:latin typeface="Ubuntu Mono"/>
              <a:ea typeface="Ubuntu Mono"/>
              <a:cs typeface="Ubuntu Mono"/>
              <a:sym typeface="Ubuntu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