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71" r:id="rId12"/>
    <p:sldId id="274" r:id="rId13"/>
    <p:sldId id="268" r:id="rId14"/>
    <p:sldId id="267" r:id="rId15"/>
    <p:sldId id="269" r:id="rId16"/>
    <p:sldId id="266" r:id="rId17"/>
    <p:sldId id="270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E37A2-7513-4BFD-A920-A0675A993681}" v="1" dt="2021-10-06T06:49:34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7"/>
    <p:restoredTop sz="92928"/>
  </p:normalViewPr>
  <p:slideViewPr>
    <p:cSldViewPr>
      <p:cViewPr varScale="1">
        <p:scale>
          <a:sx n="147" d="100"/>
          <a:sy n="147" d="100"/>
        </p:scale>
        <p:origin x="173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gdan Oancea" userId="20138dafb14059f2" providerId="LiveId" clId="{79EE37A2-7513-4BFD-A920-A0675A993681}"/>
    <pc:docChg chg="undo custSel modSld">
      <pc:chgData name="Bogdan Oancea" userId="20138dafb14059f2" providerId="LiveId" clId="{79EE37A2-7513-4BFD-A920-A0675A993681}" dt="2021-10-06T06:50:32.951" v="104" actId="20577"/>
      <pc:docMkLst>
        <pc:docMk/>
      </pc:docMkLst>
      <pc:sldChg chg="modSp mod">
        <pc:chgData name="Bogdan Oancea" userId="20138dafb14059f2" providerId="LiveId" clId="{79EE37A2-7513-4BFD-A920-A0675A993681}" dt="2021-10-06T06:50:32.951" v="104" actId="20577"/>
        <pc:sldMkLst>
          <pc:docMk/>
          <pc:sldMk cId="304740044" sldId="258"/>
        </pc:sldMkLst>
        <pc:spChg chg="mod">
          <ac:chgData name="Bogdan Oancea" userId="20138dafb14059f2" providerId="LiveId" clId="{79EE37A2-7513-4BFD-A920-A0675A993681}" dt="2021-10-06T06:50:32.951" v="104" actId="20577"/>
          <ac:spMkLst>
            <pc:docMk/>
            <pc:sldMk cId="304740044" sldId="258"/>
            <ac:spMk id="3" creationId="{00000000-0000-0000-0000-000000000000}"/>
          </ac:spMkLst>
        </pc:spChg>
      </pc:sldChg>
      <pc:sldChg chg="modSp mod">
        <pc:chgData name="Bogdan Oancea" userId="20138dafb14059f2" providerId="LiveId" clId="{79EE37A2-7513-4BFD-A920-A0675A993681}" dt="2021-10-06T05:17:50.169" v="12" actId="6549"/>
        <pc:sldMkLst>
          <pc:docMk/>
          <pc:sldMk cId="488432028" sldId="259"/>
        </pc:sldMkLst>
        <pc:spChg chg="mod">
          <ac:chgData name="Bogdan Oancea" userId="20138dafb14059f2" providerId="LiveId" clId="{79EE37A2-7513-4BFD-A920-A0675A993681}" dt="2021-10-06T05:17:50.169" v="12" actId="6549"/>
          <ac:spMkLst>
            <pc:docMk/>
            <pc:sldMk cId="488432028" sldId="259"/>
            <ac:spMk id="3" creationId="{00000000-0000-0000-0000-000000000000}"/>
          </ac:spMkLst>
        </pc:spChg>
      </pc:sldChg>
      <pc:sldChg chg="modSp mod">
        <pc:chgData name="Bogdan Oancea" userId="20138dafb14059f2" providerId="LiveId" clId="{79EE37A2-7513-4BFD-A920-A0675A993681}" dt="2021-10-06T05:25:02.607" v="15" actId="113"/>
        <pc:sldMkLst>
          <pc:docMk/>
          <pc:sldMk cId="3808164471" sldId="260"/>
        </pc:sldMkLst>
        <pc:spChg chg="mod">
          <ac:chgData name="Bogdan Oancea" userId="20138dafb14059f2" providerId="LiveId" clId="{79EE37A2-7513-4BFD-A920-A0675A993681}" dt="2021-10-06T05:25:02.607" v="15" actId="113"/>
          <ac:spMkLst>
            <pc:docMk/>
            <pc:sldMk cId="3808164471" sldId="260"/>
            <ac:spMk id="3" creationId="{00000000-0000-0000-0000-000000000000}"/>
          </ac:spMkLst>
        </pc:spChg>
      </pc:sldChg>
      <pc:sldChg chg="modSp mod">
        <pc:chgData name="Bogdan Oancea" userId="20138dafb14059f2" providerId="LiveId" clId="{79EE37A2-7513-4BFD-A920-A0675A993681}" dt="2021-10-06T03:48:05.259" v="7" actId="113"/>
        <pc:sldMkLst>
          <pc:docMk/>
          <pc:sldMk cId="480747112" sldId="265"/>
        </pc:sldMkLst>
        <pc:spChg chg="mod">
          <ac:chgData name="Bogdan Oancea" userId="20138dafb14059f2" providerId="LiveId" clId="{79EE37A2-7513-4BFD-A920-A0675A993681}" dt="2021-10-06T03:48:05.259" v="7" actId="113"/>
          <ac:spMkLst>
            <pc:docMk/>
            <pc:sldMk cId="480747112" sldId="265"/>
            <ac:spMk id="3" creationId="{00000000-0000-0000-0000-000000000000}"/>
          </ac:spMkLst>
        </pc:spChg>
      </pc:sldChg>
      <pc:sldChg chg="addSp delSp modSp mod">
        <pc:chgData name="Bogdan Oancea" userId="20138dafb14059f2" providerId="LiveId" clId="{79EE37A2-7513-4BFD-A920-A0675A993681}" dt="2021-10-06T06:49:36.451" v="40" actId="1076"/>
        <pc:sldMkLst>
          <pc:docMk/>
          <pc:sldMk cId="409428576" sldId="266"/>
        </pc:sldMkLst>
        <pc:spChg chg="add del mod">
          <ac:chgData name="Bogdan Oancea" userId="20138dafb14059f2" providerId="LiveId" clId="{79EE37A2-7513-4BFD-A920-A0675A993681}" dt="2021-10-06T06:48:31.294" v="27" actId="478"/>
          <ac:spMkLst>
            <pc:docMk/>
            <pc:sldMk cId="409428576" sldId="266"/>
            <ac:spMk id="14" creationId="{C882A556-A299-4743-8807-44E1215D839A}"/>
          </ac:spMkLst>
        </pc:spChg>
        <pc:spChg chg="add del mod">
          <ac:chgData name="Bogdan Oancea" userId="20138dafb14059f2" providerId="LiveId" clId="{79EE37A2-7513-4BFD-A920-A0675A993681}" dt="2021-10-06T06:49:09.041" v="37" actId="478"/>
          <ac:spMkLst>
            <pc:docMk/>
            <pc:sldMk cId="409428576" sldId="266"/>
            <ac:spMk id="16" creationId="{707399EC-4276-4D3C-8CF3-12C1DA4547D4}"/>
          </ac:spMkLst>
        </pc:spChg>
        <pc:picChg chg="add del">
          <ac:chgData name="Bogdan Oancea" userId="20138dafb14059f2" providerId="LiveId" clId="{79EE37A2-7513-4BFD-A920-A0675A993681}" dt="2021-10-06T06:48:40.338" v="32" actId="478"/>
          <ac:picMkLst>
            <pc:docMk/>
            <pc:sldMk cId="409428576" sldId="266"/>
            <ac:picMk id="4" creationId="{00000000-0000-0000-0000-000000000000}"/>
          </ac:picMkLst>
        </pc:picChg>
        <pc:picChg chg="del">
          <ac:chgData name="Bogdan Oancea" userId="20138dafb14059f2" providerId="LiveId" clId="{79EE37A2-7513-4BFD-A920-A0675A993681}" dt="2021-10-06T06:49:32.518" v="38" actId="478"/>
          <ac:picMkLst>
            <pc:docMk/>
            <pc:sldMk cId="409428576" sldId="266"/>
            <ac:picMk id="5" creationId="{00000000-0000-0000-0000-000000000000}"/>
          </ac:picMkLst>
        </pc:picChg>
        <pc:picChg chg="add del">
          <ac:chgData name="Bogdan Oancea" userId="20138dafb14059f2" providerId="LiveId" clId="{79EE37A2-7513-4BFD-A920-A0675A993681}" dt="2021-10-06T06:47:19.363" v="19" actId="22"/>
          <ac:picMkLst>
            <pc:docMk/>
            <pc:sldMk cId="409428576" sldId="266"/>
            <ac:picMk id="10" creationId="{E88683CD-BC2C-4A60-9FAC-98BEB04924A2}"/>
          </ac:picMkLst>
        </pc:picChg>
        <pc:picChg chg="add mod ord">
          <ac:chgData name="Bogdan Oancea" userId="20138dafb14059f2" providerId="LiveId" clId="{79EE37A2-7513-4BFD-A920-A0675A993681}" dt="2021-10-06T06:48:59.700" v="35" actId="166"/>
          <ac:picMkLst>
            <pc:docMk/>
            <pc:sldMk cId="409428576" sldId="266"/>
            <ac:picMk id="12" creationId="{5EDC87F2-3482-4D48-87BC-E6866520019C}"/>
          </ac:picMkLst>
        </pc:picChg>
        <pc:picChg chg="add mod">
          <ac:chgData name="Bogdan Oancea" userId="20138dafb14059f2" providerId="LiveId" clId="{79EE37A2-7513-4BFD-A920-A0675A993681}" dt="2021-10-06T06:49:36.451" v="40" actId="1076"/>
          <ac:picMkLst>
            <pc:docMk/>
            <pc:sldMk cId="409428576" sldId="266"/>
            <ac:picMk id="17" creationId="{25041811-8ED7-4CEE-A854-D634129F5C33}"/>
          </ac:picMkLst>
        </pc:picChg>
      </pc:sldChg>
      <pc:sldChg chg="modSp mod">
        <pc:chgData name="Bogdan Oancea" userId="20138dafb14059f2" providerId="LiveId" clId="{79EE37A2-7513-4BFD-A920-A0675A993681}" dt="2021-10-06T03:47:57.310" v="6" actId="113"/>
        <pc:sldMkLst>
          <pc:docMk/>
          <pc:sldMk cId="3475785773" sldId="268"/>
        </pc:sldMkLst>
        <pc:spChg chg="mod">
          <ac:chgData name="Bogdan Oancea" userId="20138dafb14059f2" providerId="LiveId" clId="{79EE37A2-7513-4BFD-A920-A0675A993681}" dt="2021-10-06T03:47:57.310" v="6" actId="113"/>
          <ac:spMkLst>
            <pc:docMk/>
            <pc:sldMk cId="3475785773" sldId="268"/>
            <ac:spMk id="3" creationId="{00000000-0000-0000-0000-000000000000}"/>
          </ac:spMkLst>
        </pc:spChg>
      </pc:sldChg>
      <pc:sldChg chg="modSp mod">
        <pc:chgData name="Bogdan Oancea" userId="20138dafb14059f2" providerId="LiveId" clId="{79EE37A2-7513-4BFD-A920-A0675A993681}" dt="2021-10-06T06:18:21.135" v="17" actId="14100"/>
        <pc:sldMkLst>
          <pc:docMk/>
          <pc:sldMk cId="1608191960" sldId="270"/>
        </pc:sldMkLst>
        <pc:picChg chg="mod">
          <ac:chgData name="Bogdan Oancea" userId="20138dafb14059f2" providerId="LiveId" clId="{79EE37A2-7513-4BFD-A920-A0675A993681}" dt="2021-10-06T06:18:17.655" v="16" actId="14100"/>
          <ac:picMkLst>
            <pc:docMk/>
            <pc:sldMk cId="1608191960" sldId="270"/>
            <ac:picMk id="5" creationId="{00000000-0000-0000-0000-000000000000}"/>
          </ac:picMkLst>
        </pc:picChg>
        <pc:picChg chg="mod">
          <ac:chgData name="Bogdan Oancea" userId="20138dafb14059f2" providerId="LiveId" clId="{79EE37A2-7513-4BFD-A920-A0675A993681}" dt="2021-10-06T06:18:21.135" v="17" actId="14100"/>
          <ac:picMkLst>
            <pc:docMk/>
            <pc:sldMk cId="1608191960" sldId="270"/>
            <ac:picMk id="6" creationId="{00000000-0000-0000-0000-000000000000}"/>
          </ac:picMkLst>
        </pc:picChg>
      </pc:sldChg>
      <pc:sldChg chg="modSp mod">
        <pc:chgData name="Bogdan Oancea" userId="20138dafb14059f2" providerId="LiveId" clId="{79EE37A2-7513-4BFD-A920-A0675A993681}" dt="2021-10-06T03:47:40.854" v="4" actId="113"/>
        <pc:sldMkLst>
          <pc:docMk/>
          <pc:sldMk cId="653090578" sldId="271"/>
        </pc:sldMkLst>
        <pc:spChg chg="mod">
          <ac:chgData name="Bogdan Oancea" userId="20138dafb14059f2" providerId="LiveId" clId="{79EE37A2-7513-4BFD-A920-A0675A993681}" dt="2021-10-06T03:47:40.854" v="4" actId="113"/>
          <ac:spMkLst>
            <pc:docMk/>
            <pc:sldMk cId="653090578" sldId="27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112C-9747-49B8-990F-79FE5184084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EE8B-3E96-4A30-B9EC-E32D4F01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5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112C-9747-49B8-990F-79FE5184084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EE8B-3E96-4A30-B9EC-E32D4F01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0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112C-9747-49B8-990F-79FE5184084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EE8B-3E96-4A30-B9EC-E32D4F01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0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112C-9747-49B8-990F-79FE5184084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EE8B-3E96-4A30-B9EC-E32D4F01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2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112C-9747-49B8-990F-79FE5184084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EE8B-3E96-4A30-B9EC-E32D4F01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2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112C-9747-49B8-990F-79FE5184084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EE8B-3E96-4A30-B9EC-E32D4F01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1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112C-9747-49B8-990F-79FE5184084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EE8B-3E96-4A30-B9EC-E32D4F01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1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112C-9747-49B8-990F-79FE5184084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EE8B-3E96-4A30-B9EC-E32D4F01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2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112C-9747-49B8-990F-79FE5184084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EE8B-3E96-4A30-B9EC-E32D4F01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8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112C-9747-49B8-990F-79FE5184084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EE8B-3E96-4A30-B9EC-E32D4F01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112C-9747-49B8-990F-79FE5184084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EE8B-3E96-4A30-B9EC-E32D4F01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7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1112C-9747-49B8-990F-79FE5184084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EEE8B-3E96-4A30-B9EC-E32D4F01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3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kimo.com/~scs/cclass/cclass.html" TargetMode="External"/><Relationship Id="rId2" Type="http://schemas.openxmlformats.org/officeDocument/2006/relationships/hyperlink" Target="http://www.cprogramming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Programarea</a:t>
            </a:r>
            <a:r>
              <a:rPr lang="en-US" dirty="0"/>
              <a:t> </a:t>
            </a:r>
            <a:r>
              <a:rPr lang="en-US" dirty="0" err="1"/>
              <a:t>calculatoarelor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Limbajul</a:t>
            </a:r>
            <a:r>
              <a:rPr lang="en-US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280283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Algoritm</a:t>
            </a:r>
            <a:r>
              <a:rPr lang="en-US" dirty="0"/>
              <a:t>: </a:t>
            </a:r>
            <a:r>
              <a:rPr lang="en-US" dirty="0" err="1"/>
              <a:t>secventa</a:t>
            </a:r>
            <a:r>
              <a:rPr lang="en-US" dirty="0"/>
              <a:t> </a:t>
            </a:r>
            <a:r>
              <a:rPr lang="en-US" dirty="0" err="1"/>
              <a:t>finita</a:t>
            </a:r>
            <a:r>
              <a:rPr lang="en-US" dirty="0"/>
              <a:t> de </a:t>
            </a:r>
            <a:r>
              <a:rPr lang="en-US" dirty="0" err="1"/>
              <a:t>operatii</a:t>
            </a:r>
            <a:r>
              <a:rPr lang="en-US" dirty="0"/>
              <a:t> </a:t>
            </a:r>
            <a:r>
              <a:rPr lang="en-US" dirty="0" err="1"/>
              <a:t>descrise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echivoc</a:t>
            </a:r>
            <a:r>
              <a:rPr lang="en-US" dirty="0"/>
              <a:t> care </a:t>
            </a:r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operatiile</a:t>
            </a:r>
            <a:r>
              <a:rPr lang="en-US" dirty="0"/>
              <a:t> </a:t>
            </a:r>
            <a:r>
              <a:rPr lang="en-US" dirty="0" err="1"/>
              <a:t>elementare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ordinea</a:t>
            </a:r>
            <a:r>
              <a:rPr lang="en-US" dirty="0"/>
              <a:t> (</a:t>
            </a:r>
            <a:r>
              <a:rPr lang="en-US" dirty="0" err="1"/>
              <a:t>fluxul</a:t>
            </a:r>
            <a:r>
              <a:rPr lang="en-US" dirty="0"/>
              <a:t>) </a:t>
            </a:r>
            <a:r>
              <a:rPr lang="en-US" dirty="0" err="1"/>
              <a:t>lor</a:t>
            </a:r>
            <a:r>
              <a:rPr lang="en-US" dirty="0"/>
              <a:t> in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rezolvarii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finit</a:t>
            </a:r>
            <a:r>
              <a:rPr lang="en-US" dirty="0"/>
              <a:t>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4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Proprietati</a:t>
            </a:r>
            <a:r>
              <a:rPr lang="en-US" dirty="0"/>
              <a:t> </a:t>
            </a:r>
            <a:r>
              <a:rPr lang="en-US" dirty="0" err="1"/>
              <a:t>fundamentale</a:t>
            </a:r>
            <a:r>
              <a:rPr lang="en-US" dirty="0"/>
              <a:t> ale </a:t>
            </a:r>
            <a:r>
              <a:rPr lang="en-US" dirty="0" err="1"/>
              <a:t>algoritmilor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Generalitate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ofere</a:t>
            </a:r>
            <a:r>
              <a:rPr lang="en-US" dirty="0"/>
              <a:t> o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generala</a:t>
            </a:r>
            <a:r>
              <a:rPr lang="en-US" dirty="0"/>
              <a:t> de </a:t>
            </a:r>
            <a:r>
              <a:rPr lang="en-US" dirty="0" err="1"/>
              <a:t>rezolvare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anumit</a:t>
            </a:r>
            <a:r>
              <a:rPr lang="en-US" dirty="0"/>
              <a:t> tip de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date de </a:t>
            </a:r>
            <a:r>
              <a:rPr lang="en-US" dirty="0" err="1"/>
              <a:t>intrare</a:t>
            </a:r>
            <a:r>
              <a:rPr lang="en-US" dirty="0"/>
              <a:t> </a:t>
            </a:r>
            <a:r>
              <a:rPr lang="en-US" dirty="0" err="1"/>
              <a:t>arbitrare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Precizie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facuta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ambiguitati</a:t>
            </a:r>
            <a:r>
              <a:rPr lang="en-US" dirty="0"/>
              <a:t>, </a:t>
            </a:r>
            <a:r>
              <a:rPr lang="en-US" dirty="0" err="1"/>
              <a:t>intrstructiunile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exprime</a:t>
            </a:r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 </a:t>
            </a:r>
            <a:r>
              <a:rPr lang="en-US" dirty="0" err="1"/>
              <a:t>cunoscute</a:t>
            </a:r>
            <a:r>
              <a:rPr lang="en-US" dirty="0"/>
              <a:t> </a:t>
            </a:r>
            <a:r>
              <a:rPr lang="en-US" dirty="0" err="1"/>
              <a:t>calculatorului</a:t>
            </a:r>
            <a:r>
              <a:rPr lang="en-US" dirty="0"/>
              <a:t>, care pot fi </a:t>
            </a:r>
            <a:r>
              <a:rPr lang="en-US" dirty="0" err="1"/>
              <a:t>executate</a:t>
            </a:r>
            <a:r>
              <a:rPr lang="en-US" dirty="0"/>
              <a:t> de </a:t>
            </a:r>
            <a:r>
              <a:rPr lang="en-US" dirty="0" err="1"/>
              <a:t>procesor</a:t>
            </a:r>
            <a:endParaRPr lang="en-US" dirty="0"/>
          </a:p>
          <a:p>
            <a:pPr lvl="1"/>
            <a:r>
              <a:rPr lang="en-US" b="1" dirty="0" err="1"/>
              <a:t>Finitudine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 err="1"/>
              <a:t>obtinerea</a:t>
            </a:r>
            <a:r>
              <a:rPr lang="en-US" dirty="0"/>
              <a:t> </a:t>
            </a:r>
            <a:r>
              <a:rPr lang="en-US" dirty="0" err="1"/>
              <a:t>rezultatelor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finit</a:t>
            </a:r>
            <a:r>
              <a:rPr lang="en-US" dirty="0"/>
              <a:t> de </a:t>
            </a:r>
            <a:r>
              <a:rPr lang="en-US" dirty="0" err="1"/>
              <a:t>pasi</a:t>
            </a:r>
            <a:endParaRPr lang="en-US" dirty="0"/>
          </a:p>
          <a:p>
            <a:pPr lvl="1"/>
            <a:r>
              <a:rPr lang="en-US" b="1" dirty="0" err="1"/>
              <a:t>Eficienta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foloseasca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 hard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necesite</a:t>
            </a:r>
            <a:r>
              <a:rPr lang="en-US" dirty="0"/>
              <a:t> un </a:t>
            </a:r>
            <a:r>
              <a:rPr lang="en-US" dirty="0" err="1"/>
              <a:t>timp</a:t>
            </a:r>
            <a:r>
              <a:rPr lang="en-US" dirty="0"/>
              <a:t> minim de </a:t>
            </a:r>
            <a:r>
              <a:rPr lang="en-US" dirty="0" err="1"/>
              <a:t>executie</a:t>
            </a:r>
            <a:endParaRPr lang="en-US" dirty="0"/>
          </a:p>
          <a:p>
            <a:pPr lvl="1"/>
            <a:r>
              <a:rPr lang="en-US" b="1" dirty="0" err="1"/>
              <a:t>Executabilitate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ca </a:t>
            </a:r>
            <a:r>
              <a:rPr lang="en-US" dirty="0" err="1"/>
              <a:t>intreg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pas al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poata</a:t>
            </a:r>
            <a:r>
              <a:rPr lang="en-US" dirty="0"/>
              <a:t> fi </a:t>
            </a:r>
            <a:r>
              <a:rPr lang="en-US" dirty="0" err="1"/>
              <a:t>executat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9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42EA-A593-2F4A-86F7-B48845EC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61867-8C34-0A42-9D2A-925D81EF7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Algoritmii</a:t>
            </a:r>
            <a:r>
              <a:rPr lang="en-US" dirty="0"/>
              <a:t> se pot </a:t>
            </a:r>
            <a:r>
              <a:rPr lang="en-US" dirty="0" err="1"/>
              <a:t>reprezenta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Pseudocod</a:t>
            </a:r>
            <a:r>
              <a:rPr lang="en-US" dirty="0"/>
              <a:t> (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particularitatile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precis)</a:t>
            </a:r>
          </a:p>
          <a:p>
            <a:pPr lvl="1"/>
            <a:r>
              <a:rPr lang="en-US" dirty="0"/>
              <a:t>Scheme </a:t>
            </a:r>
            <a:r>
              <a:rPr lang="en-US" dirty="0" err="1"/>
              <a:t>logice</a:t>
            </a:r>
            <a:r>
              <a:rPr lang="en-US" dirty="0"/>
              <a:t> (</a:t>
            </a:r>
            <a:r>
              <a:rPr lang="en-US" dirty="0" err="1"/>
              <a:t>reprezentarea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222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4922"/>
          </a:xfrm>
        </p:spPr>
        <p:txBody>
          <a:bodyPr>
            <a:normAutofit/>
          </a:bodyPr>
          <a:lstStyle/>
          <a:p>
            <a:r>
              <a:rPr lang="en-US" b="1" dirty="0"/>
              <a:t>Schema </a:t>
            </a:r>
            <a:r>
              <a:rPr lang="en-US" b="1" dirty="0" err="1"/>
              <a:t>logica</a:t>
            </a:r>
            <a:r>
              <a:rPr lang="en-US" dirty="0"/>
              <a:t>: un </a:t>
            </a:r>
            <a:r>
              <a:rPr lang="en-US" dirty="0" err="1"/>
              <a:t>graf</a:t>
            </a:r>
            <a:r>
              <a:rPr lang="en-US" dirty="0"/>
              <a:t> format din </a:t>
            </a:r>
            <a:r>
              <a:rPr lang="en-US" dirty="0" err="1"/>
              <a:t>cele</a:t>
            </a:r>
            <a:r>
              <a:rPr lang="en-US" dirty="0"/>
              <a:t> 6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instructiuni</a:t>
            </a:r>
            <a:r>
              <a:rPr lang="en-US" dirty="0"/>
              <a:t>, </a:t>
            </a:r>
            <a:r>
              <a:rPr lang="en-US" dirty="0" err="1"/>
              <a:t>avand</a:t>
            </a:r>
            <a:r>
              <a:rPr lang="en-US" dirty="0"/>
              <a:t> un </a:t>
            </a:r>
            <a:r>
              <a:rPr lang="en-US" dirty="0" err="1"/>
              <a:t>singur</a:t>
            </a:r>
            <a:r>
              <a:rPr lang="en-US" dirty="0"/>
              <a:t> nod START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singur</a:t>
            </a:r>
            <a:r>
              <a:rPr lang="en-US" dirty="0"/>
              <a:t> STOP.</a:t>
            </a:r>
          </a:p>
          <a:p>
            <a:r>
              <a:rPr lang="en-US" b="1" dirty="0" err="1"/>
              <a:t>Pseudocod</a:t>
            </a:r>
            <a:r>
              <a:rPr lang="en-US" dirty="0"/>
              <a:t>: 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Factorialul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numar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863181"/>
            <a:ext cx="5105400" cy="26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85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633" y="2227464"/>
            <a:ext cx="5738734" cy="1277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505200"/>
            <a:ext cx="7010400" cy="130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46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Structuri</a:t>
            </a:r>
            <a:r>
              <a:rPr lang="en-US" dirty="0"/>
              <a:t> de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/>
              <a:t>Structuri</a:t>
            </a:r>
            <a:r>
              <a:rPr lang="en-US" dirty="0"/>
              <a:t> de control </a:t>
            </a:r>
          </a:p>
          <a:p>
            <a:pPr lvl="1"/>
            <a:r>
              <a:rPr lang="en-US" dirty="0"/>
              <a:t>permit o 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structurata</a:t>
            </a:r>
            <a:endParaRPr lang="en-US" dirty="0"/>
          </a:p>
          <a:p>
            <a:pPr lvl="1"/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reprezentat</a:t>
            </a:r>
            <a:r>
              <a:rPr lang="en-US" dirty="0"/>
              <a:t> ca o </a:t>
            </a:r>
            <a:r>
              <a:rPr lang="en-US" dirty="0" err="1"/>
              <a:t>combinatie</a:t>
            </a:r>
            <a:r>
              <a:rPr lang="en-US" dirty="0"/>
              <a:t> a 3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fundamantale</a:t>
            </a:r>
            <a:r>
              <a:rPr lang="en-US" dirty="0"/>
              <a:t> de control: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3886200"/>
            <a:ext cx="1342724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962400"/>
            <a:ext cx="2751504" cy="2495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624629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secventiala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1095" y="3675210"/>
            <a:ext cx="21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alternativa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Structuri</a:t>
            </a:r>
            <a:r>
              <a:rPr lang="en-US" dirty="0"/>
              <a:t> de control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4419600"/>
            <a:ext cx="2120900" cy="1859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4200" y="1440123"/>
            <a:ext cx="200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repetitiva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3342" y="3763647"/>
            <a:ext cx="338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While-Do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repetitiva</a:t>
            </a:r>
            <a:r>
              <a:rPr lang="en-US" dirty="0"/>
              <a:t> cu test initial)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3820232"/>
            <a:ext cx="314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Do-While</a:t>
            </a:r>
          </a:p>
          <a:p>
            <a:pPr algn="ctr"/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repetitiva</a:t>
            </a:r>
            <a:r>
              <a:rPr lang="en-US" dirty="0"/>
              <a:t> cu test final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DC87F2-3482-4D48-87BC-E68665200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191" y="1738467"/>
            <a:ext cx="2486025" cy="17652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041811-8ED7-4CEE-A854-D634129F5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3" y="4513749"/>
            <a:ext cx="2486025" cy="176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Structuri</a:t>
            </a:r>
            <a:r>
              <a:rPr lang="en-US" dirty="0"/>
              <a:t> de control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0200"/>
            <a:ext cx="2656006" cy="4876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62136"/>
            <a:ext cx="3570406" cy="48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91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Limbajul</a:t>
            </a:r>
            <a:r>
              <a:rPr lang="en-US" dirty="0"/>
              <a:t>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Limbajul</a:t>
            </a:r>
            <a:r>
              <a:rPr lang="en-US" dirty="0"/>
              <a:t> C</a:t>
            </a:r>
          </a:p>
          <a:p>
            <a:r>
              <a:rPr lang="en-US" dirty="0" err="1"/>
              <a:t>Dezvoltat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implementat</a:t>
            </a:r>
            <a:r>
              <a:rPr lang="en-US" dirty="0"/>
              <a:t> in 1972 la AT&amp;T Bell Laboratories de Dennis Ritchie http://</a:t>
            </a:r>
            <a:r>
              <a:rPr lang="en-US" dirty="0" err="1"/>
              <a:t>cm.bell-labs.com</a:t>
            </a:r>
            <a:r>
              <a:rPr lang="en-US" dirty="0"/>
              <a:t>/cm/</a:t>
            </a:r>
            <a:r>
              <a:rPr lang="en-US" dirty="0" err="1"/>
              <a:t>cs</a:t>
            </a:r>
            <a:r>
              <a:rPr lang="en-US" dirty="0"/>
              <a:t>/who/</a:t>
            </a:r>
            <a:r>
              <a:rPr lang="en-US" dirty="0" err="1"/>
              <a:t>dmr</a:t>
            </a:r>
            <a:r>
              <a:rPr lang="en-US" dirty="0"/>
              <a:t>/</a:t>
            </a:r>
            <a:r>
              <a:rPr lang="en-US" dirty="0" err="1"/>
              <a:t>chist.html</a:t>
            </a:r>
            <a:r>
              <a:rPr lang="en-US" dirty="0"/>
              <a:t> </a:t>
            </a:r>
          </a:p>
          <a:p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structurata</a:t>
            </a:r>
            <a:r>
              <a:rPr lang="en-US" dirty="0"/>
              <a:t> (</a:t>
            </a:r>
            <a:r>
              <a:rPr lang="en-US" dirty="0" err="1"/>
              <a:t>blocuri</a:t>
            </a:r>
            <a:r>
              <a:rPr lang="en-US" dirty="0"/>
              <a:t>, </a:t>
            </a:r>
            <a:r>
              <a:rPr lang="en-US" dirty="0" err="1"/>
              <a:t>cicluri</a:t>
            </a:r>
            <a:r>
              <a:rPr lang="en-US" dirty="0"/>
              <a:t>, </a:t>
            </a:r>
            <a:r>
              <a:rPr lang="en-US" dirty="0" err="1"/>
              <a:t>functii</a:t>
            </a:r>
            <a:r>
              <a:rPr lang="en-US" dirty="0"/>
              <a:t>)</a:t>
            </a:r>
          </a:p>
          <a:p>
            <a:r>
              <a:rPr lang="en-US" dirty="0" err="1"/>
              <a:t>Necesitatea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programe</a:t>
            </a:r>
            <a:r>
              <a:rPr lang="en-US" dirty="0"/>
              <a:t> de </a:t>
            </a:r>
            <a:r>
              <a:rPr lang="en-US" dirty="0" err="1"/>
              <a:t>sistem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legatura</a:t>
            </a:r>
            <a:r>
              <a:rPr lang="en-US" dirty="0"/>
              <a:t> </a:t>
            </a:r>
            <a:r>
              <a:rPr lang="en-US" dirty="0" err="1"/>
              <a:t>stransa</a:t>
            </a:r>
            <a:r>
              <a:rPr lang="en-US" dirty="0"/>
              <a:t> cu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 UNIX </a:t>
            </a:r>
            <a:r>
              <a:rPr lang="en-US" dirty="0" err="1"/>
              <a:t>dezvoltat</a:t>
            </a:r>
            <a:r>
              <a:rPr lang="en-US" dirty="0"/>
              <a:t> la Bell Labs) </a:t>
            </a:r>
          </a:p>
          <a:p>
            <a:r>
              <a:rPr lang="en-US" dirty="0"/>
              <a:t>C </a:t>
            </a:r>
            <a:r>
              <a:rPr lang="en-US" dirty="0" err="1"/>
              <a:t>dezvoltat</a:t>
            </a:r>
            <a:r>
              <a:rPr lang="en-US" dirty="0"/>
              <a:t> initial sub UNIX; in 1973, UNIX </a:t>
            </a:r>
            <a:r>
              <a:rPr lang="en-US" dirty="0" err="1"/>
              <a:t>rescris</a:t>
            </a:r>
            <a:r>
              <a:rPr lang="en-US" dirty="0"/>
              <a:t> in </a:t>
            </a:r>
            <a:r>
              <a:rPr lang="en-US" dirty="0" err="1"/>
              <a:t>totalitate</a:t>
            </a:r>
            <a:r>
              <a:rPr lang="en-US" dirty="0"/>
              <a:t> in C </a:t>
            </a:r>
          </a:p>
          <a:p>
            <a:r>
              <a:rPr lang="en-US" dirty="0"/>
              <a:t>In 1988 </a:t>
            </a:r>
            <a:r>
              <a:rPr lang="en-US" dirty="0" err="1"/>
              <a:t>limbajul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standardizat</a:t>
            </a:r>
            <a:r>
              <a:rPr lang="en-US" dirty="0"/>
              <a:t> de ANSI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45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Limbajul</a:t>
            </a:r>
            <a:r>
              <a:rPr lang="en-US" dirty="0"/>
              <a:t>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err="1"/>
              <a:t>Limbaj</a:t>
            </a:r>
            <a:r>
              <a:rPr lang="en-US" sz="3400" dirty="0"/>
              <a:t> de </a:t>
            </a:r>
            <a:r>
              <a:rPr lang="en-US" sz="3400" dirty="0" err="1"/>
              <a:t>nivel</a:t>
            </a:r>
            <a:r>
              <a:rPr lang="en-US" sz="3400" dirty="0"/>
              <a:t> </a:t>
            </a:r>
            <a:r>
              <a:rPr lang="en-US" sz="3400" dirty="0" err="1"/>
              <a:t>mediu</a:t>
            </a:r>
            <a:r>
              <a:rPr lang="en-US" sz="3400" dirty="0"/>
              <a:t>: </a:t>
            </a:r>
            <a:r>
              <a:rPr lang="en-US" sz="3400" dirty="0" err="1"/>
              <a:t>ofera</a:t>
            </a:r>
            <a:r>
              <a:rPr lang="en-US" sz="3400" dirty="0"/>
              <a:t> </a:t>
            </a:r>
            <a:r>
              <a:rPr lang="en-US" sz="3400" dirty="0" err="1"/>
              <a:t>tipuri</a:t>
            </a:r>
            <a:r>
              <a:rPr lang="en-US" sz="3400" dirty="0"/>
              <a:t>, </a:t>
            </a:r>
            <a:r>
              <a:rPr lang="en-US" sz="3400" dirty="0" err="1"/>
              <a:t>operatii</a:t>
            </a:r>
            <a:r>
              <a:rPr lang="en-US" sz="3400" dirty="0"/>
              <a:t>, </a:t>
            </a:r>
            <a:r>
              <a:rPr lang="en-US" sz="3400" dirty="0" err="1"/>
              <a:t>instructiuni</a:t>
            </a:r>
            <a:r>
              <a:rPr lang="en-US" sz="3400" dirty="0"/>
              <a:t> simple </a:t>
            </a:r>
            <a:r>
              <a:rPr lang="en-US" sz="3400" dirty="0" err="1"/>
              <a:t>fara</a:t>
            </a:r>
            <a:r>
              <a:rPr lang="en-US" sz="3400" dirty="0"/>
              <a:t> </a:t>
            </a:r>
            <a:r>
              <a:rPr lang="en-US" sz="3400" dirty="0" err="1"/>
              <a:t>facilitatile</a:t>
            </a:r>
            <a:r>
              <a:rPr lang="en-US" sz="3400" dirty="0"/>
              <a:t> </a:t>
            </a:r>
            <a:r>
              <a:rPr lang="en-US" sz="3400" dirty="0" err="1"/>
              <a:t>complexe</a:t>
            </a:r>
            <a:r>
              <a:rPr lang="en-US" sz="3400" dirty="0"/>
              <a:t> ale </a:t>
            </a:r>
            <a:r>
              <a:rPr lang="en-US" sz="3400" dirty="0" err="1"/>
              <a:t>limbajelor</a:t>
            </a:r>
            <a:r>
              <a:rPr lang="en-US" sz="3400" dirty="0"/>
              <a:t> de </a:t>
            </a:r>
            <a:r>
              <a:rPr lang="en-US" sz="3400" dirty="0" err="1"/>
              <a:t>nivel</a:t>
            </a:r>
            <a:r>
              <a:rPr lang="en-US" sz="3400" dirty="0"/>
              <a:t> (</a:t>
            </a:r>
            <a:r>
              <a:rPr lang="en-US" sz="3400" dirty="0" err="1"/>
              <a:t>foarte</a:t>
            </a:r>
            <a:r>
              <a:rPr lang="en-US" sz="3400" dirty="0"/>
              <a:t>) </a:t>
            </a:r>
            <a:r>
              <a:rPr lang="en-US" sz="3400" dirty="0" err="1"/>
              <a:t>inalt</a:t>
            </a:r>
            <a:r>
              <a:rPr lang="en-US" sz="3400" dirty="0"/>
              <a:t>   </a:t>
            </a:r>
          </a:p>
          <a:p>
            <a:r>
              <a:rPr lang="en-US" sz="3400" dirty="0" err="1"/>
              <a:t>Limbaj</a:t>
            </a:r>
            <a:r>
              <a:rPr lang="en-US" sz="3400" dirty="0"/>
              <a:t> de </a:t>
            </a:r>
            <a:r>
              <a:rPr lang="en-US" sz="3400" dirty="0" err="1"/>
              <a:t>programare</a:t>
            </a:r>
            <a:r>
              <a:rPr lang="en-US" sz="3400" dirty="0"/>
              <a:t> </a:t>
            </a:r>
            <a:r>
              <a:rPr lang="en-US" sz="3400" dirty="0" err="1"/>
              <a:t>structurat</a:t>
            </a:r>
            <a:r>
              <a:rPr lang="en-US" sz="3400" dirty="0"/>
              <a:t> (</a:t>
            </a:r>
            <a:r>
              <a:rPr lang="en-US" sz="3400" dirty="0" err="1"/>
              <a:t>functii</a:t>
            </a:r>
            <a:r>
              <a:rPr lang="en-US" sz="3400" dirty="0"/>
              <a:t>, </a:t>
            </a:r>
            <a:r>
              <a:rPr lang="en-US" sz="3400" dirty="0" err="1"/>
              <a:t>blocuri</a:t>
            </a:r>
            <a:r>
              <a:rPr lang="en-US" sz="3400" dirty="0"/>
              <a:t>)</a:t>
            </a:r>
          </a:p>
          <a:p>
            <a:r>
              <a:rPr lang="en-US" sz="3400" dirty="0" err="1"/>
              <a:t>Permite</a:t>
            </a:r>
            <a:r>
              <a:rPr lang="en-US" sz="3400" dirty="0"/>
              <a:t> </a:t>
            </a:r>
            <a:r>
              <a:rPr lang="en-US" sz="3400" dirty="0" err="1"/>
              <a:t>programarea</a:t>
            </a:r>
            <a:r>
              <a:rPr lang="en-US" sz="3400" dirty="0"/>
              <a:t> la </a:t>
            </a:r>
            <a:r>
              <a:rPr lang="en-US" sz="3400" dirty="0" err="1"/>
              <a:t>nivel</a:t>
            </a:r>
            <a:r>
              <a:rPr lang="en-US" sz="3400" dirty="0"/>
              <a:t> </a:t>
            </a:r>
            <a:r>
              <a:rPr lang="en-US" sz="3400" dirty="0" err="1"/>
              <a:t>scazut</a:t>
            </a:r>
            <a:r>
              <a:rPr lang="en-US" sz="3400" dirty="0"/>
              <a:t>, </a:t>
            </a:r>
            <a:r>
              <a:rPr lang="en-US" sz="3400" dirty="0" err="1"/>
              <a:t>apropiat</a:t>
            </a:r>
            <a:r>
              <a:rPr lang="en-US" sz="3400" dirty="0"/>
              <a:t> de hardware </a:t>
            </a:r>
          </a:p>
          <a:p>
            <a:pPr lvl="1"/>
            <a:r>
              <a:rPr lang="en-US" sz="3400" dirty="0" err="1"/>
              <a:t>acces</a:t>
            </a:r>
            <a:r>
              <a:rPr lang="en-US" sz="3400" dirty="0"/>
              <a:t> la </a:t>
            </a:r>
            <a:r>
              <a:rPr lang="en-US" sz="3400" dirty="0" err="1"/>
              <a:t>reprezentarea</a:t>
            </a:r>
            <a:r>
              <a:rPr lang="en-US" sz="3400" dirty="0"/>
              <a:t> </a:t>
            </a:r>
            <a:r>
              <a:rPr lang="en-US" sz="3400" dirty="0" err="1"/>
              <a:t>binara</a:t>
            </a:r>
            <a:r>
              <a:rPr lang="en-US" sz="3400" dirty="0"/>
              <a:t> a </a:t>
            </a:r>
            <a:r>
              <a:rPr lang="en-US" sz="3400" dirty="0" err="1"/>
              <a:t>datelor</a:t>
            </a:r>
            <a:endParaRPr lang="en-US" sz="3400" dirty="0"/>
          </a:p>
          <a:p>
            <a:pPr lvl="1"/>
            <a:r>
              <a:rPr lang="en-US" sz="3400" dirty="0"/>
              <a:t>mare </a:t>
            </a:r>
            <a:r>
              <a:rPr lang="en-US" sz="3400" dirty="0" err="1"/>
              <a:t>libertate</a:t>
            </a:r>
            <a:r>
              <a:rPr lang="en-US" sz="3400" dirty="0"/>
              <a:t> in </a:t>
            </a:r>
            <a:r>
              <a:rPr lang="en-US" sz="3400" dirty="0" err="1"/>
              <a:t>lucrul</a:t>
            </a:r>
            <a:r>
              <a:rPr lang="en-US" sz="3400" dirty="0"/>
              <a:t> cu </a:t>
            </a:r>
            <a:r>
              <a:rPr lang="en-US" sz="3400" dirty="0" err="1"/>
              <a:t>memoria</a:t>
            </a:r>
            <a:endParaRPr lang="en-US" sz="3400" dirty="0"/>
          </a:p>
          <a:p>
            <a:pPr lvl="1"/>
            <a:r>
              <a:rPr lang="en-US" sz="3400" dirty="0" err="1"/>
              <a:t>foarte</a:t>
            </a:r>
            <a:r>
              <a:rPr lang="en-US" sz="3400" dirty="0"/>
              <a:t> </a:t>
            </a:r>
            <a:r>
              <a:rPr lang="en-US" sz="3400" dirty="0" err="1"/>
              <a:t>folosit</a:t>
            </a:r>
            <a:r>
              <a:rPr lang="en-US" sz="3400" dirty="0"/>
              <a:t> in </a:t>
            </a:r>
            <a:r>
              <a:rPr lang="en-US" sz="3400" dirty="0" err="1"/>
              <a:t>programarea</a:t>
            </a:r>
            <a:r>
              <a:rPr lang="en-US" sz="3400" dirty="0"/>
              <a:t> de </a:t>
            </a:r>
            <a:r>
              <a:rPr lang="en-US" sz="3400" dirty="0" err="1"/>
              <a:t>sistem</a:t>
            </a:r>
            <a:r>
              <a:rPr lang="en-US" sz="3400" dirty="0"/>
              <a:t>, </a:t>
            </a:r>
            <a:r>
              <a:rPr lang="en-US" sz="3400" dirty="0" err="1"/>
              <a:t>interfata</a:t>
            </a:r>
            <a:r>
              <a:rPr lang="en-US" sz="3400" dirty="0"/>
              <a:t> cu hardware </a:t>
            </a:r>
          </a:p>
          <a:p>
            <a:r>
              <a:rPr lang="en-US" sz="3400" dirty="0"/>
              <a:t>Produce un cod </a:t>
            </a:r>
            <a:r>
              <a:rPr lang="en-US" sz="3400" dirty="0" err="1"/>
              <a:t>eficient</a:t>
            </a:r>
            <a:r>
              <a:rPr lang="en-US" sz="3400" dirty="0"/>
              <a:t> (compact in </a:t>
            </a:r>
            <a:r>
              <a:rPr lang="en-US" sz="3400" dirty="0" err="1"/>
              <a:t>dimensiune</a:t>
            </a:r>
            <a:r>
              <a:rPr lang="en-US" sz="3400" dirty="0"/>
              <a:t>, rapid la </a:t>
            </a:r>
            <a:r>
              <a:rPr lang="en-US" sz="3400" dirty="0" err="1"/>
              <a:t>rulare</a:t>
            </a:r>
            <a:r>
              <a:rPr lang="en-US" sz="3400" dirty="0"/>
              <a:t>) </a:t>
            </a:r>
            <a:r>
              <a:rPr lang="en-US" sz="3400" dirty="0" err="1"/>
              <a:t>apropiat</a:t>
            </a:r>
            <a:r>
              <a:rPr lang="en-US" sz="3400" dirty="0"/>
              <a:t> de </a:t>
            </a:r>
            <a:r>
              <a:rPr lang="en-US" sz="3400" dirty="0" err="1"/>
              <a:t>eficienta</a:t>
            </a:r>
            <a:r>
              <a:rPr lang="en-US" sz="3400" dirty="0"/>
              <a:t> </a:t>
            </a:r>
            <a:r>
              <a:rPr lang="en-US" sz="3400" dirty="0" err="1"/>
              <a:t>limbajului</a:t>
            </a:r>
            <a:r>
              <a:rPr lang="en-US" sz="3400" dirty="0"/>
              <a:t> de </a:t>
            </a:r>
            <a:r>
              <a:rPr lang="en-US" sz="3400" dirty="0" err="1"/>
              <a:t>asamblare</a:t>
            </a:r>
            <a:r>
              <a:rPr lang="en-US" sz="3400" dirty="0"/>
              <a:t> </a:t>
            </a:r>
            <a:r>
              <a:rPr lang="en-US" sz="3400" dirty="0" err="1"/>
              <a:t>datorita</a:t>
            </a:r>
            <a:r>
              <a:rPr lang="en-US" sz="3400" dirty="0"/>
              <a:t> </a:t>
            </a:r>
            <a:r>
              <a:rPr lang="en-US" sz="3400" dirty="0" err="1"/>
              <a:t>caracteristicilor</a:t>
            </a:r>
            <a:r>
              <a:rPr lang="en-US" sz="3400" dirty="0"/>
              <a:t> </a:t>
            </a:r>
            <a:r>
              <a:rPr lang="en-US" sz="3400" dirty="0" err="1"/>
              <a:t>limbajului</a:t>
            </a:r>
            <a:r>
              <a:rPr lang="en-US" sz="3400" dirty="0"/>
              <a:t> </a:t>
            </a:r>
            <a:r>
              <a:rPr lang="en-US" sz="3400" dirty="0" err="1"/>
              <a:t>si</a:t>
            </a:r>
            <a:r>
              <a:rPr lang="en-US" sz="3400" dirty="0"/>
              <a:t> </a:t>
            </a:r>
            <a:r>
              <a:rPr lang="en-US" sz="3400" dirty="0" err="1"/>
              <a:t>maturitatii</a:t>
            </a:r>
            <a:r>
              <a:rPr lang="en-US" sz="3400" dirty="0"/>
              <a:t> </a:t>
            </a:r>
            <a:r>
              <a:rPr lang="en-US" sz="3400" dirty="0" err="1"/>
              <a:t>compilatoarelor</a:t>
            </a:r>
            <a:r>
              <a:rPr lang="en-US" sz="3400" dirty="0"/>
              <a:t> </a:t>
            </a:r>
          </a:p>
          <a:p>
            <a:r>
              <a:rPr lang="en-US" sz="3400" dirty="0"/>
              <a:t>Slab </a:t>
            </a:r>
            <a:r>
              <a:rPr lang="en-US" sz="3400" dirty="0" err="1"/>
              <a:t>tipizat</a:t>
            </a:r>
            <a:r>
              <a:rPr lang="en-US" sz="3400" dirty="0"/>
              <a:t> → </a:t>
            </a:r>
            <a:r>
              <a:rPr lang="en-US" sz="3400" dirty="0" err="1"/>
              <a:t>necesita</a:t>
            </a:r>
            <a:r>
              <a:rPr lang="en-US" sz="3400" dirty="0"/>
              <a:t> mare </a:t>
            </a:r>
            <a:r>
              <a:rPr lang="en-US" sz="3400" dirty="0" err="1"/>
              <a:t>atentie</a:t>
            </a:r>
            <a:r>
              <a:rPr lang="en-US" sz="3400" dirty="0"/>
              <a:t> in </a:t>
            </a:r>
            <a:r>
              <a:rPr lang="en-US" sz="3400" dirty="0" err="1"/>
              <a:t>programare</a:t>
            </a:r>
            <a:br>
              <a:rPr lang="en-US" sz="3400" dirty="0"/>
            </a:br>
            <a:r>
              <a:rPr lang="en-US" sz="3400" dirty="0" err="1"/>
              <a:t>conversii</a:t>
            </a:r>
            <a:r>
              <a:rPr lang="en-US" sz="3400" dirty="0"/>
              <a:t> </a:t>
            </a:r>
            <a:r>
              <a:rPr lang="en-US" sz="3400" dirty="0" err="1"/>
              <a:t>implicite</a:t>
            </a:r>
            <a:r>
              <a:rPr lang="en-US" sz="3400" dirty="0"/>
              <a:t> </a:t>
            </a:r>
            <a:r>
              <a:rPr lang="en-US" sz="3400" dirty="0" err="1"/>
              <a:t>si</a:t>
            </a:r>
            <a:r>
              <a:rPr lang="en-US" sz="3400" dirty="0"/>
              <a:t> </a:t>
            </a:r>
            <a:r>
              <a:rPr lang="en-US" sz="3400" dirty="0" err="1"/>
              <a:t>explicite</a:t>
            </a:r>
            <a:r>
              <a:rPr lang="en-US" sz="3400" dirty="0"/>
              <a:t> </a:t>
            </a:r>
            <a:r>
              <a:rPr lang="en-US" sz="3400" dirty="0" err="1"/>
              <a:t>intre</a:t>
            </a:r>
            <a:r>
              <a:rPr lang="en-US" sz="3400" dirty="0"/>
              <a:t> </a:t>
            </a:r>
            <a:r>
              <a:rPr lang="en-US" sz="3400" dirty="0" err="1"/>
              <a:t>tipuri</a:t>
            </a:r>
            <a:r>
              <a:rPr lang="en-US" sz="3400" dirty="0"/>
              <a:t>, char e tip </a:t>
            </a:r>
            <a:r>
              <a:rPr lang="en-US" sz="3400" dirty="0" err="1"/>
              <a:t>intreg</a:t>
            </a:r>
            <a:r>
              <a:rPr lang="en-US" sz="3400" dirty="0"/>
              <a:t>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3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Cerinte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Elaborarea</a:t>
            </a:r>
            <a:r>
              <a:rPr lang="en-US" sz="2800" dirty="0"/>
              <a:t> a 2 </a:t>
            </a:r>
            <a:r>
              <a:rPr lang="en-US" sz="2800" dirty="0" err="1"/>
              <a:t>proiecte</a:t>
            </a:r>
            <a:r>
              <a:rPr lang="en-US" sz="2800" dirty="0"/>
              <a:t> (la seminar)</a:t>
            </a:r>
          </a:p>
          <a:p>
            <a:r>
              <a:rPr lang="en-US" sz="2800" dirty="0" err="1"/>
              <a:t>Examen</a:t>
            </a:r>
            <a:r>
              <a:rPr lang="en-US" sz="2800" dirty="0"/>
              <a:t> final - Test </a:t>
            </a:r>
            <a:r>
              <a:rPr lang="en-US" sz="2800" dirty="0" err="1"/>
              <a:t>scris</a:t>
            </a:r>
            <a:r>
              <a:rPr lang="en-US" sz="2800" dirty="0"/>
              <a:t>: </a:t>
            </a:r>
            <a:r>
              <a:rPr lang="en-US" sz="2800" dirty="0" err="1"/>
              <a:t>intrebari</a:t>
            </a:r>
            <a:r>
              <a:rPr lang="en-US" sz="2800" dirty="0"/>
              <a:t> de tip </a:t>
            </a:r>
            <a:r>
              <a:rPr lang="en-US" sz="2800" dirty="0" err="1"/>
              <a:t>grila</a:t>
            </a:r>
            <a:r>
              <a:rPr lang="en-US" sz="2800" dirty="0"/>
              <a:t>.</a:t>
            </a:r>
          </a:p>
          <a:p>
            <a:r>
              <a:rPr lang="en-US" sz="2800" dirty="0"/>
              <a:t>Nota </a:t>
            </a:r>
            <a:r>
              <a:rPr lang="en-US" sz="2800" dirty="0" err="1"/>
              <a:t>finala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60% </a:t>
            </a:r>
            <a:r>
              <a:rPr lang="en-US" sz="2400" dirty="0" err="1"/>
              <a:t>testul</a:t>
            </a:r>
            <a:r>
              <a:rPr lang="en-US" sz="2400" dirty="0"/>
              <a:t> </a:t>
            </a:r>
            <a:r>
              <a:rPr lang="en-US" sz="2400" dirty="0" err="1"/>
              <a:t>scris</a:t>
            </a:r>
            <a:r>
              <a:rPr lang="en-US" sz="2400" dirty="0"/>
              <a:t>;</a:t>
            </a:r>
          </a:p>
          <a:p>
            <a:pPr lvl="1"/>
            <a:r>
              <a:rPr lang="en-US" sz="2400" dirty="0"/>
              <a:t>30% </a:t>
            </a:r>
            <a:r>
              <a:rPr lang="en-US" sz="2400" dirty="0" err="1"/>
              <a:t>cele</a:t>
            </a:r>
            <a:r>
              <a:rPr lang="en-US" sz="2400" dirty="0"/>
              <a:t> </a:t>
            </a:r>
            <a:r>
              <a:rPr lang="en-US" sz="2400" dirty="0" err="1"/>
              <a:t>doua</a:t>
            </a:r>
            <a:r>
              <a:rPr lang="en-US" sz="2400" dirty="0"/>
              <a:t> </a:t>
            </a:r>
            <a:r>
              <a:rPr lang="en-US" sz="2400" dirty="0" err="1"/>
              <a:t>proiecte</a:t>
            </a:r>
            <a:r>
              <a:rPr lang="en-US" sz="2400" dirty="0"/>
              <a:t>;</a:t>
            </a:r>
          </a:p>
          <a:p>
            <a:pPr lvl="1"/>
            <a:r>
              <a:rPr lang="en-US" sz="2400" dirty="0"/>
              <a:t>10% </a:t>
            </a:r>
            <a:r>
              <a:rPr lang="en-US" sz="2400" dirty="0" err="1"/>
              <a:t>punctaj</a:t>
            </a:r>
            <a:r>
              <a:rPr lang="en-US" sz="2400" dirty="0"/>
              <a:t> din </a:t>
            </a:r>
            <a:r>
              <a:rPr lang="en-US" sz="2400" dirty="0" err="1"/>
              <a:t>oficiu</a:t>
            </a:r>
            <a:r>
              <a:rPr lang="en-US" sz="2400" dirty="0"/>
              <a:t>;</a:t>
            </a:r>
          </a:p>
          <a:p>
            <a:r>
              <a:rPr lang="en-US" sz="2800" dirty="0" err="1"/>
              <a:t>Organizarea</a:t>
            </a:r>
            <a:r>
              <a:rPr lang="en-US" sz="2800" dirty="0"/>
              <a:t> </a:t>
            </a:r>
            <a:r>
              <a:rPr lang="en-US" sz="2800" dirty="0" err="1"/>
              <a:t>disciplinei</a:t>
            </a:r>
            <a:r>
              <a:rPr lang="en-US" sz="2800" dirty="0"/>
              <a:t>: </a:t>
            </a:r>
            <a:r>
              <a:rPr lang="en-US" sz="2800" dirty="0" err="1"/>
              <a:t>saptamanal</a:t>
            </a:r>
            <a:r>
              <a:rPr lang="en-US" sz="2800" dirty="0"/>
              <a:t> 2 ore Curs, 2 ore </a:t>
            </a:r>
            <a:r>
              <a:rPr lang="en-US" sz="2800" dirty="0" err="1"/>
              <a:t>laborator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293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Cuprinsul</a:t>
            </a:r>
            <a:r>
              <a:rPr lang="en-US" dirty="0"/>
              <a:t> </a:t>
            </a:r>
            <a:r>
              <a:rPr lang="en-US" dirty="0" err="1"/>
              <a:t>cursului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r>
              <a:rPr lang="en-US" sz="2000" dirty="0" err="1"/>
              <a:t>Programul</a:t>
            </a:r>
            <a:r>
              <a:rPr lang="en-US" sz="2000" dirty="0"/>
              <a:t>. </a:t>
            </a:r>
            <a:r>
              <a:rPr lang="en-US" sz="2000" dirty="0" err="1"/>
              <a:t>Ciclul</a:t>
            </a:r>
            <a:r>
              <a:rPr lang="en-US" sz="2000" dirty="0"/>
              <a:t> de </a:t>
            </a:r>
            <a:r>
              <a:rPr lang="en-US" sz="2000" dirty="0" err="1"/>
              <a:t>dezvoltare</a:t>
            </a:r>
            <a:r>
              <a:rPr lang="en-US" sz="2000" dirty="0"/>
              <a:t> a </a:t>
            </a:r>
            <a:r>
              <a:rPr lang="en-US" sz="2000" dirty="0" err="1"/>
              <a:t>unui</a:t>
            </a:r>
            <a:r>
              <a:rPr lang="en-US" sz="2000" dirty="0"/>
              <a:t> program. </a:t>
            </a:r>
            <a:r>
              <a:rPr lang="en-US" sz="2000" dirty="0" err="1"/>
              <a:t>Algoritmi</a:t>
            </a:r>
            <a:r>
              <a:rPr lang="en-US" sz="2000" dirty="0"/>
              <a:t>. </a:t>
            </a:r>
          </a:p>
          <a:p>
            <a:r>
              <a:rPr lang="en-US" sz="2000" dirty="0" err="1"/>
              <a:t>Limbajul</a:t>
            </a:r>
            <a:r>
              <a:rPr lang="en-US" sz="2000" dirty="0"/>
              <a:t> C</a:t>
            </a:r>
          </a:p>
          <a:p>
            <a:r>
              <a:rPr lang="en-US" sz="2000" dirty="0" err="1"/>
              <a:t>Tipurile</a:t>
            </a:r>
            <a:r>
              <a:rPr lang="en-US" sz="2000" dirty="0"/>
              <a:t> de date din C</a:t>
            </a:r>
          </a:p>
          <a:p>
            <a:r>
              <a:rPr lang="en-US" sz="2000" dirty="0" err="1"/>
              <a:t>Operatii</a:t>
            </a:r>
            <a:r>
              <a:rPr lang="en-US" sz="2000" dirty="0"/>
              <a:t> de </a:t>
            </a:r>
            <a:r>
              <a:rPr lang="en-US" sz="2000" dirty="0" err="1"/>
              <a:t>intrare</a:t>
            </a:r>
            <a:r>
              <a:rPr lang="en-US" sz="2000" dirty="0"/>
              <a:t>/</a:t>
            </a:r>
            <a:r>
              <a:rPr lang="en-US" sz="2000" dirty="0" err="1"/>
              <a:t>iesire</a:t>
            </a:r>
            <a:r>
              <a:rPr lang="en-US" sz="2000" dirty="0"/>
              <a:t> in C </a:t>
            </a:r>
          </a:p>
          <a:p>
            <a:r>
              <a:rPr lang="en-US" sz="2000" dirty="0" err="1"/>
              <a:t>Expresii</a:t>
            </a:r>
            <a:r>
              <a:rPr lang="en-US" sz="2000" dirty="0"/>
              <a:t> in C - </a:t>
            </a:r>
            <a:r>
              <a:rPr lang="en-US" sz="2000" dirty="0" err="1"/>
              <a:t>Operanzi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operatori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Realizarea</a:t>
            </a:r>
            <a:r>
              <a:rPr lang="en-US" sz="2000" dirty="0"/>
              <a:t> </a:t>
            </a:r>
            <a:r>
              <a:rPr lang="en-US" sz="2000" dirty="0" err="1"/>
              <a:t>structurilor</a:t>
            </a:r>
            <a:r>
              <a:rPr lang="en-US" sz="2000" dirty="0"/>
              <a:t> </a:t>
            </a:r>
            <a:r>
              <a:rPr lang="en-US" sz="2000" dirty="0" err="1"/>
              <a:t>fundamentale</a:t>
            </a:r>
            <a:r>
              <a:rPr lang="en-US" sz="2000" dirty="0"/>
              <a:t> de control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limbajul</a:t>
            </a:r>
            <a:r>
              <a:rPr lang="en-US" sz="2000" dirty="0"/>
              <a:t> C </a:t>
            </a:r>
          </a:p>
          <a:p>
            <a:r>
              <a:rPr lang="en-US" sz="2000" dirty="0" err="1"/>
              <a:t>Tipuri</a:t>
            </a:r>
            <a:r>
              <a:rPr lang="en-US" sz="2000" dirty="0"/>
              <a:t> </a:t>
            </a:r>
            <a:r>
              <a:rPr lang="en-US" sz="2000" dirty="0" err="1"/>
              <a:t>dinamice</a:t>
            </a:r>
            <a:r>
              <a:rPr lang="en-US" sz="2000" dirty="0"/>
              <a:t> de date. </a:t>
            </a:r>
            <a:r>
              <a:rPr lang="en-US" sz="2000" dirty="0" err="1"/>
              <a:t>Pointeri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Realizarea</a:t>
            </a:r>
            <a:r>
              <a:rPr lang="en-US" sz="2000" dirty="0"/>
              <a:t> </a:t>
            </a:r>
            <a:r>
              <a:rPr lang="en-US" sz="2000" dirty="0" err="1"/>
              <a:t>subprogramelor</a:t>
            </a:r>
            <a:r>
              <a:rPr lang="en-US" sz="2000" dirty="0"/>
              <a:t> in </a:t>
            </a:r>
            <a:r>
              <a:rPr lang="en-US" sz="2000" dirty="0" err="1"/>
              <a:t>limbajul</a:t>
            </a:r>
            <a:r>
              <a:rPr lang="en-US" sz="2000" dirty="0"/>
              <a:t> C - </a:t>
            </a:r>
            <a:r>
              <a:rPr lang="en-US" sz="2000" dirty="0" err="1"/>
              <a:t>Declararea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utilizarea</a:t>
            </a:r>
            <a:r>
              <a:rPr lang="en-US" sz="2000" dirty="0"/>
              <a:t> </a:t>
            </a:r>
            <a:r>
              <a:rPr lang="en-US" sz="2000" dirty="0" err="1"/>
              <a:t>functiilor</a:t>
            </a:r>
            <a:endParaRPr lang="en-US" sz="2000" dirty="0"/>
          </a:p>
          <a:p>
            <a:r>
              <a:rPr lang="en-US" sz="2000" dirty="0" err="1"/>
              <a:t>Managementul</a:t>
            </a:r>
            <a:r>
              <a:rPr lang="en-US" sz="2000" dirty="0"/>
              <a:t> </a:t>
            </a:r>
            <a:r>
              <a:rPr lang="en-US" sz="2000" dirty="0" err="1"/>
              <a:t>fisierelor</a:t>
            </a:r>
            <a:r>
              <a:rPr lang="en-US" sz="2000" dirty="0"/>
              <a:t> in C </a:t>
            </a:r>
          </a:p>
          <a:p>
            <a:r>
              <a:rPr lang="en-US" sz="2000" dirty="0" err="1"/>
              <a:t>Funcții</a:t>
            </a:r>
            <a:r>
              <a:rPr lang="en-US" sz="2000" dirty="0"/>
              <a:t> </a:t>
            </a:r>
            <a:r>
              <a:rPr lang="en-US" sz="2000" dirty="0" err="1"/>
              <a:t>specifice</a:t>
            </a:r>
            <a:r>
              <a:rPr lang="en-US" sz="2000" dirty="0"/>
              <a:t> de </a:t>
            </a:r>
            <a:r>
              <a:rPr lang="en-US" sz="2000" dirty="0" err="1"/>
              <a:t>manipulare</a:t>
            </a:r>
            <a:r>
              <a:rPr lang="en-US" sz="2000" dirty="0"/>
              <a:t> a </a:t>
            </a:r>
            <a:r>
              <a:rPr lang="en-US" sz="2000" dirty="0" err="1"/>
              <a:t>șirurilor</a:t>
            </a:r>
            <a:r>
              <a:rPr lang="en-US" sz="2000" dirty="0"/>
              <a:t> de </a:t>
            </a:r>
            <a:r>
              <a:rPr lang="en-US" sz="2000" dirty="0" err="1"/>
              <a:t>caractere</a:t>
            </a:r>
            <a:r>
              <a:rPr lang="en-US" sz="2000" dirty="0"/>
              <a:t>. </a:t>
            </a:r>
            <a:r>
              <a:rPr lang="en-US" sz="2000" dirty="0" err="1"/>
              <a:t>Funcții</a:t>
            </a:r>
            <a:r>
              <a:rPr lang="en-US" sz="2000" dirty="0"/>
              <a:t> </a:t>
            </a:r>
            <a:r>
              <a:rPr lang="en-US" sz="2000" dirty="0" err="1"/>
              <a:t>specifice</a:t>
            </a:r>
            <a:r>
              <a:rPr lang="en-US" sz="2000" dirty="0"/>
              <a:t> de </a:t>
            </a:r>
            <a:r>
              <a:rPr lang="en-US" sz="2000" dirty="0" err="1"/>
              <a:t>manipulare</a:t>
            </a:r>
            <a:r>
              <a:rPr lang="en-US" sz="2000" dirty="0"/>
              <a:t> a </a:t>
            </a:r>
            <a:r>
              <a:rPr lang="en-US" sz="2000" dirty="0" err="1"/>
              <a:t>fișierelor</a:t>
            </a:r>
            <a:r>
              <a:rPr lang="en-US" sz="2000" dirty="0"/>
              <a:t> text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binare</a:t>
            </a:r>
            <a:endParaRPr lang="en-US" sz="2000" dirty="0"/>
          </a:p>
          <a:p>
            <a:r>
              <a:rPr lang="en-US" sz="2000" dirty="0" err="1"/>
              <a:t>Introducere</a:t>
            </a:r>
            <a:r>
              <a:rPr lang="en-US" sz="2000" dirty="0"/>
              <a:t> in </a:t>
            </a:r>
            <a:r>
              <a:rPr lang="en-US" sz="2000" dirty="0" err="1"/>
              <a:t>programarea</a:t>
            </a:r>
            <a:r>
              <a:rPr lang="en-US" sz="2000" dirty="0"/>
              <a:t> orientate pe </a:t>
            </a:r>
            <a:r>
              <a:rPr lang="en-US" sz="2000" dirty="0" err="1"/>
              <a:t>obiecte</a:t>
            </a:r>
            <a:r>
              <a:rPr lang="en-US" sz="2000" dirty="0"/>
              <a:t>. </a:t>
            </a:r>
            <a:r>
              <a:rPr lang="en-US" sz="2000" dirty="0" err="1"/>
              <a:t>Limbajul</a:t>
            </a:r>
            <a:r>
              <a:rPr lang="en-US" sz="2000"/>
              <a:t> C++.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74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o-RO" dirty="0"/>
              <a:t>Kernighan &amp; Ritchie: Limbajul C</a:t>
            </a:r>
            <a:r>
              <a:rPr lang="en-US" dirty="0"/>
              <a:t>,</a:t>
            </a:r>
            <a:r>
              <a:rPr lang="ro-RO" dirty="0"/>
              <a:t> Editura Teora, 2003</a:t>
            </a:r>
            <a:endParaRPr lang="en-US" dirty="0"/>
          </a:p>
          <a:p>
            <a:pPr lvl="0"/>
            <a:r>
              <a:rPr lang="ro-RO" dirty="0"/>
              <a:t>Liviu Negrescu: Limbajele C si C++ pentru începători, volumul 1, partea I si II (Limbajul C), Editura Albastra, 2001</a:t>
            </a:r>
            <a:endParaRPr lang="en-US" dirty="0"/>
          </a:p>
          <a:p>
            <a:r>
              <a:rPr lang="ro-RO" dirty="0"/>
              <a:t>H. Schildt - </a:t>
            </a:r>
            <a:r>
              <a:rPr lang="ro-RO" i="1" dirty="0"/>
              <a:t>Manual C complet</a:t>
            </a:r>
            <a:r>
              <a:rPr lang="ro-RO" dirty="0"/>
              <a:t> (Editura Teora, 1998 - traducere din limba engleză)</a:t>
            </a:r>
            <a:endParaRPr lang="en-US" dirty="0"/>
          </a:p>
          <a:p>
            <a:r>
              <a:rPr lang="en-US" dirty="0" err="1"/>
              <a:t>Resurse</a:t>
            </a:r>
            <a:r>
              <a:rPr lang="en-US" dirty="0"/>
              <a:t> online: </a:t>
            </a:r>
            <a:r>
              <a:rPr lang="en-US" dirty="0">
                <a:hlinkClick r:id="rId2"/>
              </a:rPr>
              <a:t>www.cprogramming.com</a:t>
            </a:r>
            <a:endParaRPr lang="en-US" dirty="0"/>
          </a:p>
          <a:p>
            <a:pPr lvl="0"/>
            <a:r>
              <a:rPr lang="ro-RO" dirty="0"/>
              <a:t>B.Brown, </a:t>
            </a:r>
            <a:r>
              <a:rPr lang="ro-RO" i="1" dirty="0"/>
              <a:t>C Programming</a:t>
            </a:r>
            <a:r>
              <a:rPr lang="ro-RO" dirty="0"/>
              <a:t>; </a:t>
            </a:r>
            <a:r>
              <a:rPr lang="ro-RO" u="sng" dirty="0">
                <a:hlinkClick r:id="rId3"/>
              </a:rPr>
              <a:t>http://www.eskimo.com/~scs/cclass/cclass.html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3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Programul</a:t>
            </a:r>
            <a:r>
              <a:rPr lang="pt-BR" dirty="0"/>
              <a:t> = prelucrarile ce trebuie efectuate de catre calculator asupra anumitor date</a:t>
            </a:r>
          </a:p>
          <a:p>
            <a:pPr lvl="1"/>
            <a:r>
              <a:rPr lang="pt-BR" dirty="0"/>
              <a:t>program executabil:  cod masina interpretabil direct de calculator (procesor)</a:t>
            </a:r>
          </a:p>
          <a:p>
            <a:pPr lvl="1"/>
            <a:r>
              <a:rPr lang="pt-BR" dirty="0"/>
              <a:t>program sursa: ın limbaj inteligibil de programatorul uman</a:t>
            </a:r>
          </a:p>
          <a:p>
            <a:r>
              <a:rPr lang="en-US" b="1" dirty="0" err="1"/>
              <a:t>Algoritm</a:t>
            </a:r>
            <a:r>
              <a:rPr lang="en-US" dirty="0"/>
              <a:t>: o </a:t>
            </a:r>
            <a:r>
              <a:rPr lang="en-US" dirty="0" err="1"/>
              <a:t>multime</a:t>
            </a:r>
            <a:r>
              <a:rPr lang="en-US" dirty="0"/>
              <a:t> </a:t>
            </a:r>
            <a:r>
              <a:rPr lang="en-US" dirty="0" err="1"/>
              <a:t>finita</a:t>
            </a:r>
            <a:r>
              <a:rPr lang="en-US" dirty="0"/>
              <a:t> de </a:t>
            </a:r>
            <a:r>
              <a:rPr lang="en-US" dirty="0" err="1"/>
              <a:t>reguli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, </a:t>
            </a:r>
            <a:r>
              <a:rPr lang="en-US" dirty="0" err="1"/>
              <a:t>descrise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echivoc</a:t>
            </a:r>
            <a:r>
              <a:rPr lang="en-US" dirty="0"/>
              <a:t>, care </a:t>
            </a:r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operatiile</a:t>
            </a:r>
            <a:r>
              <a:rPr lang="en-US" dirty="0"/>
              <a:t> </a:t>
            </a:r>
            <a:r>
              <a:rPr lang="en-US" dirty="0" err="1"/>
              <a:t>elementare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ordinea</a:t>
            </a:r>
            <a:r>
              <a:rPr lang="en-US" dirty="0"/>
              <a:t> </a:t>
            </a:r>
            <a:r>
              <a:rPr lang="en-US" dirty="0" err="1"/>
              <a:t>efectuarii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rezolvarii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finit</a:t>
            </a:r>
            <a:r>
              <a:rPr lang="en-US" dirty="0"/>
              <a:t>.</a:t>
            </a:r>
          </a:p>
          <a:p>
            <a:r>
              <a:rPr lang="pt-BR" b="1" dirty="0"/>
              <a:t>Limbaj de programare</a:t>
            </a:r>
            <a:r>
              <a:rPr lang="pt-BR" dirty="0"/>
              <a:t>: limbaj folosit pentru scrierea de programe pentru calculatoare. Exemple: C, C++, Java, Python, etc.</a:t>
            </a:r>
          </a:p>
        </p:txBody>
      </p:sp>
    </p:spTree>
    <p:extLst>
      <p:ext uri="{BB962C8B-B14F-4D97-AF65-F5344CB8AC3E}">
        <p14:creationId xmlns:p14="http://schemas.microsoft.com/office/powerpoint/2010/main" val="380816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Traducerea</a:t>
            </a:r>
            <a:r>
              <a:rPr lang="en-US" dirty="0"/>
              <a:t> din format </a:t>
            </a:r>
            <a:r>
              <a:rPr lang="en-US" dirty="0" err="1"/>
              <a:t>sursa</a:t>
            </a:r>
            <a:r>
              <a:rPr lang="en-US" dirty="0"/>
              <a:t> in format </a:t>
            </a:r>
            <a:r>
              <a:rPr lang="en-US" dirty="0" err="1"/>
              <a:t>executabil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compilare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link-</a:t>
            </a:r>
            <a:r>
              <a:rPr lang="en-US" dirty="0" err="1"/>
              <a:t>editare</a:t>
            </a:r>
            <a:r>
              <a:rPr lang="en-US" dirty="0"/>
              <a:t>:  anterior </a:t>
            </a:r>
            <a:r>
              <a:rPr lang="en-US" dirty="0" err="1"/>
              <a:t>rularii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 (pt.  C, C++, PASCAL)</a:t>
            </a:r>
          </a:p>
          <a:p>
            <a:pPr lvl="1"/>
            <a:r>
              <a:rPr lang="en-US" dirty="0" err="1"/>
              <a:t>interpretare</a:t>
            </a:r>
            <a:r>
              <a:rPr lang="en-US" dirty="0"/>
              <a:t>: direct la </a:t>
            </a:r>
            <a:r>
              <a:rPr lang="en-US" dirty="0" err="1"/>
              <a:t>rulare</a:t>
            </a:r>
            <a:endParaRPr lang="en-US" dirty="0"/>
          </a:p>
          <a:p>
            <a:r>
              <a:rPr lang="en-US" dirty="0" err="1"/>
              <a:t>Compilator</a:t>
            </a:r>
            <a:r>
              <a:rPr lang="en-US" dirty="0"/>
              <a:t>: </a:t>
            </a:r>
            <a:r>
              <a:rPr lang="en-US" dirty="0" err="1"/>
              <a:t>traducatorul</a:t>
            </a:r>
            <a:r>
              <a:rPr lang="en-US" dirty="0"/>
              <a:t> </a:t>
            </a:r>
            <a:r>
              <a:rPr lang="en-US" dirty="0" err="1"/>
              <a:t>programelor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en-US" dirty="0"/>
              <a:t> in cod </a:t>
            </a:r>
            <a:r>
              <a:rPr lang="en-US" dirty="0" err="1"/>
              <a:t>obiect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compilare</a:t>
            </a:r>
            <a:r>
              <a:rPr lang="en-US" dirty="0"/>
              <a:t>: </a:t>
            </a:r>
            <a:r>
              <a:rPr lang="en-US" dirty="0" err="1"/>
              <a:t>traducerea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en-US" dirty="0" err="1"/>
              <a:t>evoluat</a:t>
            </a:r>
            <a:r>
              <a:rPr lang="en-US" dirty="0"/>
              <a:t> in </a:t>
            </a:r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en-US" dirty="0" err="1"/>
              <a:t>masina</a:t>
            </a:r>
            <a:r>
              <a:rPr lang="en-US" dirty="0"/>
              <a:t>,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translatarea</a:t>
            </a:r>
            <a:r>
              <a:rPr lang="en-US" dirty="0"/>
              <a:t> </a:t>
            </a:r>
            <a:r>
              <a:rPr lang="en-US" dirty="0" err="1"/>
              <a:t>instructiunilor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forma </a:t>
            </a:r>
            <a:r>
              <a:rPr lang="en-US" dirty="0" err="1"/>
              <a:t>caracteristica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tip de calculator (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)</a:t>
            </a:r>
          </a:p>
          <a:p>
            <a:r>
              <a:rPr lang="en-US" dirty="0"/>
              <a:t>Editor de </a:t>
            </a:r>
            <a:r>
              <a:rPr lang="en-US" dirty="0" err="1"/>
              <a:t>legaturi</a:t>
            </a:r>
            <a:r>
              <a:rPr lang="en-US" dirty="0"/>
              <a:t> (link-editor): </a:t>
            </a:r>
            <a:r>
              <a:rPr lang="en-US" dirty="0" err="1"/>
              <a:t>uneste</a:t>
            </a:r>
            <a:r>
              <a:rPr lang="en-US" dirty="0"/>
              <a:t> </a:t>
            </a:r>
            <a:r>
              <a:rPr lang="en-US" dirty="0" err="1"/>
              <a:t>modulele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generate de </a:t>
            </a:r>
            <a:r>
              <a:rPr lang="en-US" dirty="0" err="1"/>
              <a:t>compilator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produce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executabil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Un program generic:</a:t>
            </a:r>
          </a:p>
          <a:p>
            <a:pPr lvl="1"/>
            <a:r>
              <a:rPr lang="en-US" dirty="0" err="1"/>
              <a:t>citeste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intrare</a:t>
            </a:r>
            <a:endParaRPr lang="en-US" dirty="0"/>
          </a:p>
          <a:p>
            <a:pPr lvl="1"/>
            <a:r>
              <a:rPr lang="en-US" dirty="0" err="1"/>
              <a:t>efectueaza</a:t>
            </a:r>
            <a:r>
              <a:rPr lang="en-US" dirty="0"/>
              <a:t> </a:t>
            </a:r>
            <a:r>
              <a:rPr lang="en-US" dirty="0" err="1"/>
              <a:t>prelucrari</a:t>
            </a:r>
            <a:r>
              <a:rPr lang="en-US" dirty="0"/>
              <a:t> (</a:t>
            </a:r>
            <a:r>
              <a:rPr lang="en-US" dirty="0" err="1"/>
              <a:t>calcule</a:t>
            </a:r>
            <a:r>
              <a:rPr lang="en-US" dirty="0"/>
              <a:t>)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lor</a:t>
            </a:r>
            <a:endParaRPr lang="en-US" dirty="0"/>
          </a:p>
          <a:p>
            <a:pPr lvl="1"/>
            <a:r>
              <a:rPr lang="en-US" dirty="0"/>
              <a:t>produce </a:t>
            </a:r>
            <a:r>
              <a:rPr lang="en-US" dirty="0" err="1"/>
              <a:t>niste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la </a:t>
            </a:r>
            <a:r>
              <a:rPr lang="en-US" dirty="0" err="1"/>
              <a:t>iesire</a:t>
            </a:r>
            <a:endParaRPr lang="en-US" dirty="0"/>
          </a:p>
          <a:p>
            <a:r>
              <a:rPr lang="en-US" dirty="0" err="1"/>
              <a:t>Etapele</a:t>
            </a:r>
            <a:r>
              <a:rPr lang="en-US" dirty="0"/>
              <a:t> </a:t>
            </a:r>
            <a:r>
              <a:rPr lang="en-US" dirty="0" err="1"/>
              <a:t>rezolvarii</a:t>
            </a:r>
            <a:r>
              <a:rPr lang="en-US" dirty="0"/>
              <a:t> </a:t>
            </a:r>
            <a:r>
              <a:rPr lang="en-US" dirty="0" err="1"/>
              <a:t>problemelor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calculatoarelor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1. </a:t>
            </a:r>
            <a:r>
              <a:rPr lang="en-US" dirty="0" err="1"/>
              <a:t>Formularea</a:t>
            </a:r>
            <a:r>
              <a:rPr lang="en-US" dirty="0"/>
              <a:t> </a:t>
            </a:r>
            <a:r>
              <a:rPr lang="en-US" dirty="0" err="1"/>
              <a:t>problemei</a:t>
            </a:r>
            <a:r>
              <a:rPr lang="en-US" dirty="0"/>
              <a:t> de </a:t>
            </a:r>
            <a:r>
              <a:rPr lang="en-US" dirty="0" err="1"/>
              <a:t>rezolvat</a:t>
            </a:r>
            <a:r>
              <a:rPr lang="en-US" dirty="0"/>
              <a:t> (</a:t>
            </a:r>
            <a:r>
              <a:rPr lang="en-US" dirty="0" err="1"/>
              <a:t>specificatii</a:t>
            </a:r>
            <a:r>
              <a:rPr lang="en-US" dirty="0"/>
              <a:t> de </a:t>
            </a:r>
            <a:r>
              <a:rPr lang="en-US" dirty="0" err="1"/>
              <a:t>definire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2. </a:t>
            </a: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solutiei</a:t>
            </a:r>
            <a:r>
              <a:rPr lang="en-US" dirty="0"/>
              <a:t> (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matematic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3. </a:t>
            </a:r>
            <a:r>
              <a:rPr lang="en-US" dirty="0" err="1"/>
              <a:t>Formularea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 de </a:t>
            </a:r>
            <a:r>
              <a:rPr lang="en-US" dirty="0" err="1"/>
              <a:t>rezolvare</a:t>
            </a:r>
            <a:r>
              <a:rPr lang="en-US" dirty="0"/>
              <a:t> a </a:t>
            </a:r>
            <a:r>
              <a:rPr lang="en-US" dirty="0" err="1"/>
              <a:t>problemei</a:t>
            </a:r>
            <a:r>
              <a:rPr lang="en-US" dirty="0"/>
              <a:t> (date de </a:t>
            </a:r>
            <a:r>
              <a:rPr lang="en-US" dirty="0" err="1"/>
              <a:t>intrare</a:t>
            </a:r>
            <a:r>
              <a:rPr lang="en-US" dirty="0"/>
              <a:t>, date de </a:t>
            </a:r>
            <a:r>
              <a:rPr lang="en-US" dirty="0" err="1"/>
              <a:t>iesire</a:t>
            </a:r>
            <a:r>
              <a:rPr lang="en-US" dirty="0"/>
              <a:t>, </a:t>
            </a:r>
            <a:r>
              <a:rPr lang="en-US" dirty="0" err="1"/>
              <a:t>tehnici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4.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un </a:t>
            </a: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(</a:t>
            </a:r>
            <a:r>
              <a:rPr lang="en-US" dirty="0" err="1"/>
              <a:t>Codare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5.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corectitudinii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corectarea</a:t>
            </a:r>
            <a:r>
              <a:rPr lang="en-US" dirty="0"/>
              <a:t> </a:t>
            </a:r>
            <a:r>
              <a:rPr lang="en-US" dirty="0" err="1"/>
              <a:t>erorilor</a:t>
            </a:r>
            <a:endParaRPr lang="en-US" dirty="0"/>
          </a:p>
          <a:p>
            <a:pPr lvl="1"/>
            <a:r>
              <a:rPr lang="en-US" dirty="0"/>
              <a:t>6. </a:t>
            </a:r>
            <a:r>
              <a:rPr lang="en-US" dirty="0" err="1"/>
              <a:t>Mentenanta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9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Programul</a:t>
            </a:r>
            <a:endParaRPr lang="en-US" dirty="0"/>
          </a:p>
        </p:txBody>
      </p:sp>
      <p:pic>
        <p:nvPicPr>
          <p:cNvPr id="1026" name="Picture 2" descr="age14image64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417638"/>
            <a:ext cx="8102600" cy="475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39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corectarea</a:t>
            </a:r>
            <a:r>
              <a:rPr lang="en-US" dirty="0"/>
              <a:t> </a:t>
            </a:r>
            <a:r>
              <a:rPr lang="en-US" dirty="0" err="1"/>
              <a:t>erorilor</a:t>
            </a:r>
            <a:endParaRPr lang="en-US" dirty="0"/>
          </a:p>
          <a:p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erori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 </a:t>
            </a:r>
            <a:r>
              <a:rPr lang="en-US" dirty="0" err="1"/>
              <a:t>compilare</a:t>
            </a:r>
            <a:r>
              <a:rPr lang="en-US" dirty="0"/>
              <a:t> (de </a:t>
            </a:r>
            <a:r>
              <a:rPr lang="en-US" dirty="0" err="1"/>
              <a:t>sintaxa</a:t>
            </a:r>
            <a:r>
              <a:rPr lang="en-US" dirty="0"/>
              <a:t>, </a:t>
            </a:r>
            <a:r>
              <a:rPr lang="en-US" dirty="0" err="1"/>
              <a:t>semnalate</a:t>
            </a:r>
            <a:r>
              <a:rPr lang="en-US" dirty="0"/>
              <a:t> de </a:t>
            </a:r>
            <a:r>
              <a:rPr lang="en-US" dirty="0" err="1"/>
              <a:t>compilator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Erori</a:t>
            </a:r>
            <a:r>
              <a:rPr lang="en-US" dirty="0"/>
              <a:t> </a:t>
            </a:r>
            <a:r>
              <a:rPr lang="en-US" dirty="0" err="1"/>
              <a:t>logice</a:t>
            </a:r>
            <a:r>
              <a:rPr lang="en-US" dirty="0"/>
              <a:t>: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proiectarii</a:t>
            </a:r>
            <a:r>
              <a:rPr lang="en-US" dirty="0"/>
              <a:t> </a:t>
            </a:r>
            <a:r>
              <a:rPr lang="en-US" dirty="0" err="1"/>
              <a:t>gresite</a:t>
            </a:r>
            <a:r>
              <a:rPr lang="en-US" dirty="0"/>
              <a:t> a </a:t>
            </a:r>
            <a:r>
              <a:rPr lang="en-US" dirty="0" err="1"/>
              <a:t>algoritmilor</a:t>
            </a:r>
            <a:r>
              <a:rPr lang="en-US" dirty="0"/>
              <a:t> (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detectate</a:t>
            </a:r>
            <a:r>
              <a:rPr lang="en-US" dirty="0"/>
              <a:t> de </a:t>
            </a:r>
            <a:r>
              <a:rPr lang="en-US" dirty="0" err="1"/>
              <a:t>regula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obtinere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neasteptate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Erori</a:t>
            </a:r>
            <a:r>
              <a:rPr lang="en-US" dirty="0"/>
              <a:t> de </a:t>
            </a:r>
            <a:r>
              <a:rPr lang="en-US" dirty="0" err="1"/>
              <a:t>rulare</a:t>
            </a:r>
            <a:r>
              <a:rPr lang="en-US" dirty="0"/>
              <a:t> (run-time)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detectate</a:t>
            </a:r>
            <a:r>
              <a:rPr lang="en-US" dirty="0"/>
              <a:t> in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executiei</a:t>
            </a:r>
            <a:r>
              <a:rPr lang="en-US" dirty="0"/>
              <a:t> </a:t>
            </a:r>
            <a:r>
              <a:rPr lang="en-US" dirty="0" err="1"/>
              <a:t>programului</a:t>
            </a:r>
            <a:endParaRPr lang="en-US" dirty="0"/>
          </a:p>
          <a:p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depistare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corectare</a:t>
            </a:r>
            <a:r>
              <a:rPr lang="en-US" dirty="0"/>
              <a:t> a </a:t>
            </a:r>
            <a:r>
              <a:rPr lang="en-US" dirty="0" err="1"/>
              <a:t>erorilor</a:t>
            </a:r>
            <a:r>
              <a:rPr lang="en-US" dirty="0"/>
              <a:t> = debugging.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2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992</Words>
  <Application>Microsoft Office PowerPoint</Application>
  <PresentationFormat>On-screen Show (4:3)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Programarea calculatoarelor</vt:lpstr>
      <vt:lpstr>Cerinte</vt:lpstr>
      <vt:lpstr>Cuprinsul cursului</vt:lpstr>
      <vt:lpstr>Bibliografie</vt:lpstr>
      <vt:lpstr>Programul</vt:lpstr>
      <vt:lpstr>Programul</vt:lpstr>
      <vt:lpstr>Programul</vt:lpstr>
      <vt:lpstr>Programul</vt:lpstr>
      <vt:lpstr>Programul</vt:lpstr>
      <vt:lpstr>Algoritmi</vt:lpstr>
      <vt:lpstr>Algoritmi</vt:lpstr>
      <vt:lpstr>Algoritmi</vt:lpstr>
      <vt:lpstr>Algoritmi</vt:lpstr>
      <vt:lpstr>Algoritmi</vt:lpstr>
      <vt:lpstr>Structuri de control</vt:lpstr>
      <vt:lpstr>Structuri de control</vt:lpstr>
      <vt:lpstr>Structuri de control</vt:lpstr>
      <vt:lpstr>Limbajul C</vt:lpstr>
      <vt:lpstr>Limbajul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Programarea calculatoarelor</dc:title>
  <dc:creator>Raluca</dc:creator>
  <cp:lastModifiedBy>Bogdan Oancea</cp:lastModifiedBy>
  <cp:revision>34</cp:revision>
  <dcterms:created xsi:type="dcterms:W3CDTF">2017-10-08T15:16:45Z</dcterms:created>
  <dcterms:modified xsi:type="dcterms:W3CDTF">2021-10-06T06:50:59Z</dcterms:modified>
</cp:coreProperties>
</file>