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83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6370" autoAdjust="0"/>
  </p:normalViewPr>
  <p:slideViewPr>
    <p:cSldViewPr>
      <p:cViewPr varScale="1">
        <p:scale>
          <a:sx n="108" d="100"/>
          <a:sy n="108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Заместитель</a:t>
            </a:r>
            <a:r>
              <a:rPr lang="en-US" dirty="0"/>
              <a:t> (Proxy)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1560" y="1700808"/>
            <a:ext cx="56886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boost::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noncopyable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(каркас)</a:t>
            </a:r>
          </a:p>
        </p:txBody>
      </p:sp>
    </p:spTree>
    <p:extLst>
      <p:ext uri="{BB962C8B-B14F-4D97-AF65-F5344CB8AC3E}">
        <p14:creationId xmlns:p14="http://schemas.microsoft.com/office/powerpoint/2010/main" val="25745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08520" y="0"/>
            <a:ext cx="85689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предполагаем, что размеры одинаковые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...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m_loadingError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m_isLoading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620688"/>
            <a:ext cx="770485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[=](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strongSelf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weakSelf.lock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{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loading has failed\n"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has been loaded successfully\n"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 loading indicator\n"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'broken image' icon\n"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772816"/>
            <a:ext cx="7704856" cy="3088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size:"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({30, 30},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"img1.png"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35896" y="522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size:30x30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URL img1.png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been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loaded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successfully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Drawing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37100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Удаленный заместитель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060848"/>
            <a:ext cx="79208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name)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.Quack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10);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"Total fly distance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"km\n"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Опять утки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1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48" y="503615"/>
            <a:ext cx="880752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"Quack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Quack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 am flying %1% %2% km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RU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400" dirty="0" smtClean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 smtClean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– удаленное управление утками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Клиентский код располагается на одном компьютере, код управления утками – на другом</a:t>
            </a:r>
          </a:p>
          <a:p>
            <a:r>
              <a:rPr lang="ru-RU" dirty="0" smtClean="0"/>
              <a:t>По возможности, клиент-серверное взаимодействие должно остаться прозрачным для клиента</a:t>
            </a:r>
          </a:p>
          <a:p>
            <a:r>
              <a:rPr lang="ru-RU" dirty="0" smtClean="0"/>
              <a:t>Решение – Удаленный заместитель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9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6" y="1988840"/>
            <a:ext cx="7888388" cy="44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0" y="2276872"/>
            <a:ext cx="91085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handler) =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~IOutputPipe() = 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«Заместитель»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суррогатный объект, управляющий доступом к другому объекту</a:t>
            </a:r>
          </a:p>
          <a:p>
            <a:r>
              <a:rPr lang="ru-RU" dirty="0"/>
              <a:t>Вводит дополнительный уровень косвенности</a:t>
            </a:r>
          </a:p>
          <a:p>
            <a:pPr lvl="1"/>
            <a:r>
              <a:rPr lang="ru-RU" dirty="0"/>
              <a:t>Поддержка распределенного, управляемого или интеллектуального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401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0648"/>
            <a:ext cx="1161003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QUACK_METHOD_ID;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FLY_METHOD_ID;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GET_TOTAL_FLY_DISTANCE_METHOD_ID;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::placeholders;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QUACK_METHOD_ID), 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FLY_METHOD_ID),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GET_TOTAL_FLY_DISTANCE_METHOD_ID), 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QUACK_METHOD_ID));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FLY_METHOD_ID));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GET_TOTAL_FLY_DISTANCE_METHOD_ID));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msg:CDuckStub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46043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m_duck.Quack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m_duck.Fly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(direction), distance);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"Invalid data"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 data is expected"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6672"/>
            <a:ext cx="882047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"unknown direction"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::QUACK_METHOD_ID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"Quack"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::FLY_METHOD_ID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"Fly"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::GET_TOTAL_FLY_DISTANCE_METHOD_ID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GetTotalFlyDistance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7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8520" y="0"/>
            <a:ext cx="874846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::QUACK_METHOD_ID),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::FLY_METHOD_ID),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::GET_TOTAL_FLY_DISTANCE_METHOD_ID),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9472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m_receivers.emplace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result.second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 receiver has already been registered"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m_receivers.at(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pipe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 smtClean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stub(pipe, 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 smtClean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proxy(pipe,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(proxy);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Прочие варианты использования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Защищающий заместитель</a:t>
            </a:r>
          </a:p>
          <a:p>
            <a:pPr lvl="1"/>
            <a:r>
              <a:rPr lang="ru-RU" dirty="0" smtClean="0"/>
              <a:t>Контроль доступа к определенным методам класса</a:t>
            </a:r>
          </a:p>
          <a:p>
            <a:r>
              <a:rPr lang="ru-RU" dirty="0" smtClean="0"/>
              <a:t>Умный указатель</a:t>
            </a:r>
          </a:p>
          <a:p>
            <a:pPr lvl="1"/>
            <a:r>
              <a:rPr lang="ru-RU" dirty="0" smtClean="0"/>
              <a:t>Управление временем жизни объекта</a:t>
            </a:r>
          </a:p>
          <a:p>
            <a:r>
              <a:rPr lang="ru-RU" dirty="0" smtClean="0"/>
              <a:t>Оптимизация </a:t>
            </a:r>
            <a:r>
              <a:rPr lang="en-US" dirty="0" smtClean="0"/>
              <a:t>Copy-on-Write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8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</a:t>
            </a:r>
            <a:r>
              <a:rPr lang="en-US" dirty="0" smtClean="0"/>
              <a:t>Copy-on-write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Копирование большого и сложного объекта – очень дорогая операция</a:t>
            </a:r>
          </a:p>
          <a:p>
            <a:pPr lvl="1"/>
            <a:r>
              <a:rPr lang="ru-RU" dirty="0" smtClean="0"/>
              <a:t>Если объект не изменяется, все его копии - идентичны</a:t>
            </a:r>
          </a:p>
          <a:p>
            <a:pPr lvl="1"/>
            <a:r>
              <a:rPr lang="ru-RU" dirty="0" smtClean="0"/>
              <a:t>Копирование можно отложить до момента действительной модификации объекта</a:t>
            </a:r>
          </a:p>
          <a:p>
            <a:r>
              <a:rPr lang="en-US" dirty="0" smtClean="0"/>
              <a:t>Proxy</a:t>
            </a:r>
            <a:r>
              <a:rPr lang="ru-RU" dirty="0" smtClean="0"/>
              <a:t> ведет подсчет ссылок на объект</a:t>
            </a:r>
          </a:p>
          <a:p>
            <a:pPr lvl="2"/>
            <a:r>
              <a:rPr lang="ru-RU" dirty="0" smtClean="0"/>
              <a:t>Копирование </a:t>
            </a:r>
            <a:r>
              <a:rPr lang="en-US" dirty="0" smtClean="0"/>
              <a:t>proxy </a:t>
            </a:r>
            <a:r>
              <a:rPr lang="ru-RU" dirty="0" smtClean="0"/>
              <a:t>увеличивает счетчик ссылок, разрушение - уменьшает</a:t>
            </a:r>
          </a:p>
          <a:p>
            <a:pPr lvl="2"/>
            <a:r>
              <a:rPr lang="ru-RU" dirty="0" smtClean="0"/>
              <a:t>Выполняя операцию, изменяющую субъект, счетчик ссылок которого </a:t>
            </a:r>
            <a:r>
              <a:rPr lang="en-US" dirty="0" smtClean="0"/>
              <a:t>&gt; 1</a:t>
            </a:r>
            <a:r>
              <a:rPr lang="ru-RU" dirty="0" smtClean="0"/>
              <a:t>, заместитель выполняет копирование объекта и уменьшает счетчик ссылок на оригинал</a:t>
            </a:r>
          </a:p>
          <a:p>
            <a:pPr lvl="2"/>
            <a:r>
              <a:rPr lang="ru-RU" dirty="0" smtClean="0"/>
              <a:t>Если счетчик обнулился – объект удаляется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Copy-on-write </a:t>
            </a:r>
            <a:r>
              <a:rPr lang="ru-RU" dirty="0" smtClean="0"/>
              <a:t>в действии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  <a:endCxn id="4" idx="1"/>
          </p:cNvCxnSpPr>
          <p:nvPr/>
        </p:nvCxnSpPr>
        <p:spPr>
          <a:xfrm>
            <a:off x="4429124" y="2714620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143240" y="4357694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9" idx="3"/>
            <a:endCxn id="4" idx="1"/>
          </p:cNvCxnSpPr>
          <p:nvPr/>
        </p:nvCxnSpPr>
        <p:spPr>
          <a:xfrm flipV="1">
            <a:off x="4429124" y="2750339"/>
            <a:ext cx="1143008" cy="2035983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57158" y="3071810"/>
            <a:ext cx="1071538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428728" y="3214686"/>
            <a:ext cx="785818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28728" y="321468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5572132" y="4000504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286380" y="400050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stCxn id="9" idx="3"/>
            <a:endCxn id="45" idx="1"/>
          </p:cNvCxnSpPr>
          <p:nvPr/>
        </p:nvCxnSpPr>
        <p:spPr>
          <a:xfrm flipV="1">
            <a:off x="4429124" y="4750603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4000496" y="464344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5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6532E-6 L 0.1434 -0.0943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27746E-6 L -0.00069 0.303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96532E-6 L 0.13159 0.2097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-0.00174 0.2891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4948 -0.0081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 animBg="1"/>
      <p:bldP spid="31" grpId="1" animBg="1"/>
      <p:bldP spid="21" grpId="0" animBg="1"/>
      <p:bldP spid="21" grpId="1" animBg="1"/>
      <p:bldP spid="21" grpId="2" animBg="1"/>
      <p:bldP spid="38" grpId="0"/>
      <p:bldP spid="38" grpId="1"/>
      <p:bldP spid="40" grpId="0"/>
      <p:bldP spid="40" grpId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5" grpId="0" animBg="1"/>
      <p:bldP spid="50" grpId="0"/>
      <p:bldP spid="54" grpId="0" animBg="1"/>
      <p:bldP spid="54" grpId="1" animBg="1"/>
      <p:bldP spid="5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" y="16818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conditional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is_copy_constructible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&gt;,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&gt;&gt;::</a:t>
            </a:r>
            <a:r>
              <a:rPr lang="en-US" sz="14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5446" y="0"/>
            <a:ext cx="917944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operator-&gt;()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i="1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...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&amp;&amp;... 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forward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)...))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avoid duplicate object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generate copy, but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11 don't allow this, implement for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gcc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08" y="2385179"/>
            <a:ext cx="6057855" cy="2949665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5338119" y="1628800"/>
            <a:ext cx="3698377" cy="1169551"/>
            <a:chOff x="5338119" y="1628800"/>
            <a:chExt cx="3698377" cy="1169551"/>
          </a:xfrm>
        </p:grpSpPr>
        <p:sp>
          <p:nvSpPr>
            <p:cNvPr id="6" name="TextBox 5"/>
            <p:cNvSpPr txBox="1"/>
            <p:nvPr/>
          </p:nvSpPr>
          <p:spPr>
            <a:xfrm>
              <a:off x="6012160" y="1628800"/>
              <a:ext cx="30243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</a:t>
              </a:r>
              <a:r>
                <a:rPr lang="en-US" sz="1400" dirty="0"/>
                <a:t> Proxy </a:t>
              </a:r>
              <a:r>
                <a:rPr lang="ru-RU" sz="1400" dirty="0"/>
                <a:t>и </a:t>
              </a:r>
              <a:r>
                <a:rPr lang="en-US" sz="1400" dirty="0" err="1"/>
                <a:t>RealSubject</a:t>
              </a:r>
              <a:r>
                <a:rPr lang="en-US" sz="1400" dirty="0"/>
                <a:t> </a:t>
              </a:r>
              <a:r>
                <a:rPr lang="ru-RU" sz="1400" dirty="0"/>
                <a:t>реализуют интерфейс </a:t>
              </a:r>
              <a:r>
                <a:rPr lang="en-US" sz="1400" dirty="0"/>
                <a:t>Subject. </a:t>
              </a:r>
              <a:r>
                <a:rPr lang="ru-RU" sz="1400" dirty="0"/>
                <a:t>Это позволяет клиентам работать с заместителем </a:t>
              </a:r>
              <a:r>
                <a:rPr lang="en-US" sz="1400" dirty="0"/>
                <a:t>Proxy</a:t>
              </a:r>
              <a:r>
                <a:rPr lang="ru-RU" sz="1400" dirty="0"/>
                <a:t> точно так же, как с реальным объектом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5338119" y="1804086"/>
              <a:ext cx="593124" cy="296563"/>
            </a:xfrm>
            <a:custGeom>
              <a:avLst/>
              <a:gdLst>
                <a:gd name="connsiteX0" fmla="*/ 593124 w 593124"/>
                <a:gd name="connsiteY0" fmla="*/ 0 h 296563"/>
                <a:gd name="connsiteX1" fmla="*/ 247135 w 593124"/>
                <a:gd name="connsiteY1" fmla="*/ 135925 h 296563"/>
                <a:gd name="connsiteX2" fmla="*/ 0 w 593124"/>
                <a:gd name="connsiteY2" fmla="*/ 296563 h 29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124" h="296563">
                  <a:moveTo>
                    <a:pt x="593124" y="0"/>
                  </a:moveTo>
                  <a:cubicBezTo>
                    <a:pt x="469556" y="43249"/>
                    <a:pt x="345989" y="86498"/>
                    <a:pt x="247135" y="135925"/>
                  </a:cubicBezTo>
                  <a:cubicBezTo>
                    <a:pt x="148281" y="185352"/>
                    <a:pt x="74140" y="240957"/>
                    <a:pt x="0" y="2965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012160" y="4856205"/>
            <a:ext cx="3024336" cy="1430205"/>
            <a:chOff x="6012160" y="4856205"/>
            <a:chExt cx="3024336" cy="143020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5547746"/>
              <a:ext cx="30243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Proxy </a:t>
              </a:r>
              <a:r>
                <a:rPr lang="ru-RU" sz="1400" dirty="0"/>
                <a:t>хранит ссылку на </a:t>
              </a:r>
              <a:r>
                <a:rPr lang="en-US" sz="1400" dirty="0"/>
                <a:t>Subject</a:t>
              </a:r>
              <a:r>
                <a:rPr lang="ru-RU" sz="1400" dirty="0"/>
                <a:t>, чтобы передавать запросы </a:t>
              </a:r>
              <a:r>
                <a:rPr lang="en-US" sz="1400" dirty="0"/>
                <a:t>Subject</a:t>
              </a:r>
              <a:r>
                <a:rPr lang="ru-RU" sz="1400" dirty="0"/>
                <a:t> по мере надобности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79276" y="4856205"/>
              <a:ext cx="704335" cy="667265"/>
            </a:xfrm>
            <a:custGeom>
              <a:avLst/>
              <a:gdLst>
                <a:gd name="connsiteX0" fmla="*/ 704335 w 704335"/>
                <a:gd name="connsiteY0" fmla="*/ 667265 h 667265"/>
                <a:gd name="connsiteX1" fmla="*/ 469556 w 704335"/>
                <a:gd name="connsiteY1" fmla="*/ 222422 h 667265"/>
                <a:gd name="connsiteX2" fmla="*/ 0 w 704335"/>
                <a:gd name="connsiteY2" fmla="*/ 0 h 66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335" h="667265">
                  <a:moveTo>
                    <a:pt x="704335" y="667265"/>
                  </a:moveTo>
                  <a:cubicBezTo>
                    <a:pt x="645640" y="500449"/>
                    <a:pt x="586945" y="333633"/>
                    <a:pt x="469556" y="222422"/>
                  </a:cubicBezTo>
                  <a:cubicBezTo>
                    <a:pt x="352167" y="111211"/>
                    <a:pt x="176083" y="55605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347864" y="5362048"/>
            <a:ext cx="2448272" cy="961488"/>
            <a:chOff x="3347864" y="5362048"/>
            <a:chExt cx="2448272" cy="961488"/>
          </a:xfrm>
        </p:grpSpPr>
        <p:sp>
          <p:nvSpPr>
            <p:cNvPr id="8" name="TextBox 7"/>
            <p:cNvSpPr txBox="1"/>
            <p:nvPr/>
          </p:nvSpPr>
          <p:spPr>
            <a:xfrm>
              <a:off x="3347864" y="5584872"/>
              <a:ext cx="24482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Заместитель часто создает экземпляры или управляет созданием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3995936" y="5362048"/>
              <a:ext cx="1482811" cy="185698"/>
            </a:xfrm>
            <a:custGeom>
              <a:avLst/>
              <a:gdLst>
                <a:gd name="connsiteX0" fmla="*/ 1482811 w 1482811"/>
                <a:gd name="connsiteY0" fmla="*/ 0 h 185698"/>
                <a:gd name="connsiteX1" fmla="*/ 951470 w 1482811"/>
                <a:gd name="connsiteY1" fmla="*/ 185351 h 185698"/>
                <a:gd name="connsiteX2" fmla="*/ 0 w 1482811"/>
                <a:gd name="connsiteY2" fmla="*/ 37070 h 18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811" h="185698">
                  <a:moveTo>
                    <a:pt x="1482811" y="0"/>
                  </a:moveTo>
                  <a:cubicBezTo>
                    <a:pt x="1340708" y="89586"/>
                    <a:pt x="1198605" y="179173"/>
                    <a:pt x="951470" y="185351"/>
                  </a:cubicBezTo>
                  <a:cubicBezTo>
                    <a:pt x="704335" y="191529"/>
                    <a:pt x="352167" y="114299"/>
                    <a:pt x="0" y="3707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251520" y="4893276"/>
            <a:ext cx="2448272" cy="1608577"/>
            <a:chOff x="251520" y="4893276"/>
            <a:chExt cx="2448272" cy="1608577"/>
          </a:xfrm>
        </p:grpSpPr>
        <p:sp>
          <p:nvSpPr>
            <p:cNvPr id="9" name="TextBox 8"/>
            <p:cNvSpPr txBox="1"/>
            <p:nvPr/>
          </p:nvSpPr>
          <p:spPr>
            <a:xfrm>
              <a:off x="251520" y="5547746"/>
              <a:ext cx="2448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RealSubject</a:t>
              </a:r>
              <a:r>
                <a:rPr lang="en-US" sz="1400" dirty="0"/>
                <a:t> – </a:t>
              </a:r>
              <a:r>
                <a:rPr lang="ru-RU" sz="1400" dirty="0"/>
                <a:t>объект, выполняющий фактическую работу</a:t>
              </a:r>
              <a:r>
                <a:rPr lang="en-US" sz="1400" dirty="0"/>
                <a:t>; </a:t>
              </a:r>
              <a:r>
                <a:rPr lang="ru-RU" sz="1400" dirty="0"/>
                <a:t>заместитель управляет доступом к нему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581665" y="4893276"/>
              <a:ext cx="902043" cy="593124"/>
            </a:xfrm>
            <a:custGeom>
              <a:avLst/>
              <a:gdLst>
                <a:gd name="connsiteX0" fmla="*/ 0 w 902043"/>
                <a:gd name="connsiteY0" fmla="*/ 593124 h 593124"/>
                <a:gd name="connsiteX1" fmla="*/ 247135 w 902043"/>
                <a:gd name="connsiteY1" fmla="*/ 197708 h 593124"/>
                <a:gd name="connsiteX2" fmla="*/ 902043 w 902043"/>
                <a:gd name="connsiteY2" fmla="*/ 0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2043" h="593124">
                  <a:moveTo>
                    <a:pt x="0" y="593124"/>
                  </a:moveTo>
                  <a:cubicBezTo>
                    <a:pt x="48397" y="444843"/>
                    <a:pt x="96795" y="296562"/>
                    <a:pt x="247135" y="197708"/>
                  </a:cubicBezTo>
                  <a:cubicBezTo>
                    <a:pt x="397475" y="98854"/>
                    <a:pt x="649759" y="49427"/>
                    <a:pt x="902043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51520" y="1583035"/>
            <a:ext cx="2952328" cy="1123095"/>
            <a:chOff x="251520" y="1583035"/>
            <a:chExt cx="2952328" cy="1123095"/>
          </a:xfrm>
        </p:grpSpPr>
        <p:sp>
          <p:nvSpPr>
            <p:cNvPr id="14" name="TextBox 13"/>
            <p:cNvSpPr txBox="1"/>
            <p:nvPr/>
          </p:nvSpPr>
          <p:spPr>
            <a:xfrm>
              <a:off x="251520" y="1583035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взаимодействует с объектом через интерфейс </a:t>
              </a:r>
              <a:r>
                <a:rPr lang="en-US" sz="1400" dirty="0"/>
                <a:t>Subject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399064" y="2162432"/>
              <a:ext cx="428839" cy="543698"/>
            </a:xfrm>
            <a:custGeom>
              <a:avLst/>
              <a:gdLst>
                <a:gd name="connsiteX0" fmla="*/ 95206 w 428839"/>
                <a:gd name="connsiteY0" fmla="*/ 0 h 543698"/>
                <a:gd name="connsiteX1" fmla="*/ 21066 w 428839"/>
                <a:gd name="connsiteY1" fmla="*/ 345990 h 543698"/>
                <a:gd name="connsiteX2" fmla="*/ 428839 w 428839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39" h="543698">
                  <a:moveTo>
                    <a:pt x="95206" y="0"/>
                  </a:moveTo>
                  <a:cubicBezTo>
                    <a:pt x="30333" y="127687"/>
                    <a:pt x="-34539" y="255374"/>
                    <a:pt x="21066" y="345990"/>
                  </a:cubicBezTo>
                  <a:cubicBezTo>
                    <a:pt x="76671" y="436606"/>
                    <a:pt x="252755" y="490152"/>
                    <a:pt x="428839" y="54369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295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operator*()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operator-&gt;()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operator--(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012954"/>
            <a:ext cx="90364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4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Удаленный заместитель (посол)</a:t>
            </a:r>
          </a:p>
          <a:p>
            <a:pPr lvl="1"/>
            <a:r>
              <a:rPr lang="ru-RU" dirty="0" smtClean="0"/>
              <a:t>Предоставляет локального представителя вместо объекта в другом адресном пространстве</a:t>
            </a:r>
          </a:p>
          <a:p>
            <a:r>
              <a:rPr lang="ru-RU" dirty="0" smtClean="0"/>
              <a:t>Виртуальный заместитель</a:t>
            </a:r>
          </a:p>
          <a:p>
            <a:pPr lvl="1"/>
            <a:r>
              <a:rPr lang="ru-RU" dirty="0" smtClean="0"/>
              <a:t>Создание «тяжелых» объектов по требованию</a:t>
            </a:r>
          </a:p>
          <a:p>
            <a:r>
              <a:rPr lang="ru-RU" dirty="0" smtClean="0"/>
              <a:t>Защищающий заместитель</a:t>
            </a:r>
          </a:p>
          <a:p>
            <a:pPr lvl="1"/>
            <a:r>
              <a:rPr lang="ru-RU" dirty="0" smtClean="0"/>
              <a:t>Контроль доступа к исходному объекту</a:t>
            </a:r>
          </a:p>
          <a:p>
            <a:r>
              <a:rPr lang="ru-RU" dirty="0" smtClean="0"/>
              <a:t>Умный указатель</a:t>
            </a:r>
          </a:p>
          <a:p>
            <a:pPr lvl="1"/>
            <a:r>
              <a:rPr lang="ru-RU" dirty="0" smtClean="0"/>
              <a:t>Подсчет ссылок, управление временем жизни</a:t>
            </a:r>
          </a:p>
          <a:p>
            <a:pPr lvl="1"/>
            <a:r>
              <a:rPr lang="ru-RU" dirty="0" smtClean="0"/>
              <a:t>Загрузка объекта в память при первом обращении к нему</a:t>
            </a:r>
          </a:p>
          <a:p>
            <a:pPr lvl="1"/>
            <a:r>
              <a:rPr lang="ru-RU" dirty="0" smtClean="0"/>
              <a:t>Блокировка доступа к объекту при обращении к нему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4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заместитель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объект, создание которого сопряжено с большими затратами</a:t>
            </a:r>
          </a:p>
          <a:p>
            <a:pPr lvl="1"/>
            <a:r>
              <a:rPr lang="ru-RU" dirty="0"/>
              <a:t>Создание часто откладывается до момента непосредственного использования</a:t>
            </a:r>
          </a:p>
          <a:p>
            <a:pPr lvl="1"/>
            <a:r>
              <a:rPr lang="ru-RU" dirty="0"/>
              <a:t>Заместитель выполняет функции суррогатного представителя объекта до и во время его создания</a:t>
            </a:r>
          </a:p>
        </p:txBody>
      </p:sp>
    </p:spTree>
    <p:extLst>
      <p:ext uri="{BB962C8B-B14F-4D97-AF65-F5344CB8AC3E}">
        <p14:creationId xmlns:p14="http://schemas.microsoft.com/office/powerpoint/2010/main" val="17616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76672"/>
            <a:ext cx="4176464" cy="59063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921" y="3212976"/>
            <a:ext cx="1183798" cy="1625120"/>
          </a:xfrm>
          <a:prstGeom prst="rect">
            <a:avLst/>
          </a:prstGeom>
        </p:spPr>
      </p:pic>
      <p:pic>
        <p:nvPicPr>
          <p:cNvPr id="1026" name="Picture 2" descr="http://preloaders.net/preloaders/712/Floating%20ray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65" y="3137757"/>
            <a:ext cx="808854" cy="80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630" y="3426613"/>
            <a:ext cx="438723" cy="273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/>
          <a:srcRect t="5190" b="3963"/>
          <a:stretch/>
        </p:blipFill>
        <p:spPr>
          <a:xfrm>
            <a:off x="3131840" y="2735472"/>
            <a:ext cx="2736302" cy="165618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43808" y="878848"/>
            <a:ext cx="3312368" cy="1813864"/>
          </a:xfrm>
          <a:prstGeom prst="rect">
            <a:avLst/>
          </a:prstGeom>
          <a:solidFill>
            <a:srgbClr val="DFEE4C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3.88889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0.08855 -0.06643 C 0.1073 -0.08125 0.13507 -0.08888 0.16407 -0.08888 C 0.19705 -0.08888 0.22344 -0.08125 0.24219 -0.06643 L 0.33091 -4.81481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91 -4.81481E-6 L 0.24219 0.03727 C 0.22292 0.04584 0.19532 0.0507 0.16615 0.0507 C 0.13351 0.0507 0.1073 0.04584 0.08802 0.03727 L 0.00018 -4.81481E-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25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21" y="1846466"/>
            <a:ext cx="5542620" cy="460687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</a:t>
            </a:r>
            <a:r>
              <a:rPr lang="en-US" dirty="0" err="1"/>
              <a:t>CImageProxy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6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34648" y="2241352"/>
            <a:ext cx="441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width(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height(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width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height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9992" y="2241352"/>
            <a:ext cx="43924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/*data*/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Декодируем изображение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an image\n"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Прочие данные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Реальное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1041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Загрузчик изображения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694407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Выполняет загрузку URL-а. Уведомляет об окончании загрузки, вызывая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&gt;&amp;&amp;)&gt;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"Loading image from URL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::binary);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::end);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strm.tellg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&gt;(size));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::beg);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(size &gt; 0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reinterpret_cast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()), size))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2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3fce91ce49d142213e7bd81337227e9db915679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6676</TotalTime>
  <Words>1459</Words>
  <Application>Microsoft Office PowerPoint</Application>
  <PresentationFormat>On-screen Show (4:3)</PresentationFormat>
  <Paragraphs>531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Заместитель (Proxy)</vt:lpstr>
      <vt:lpstr>Паттерн «Заместитель»</vt:lpstr>
      <vt:lpstr>Структура паттерна</vt:lpstr>
      <vt:lpstr>Применимость</vt:lpstr>
      <vt:lpstr>Виртуальный заместитель</vt:lpstr>
      <vt:lpstr>PowerPoint Presentation</vt:lpstr>
      <vt:lpstr>Виртуальный заместитель CImageProxy</vt:lpstr>
      <vt:lpstr>Реальное изображение</vt:lpstr>
      <vt:lpstr>Загрузчик изображения</vt:lpstr>
      <vt:lpstr>Виртуальный заместитель (каркас)</vt:lpstr>
      <vt:lpstr>PowerPoint Presentation</vt:lpstr>
      <vt:lpstr>PowerPoint Presentation</vt:lpstr>
      <vt:lpstr>Виртуальный заместитель в действии</vt:lpstr>
      <vt:lpstr>Удаленный заместитель</vt:lpstr>
      <vt:lpstr>Опять утки</vt:lpstr>
      <vt:lpstr>PowerPoint Presentation</vt:lpstr>
      <vt:lpstr>Задача – удаленное управление утками</vt:lpstr>
      <vt:lpstr>Диаграмма классов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Прочие варианты использования</vt:lpstr>
      <vt:lpstr>Оптимизация Copy-on-write</vt:lpstr>
      <vt:lpstr>Copy-on-write в действии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teacher</cp:lastModifiedBy>
  <cp:revision>607</cp:revision>
  <dcterms:created xsi:type="dcterms:W3CDTF">2016-02-02T19:36:42Z</dcterms:created>
  <dcterms:modified xsi:type="dcterms:W3CDTF">2016-06-09T18:50:10Z</dcterms:modified>
</cp:coreProperties>
</file>