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8" r:id="rId3"/>
    <p:sldId id="265" r:id="rId4"/>
    <p:sldId id="261" r:id="rId5"/>
    <p:sldId id="266" r:id="rId6"/>
    <p:sldId id="259" r:id="rId7"/>
    <p:sldId id="260" r:id="rId8"/>
    <p:sldId id="262" r:id="rId9"/>
    <p:sldId id="272" r:id="rId10"/>
    <p:sldId id="273" r:id="rId11"/>
    <p:sldId id="257" r:id="rId12"/>
    <p:sldId id="268" r:id="rId13"/>
    <p:sldId id="275" r:id="rId14"/>
    <p:sldId id="274" r:id="rId15"/>
    <p:sldId id="269" r:id="rId16"/>
    <p:sldId id="270" r:id="rId17"/>
    <p:sldId id="271" r:id="rId18"/>
    <p:sldId id="263" r:id="rId19"/>
    <p:sldId id="264" r:id="rId20"/>
  </p:sldIdLst>
  <p:sldSz cx="9144000" cy="6858000" type="screen4x3"/>
  <p:notesSz cx="6858000" cy="9144000"/>
  <p:custDataLst>
    <p:tags r:id="rId2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591" autoAdjust="0"/>
  </p:normalViewPr>
  <p:slideViewPr>
    <p:cSldViewPr>
      <p:cViewPr varScale="1">
        <p:scale>
          <a:sx n="106" d="100"/>
          <a:sy n="106" d="100"/>
        </p:scale>
        <p:origin x="191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23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864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14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491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601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974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974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Посетитель </a:t>
            </a:r>
            <a:r>
              <a:rPr lang="en-US" dirty="0"/>
              <a:t>(Visitor)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32856"/>
            <a:ext cx="703200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 2 – паттерн «Посетитель»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56" y="2780928"/>
            <a:ext cx="7745288" cy="27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276872"/>
            <a:ext cx="678946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rectangle)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circle)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group)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v)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Абстрактная фигура и ее посетитель</a:t>
            </a:r>
          </a:p>
        </p:txBody>
      </p:sp>
    </p:spTree>
    <p:extLst>
      <p:ext uri="{BB962C8B-B14F-4D97-AF65-F5344CB8AC3E}">
        <p14:creationId xmlns:p14="http://schemas.microsoft.com/office/powerpoint/2010/main" val="19577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42" y="1523458"/>
            <a:ext cx="5319534" cy="5394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.Visit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Прямоугольник</a:t>
            </a:r>
          </a:p>
        </p:txBody>
      </p:sp>
    </p:spTree>
    <p:extLst>
      <p:ext uri="{BB962C8B-B14F-4D97-AF65-F5344CB8AC3E}">
        <p14:creationId xmlns:p14="http://schemas.microsoft.com/office/powerpoint/2010/main" val="252163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852410"/>
            <a:ext cx="54726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.Visit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Окружность</a:t>
            </a:r>
          </a:p>
        </p:txBody>
      </p:sp>
    </p:spTree>
    <p:extLst>
      <p:ext uri="{BB962C8B-B14F-4D97-AF65-F5344CB8AC3E}">
        <p14:creationId xmlns:p14="http://schemas.microsoft.com/office/powerpoint/2010/main" val="9119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620281"/>
            <a:ext cx="54543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m_shapes.push_back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m_shapes.at(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.Visit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Группа фигур</a:t>
            </a:r>
          </a:p>
        </p:txBody>
      </p:sp>
    </p:spTree>
    <p:extLst>
      <p:ext uri="{BB962C8B-B14F-4D97-AF65-F5344CB8AC3E}">
        <p14:creationId xmlns:p14="http://schemas.microsoft.com/office/powerpoint/2010/main" val="37626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422" y="0"/>
            <a:ext cx="9820161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CStreamOutputVisitor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CStreamOutputVisitor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boost::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R"(&lt;rectangle width="%1%" height="%2%"/&gt;)"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boost::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R"(&lt;circle radius="%1%"/&gt;)"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"&lt;group&gt;"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2;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.GetShapeCount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Accept(*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-= 2;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"&lt;/group&gt;"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89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31080" y="0"/>
            <a:ext cx="9124156" cy="700768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CStreamOutputVisitor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visitor(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.Accept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(visitor);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CStreamOutputVisitor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visitor(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shape :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shape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Accept(visitor);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group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&gt;(31));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&gt;(15, 16));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group1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group1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&gt;(15, 15));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(group1);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&gt;(42), group,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&gt;(30, 20) 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PrintShapes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2040" y="2060848"/>
            <a:ext cx="4067944" cy="203132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&lt;circle radius="42"/&gt;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&lt;circle radius="31"/&gt;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&lt;rectangle width="15" height="16"/&gt;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&lt;group&gt;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&lt;rectangle width="15" height="15"/&gt;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&lt;/group&gt;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&lt;/group&gt;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&lt;rectangle width="30" height="20"/&gt;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8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Достоинства паттерна «Посетитель»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Упрощается добавление новых операций</a:t>
            </a:r>
          </a:p>
          <a:p>
            <a:pPr lvl="1"/>
            <a:r>
              <a:rPr lang="ru-RU" dirty="0"/>
              <a:t>Достаточно ввести нового посетителя</a:t>
            </a:r>
          </a:p>
          <a:p>
            <a:r>
              <a:rPr lang="ru-RU" dirty="0"/>
              <a:t>Объединение родственных операций</a:t>
            </a:r>
          </a:p>
          <a:p>
            <a:pPr lvl="1"/>
            <a:r>
              <a:rPr lang="ru-RU" dirty="0"/>
              <a:t>Несвязанные функции распределяются по отдельным подклассам класса </a:t>
            </a:r>
            <a:r>
              <a:rPr lang="en-US" dirty="0"/>
              <a:t>Visitor</a:t>
            </a:r>
          </a:p>
          <a:p>
            <a:r>
              <a:rPr lang="ru-RU" dirty="0"/>
              <a:t>Аккумулирование состояния</a:t>
            </a:r>
          </a:p>
          <a:p>
            <a:pPr lvl="1"/>
            <a:r>
              <a:rPr lang="ru-RU" dirty="0"/>
              <a:t>Результат посещения различных элементов может аккумулироваться посетителем</a:t>
            </a:r>
          </a:p>
          <a:p>
            <a:pPr lvl="2"/>
            <a:r>
              <a:rPr lang="ru-RU" dirty="0"/>
              <a:t>В случае использования виртуальных методов пришлось бы передавать доп. параметр с состоянием</a:t>
            </a:r>
          </a:p>
          <a:p>
            <a:r>
              <a:rPr lang="ru-RU" dirty="0"/>
              <a:t>Посещение различных иерархий классов</a:t>
            </a:r>
          </a:p>
          <a:p>
            <a:pPr lvl="1"/>
            <a:r>
              <a:rPr lang="ru-RU" dirty="0"/>
              <a:t>Посещаемые классы не обязательно должны иметь общего предка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4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Недостатки паттерна «Посетитель»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Затрудняется добавление новых классов </a:t>
            </a:r>
            <a:r>
              <a:rPr lang="en-US" dirty="0" err="1"/>
              <a:t>ConcreteElement</a:t>
            </a:r>
            <a:endParaRPr lang="ru-RU" dirty="0"/>
          </a:p>
          <a:p>
            <a:pPr lvl="1"/>
            <a:r>
              <a:rPr lang="ru-RU" dirty="0"/>
              <a:t>При добавлении конкретного элемента требуется добавить соответствующую операцию </a:t>
            </a:r>
            <a:r>
              <a:rPr lang="en-US" dirty="0"/>
              <a:t>Visit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всем существующим конкретным посетителям</a:t>
            </a:r>
            <a:endParaRPr lang="en-US" dirty="0"/>
          </a:p>
          <a:p>
            <a:r>
              <a:rPr lang="ru-RU" dirty="0"/>
              <a:t>Нарушение инкапсуляции</a:t>
            </a:r>
          </a:p>
          <a:p>
            <a:pPr lvl="1"/>
            <a:r>
              <a:rPr lang="ru-RU" dirty="0"/>
              <a:t>В отличие от виртуальных функций, посетитель не может обращаться к приватным и защищенным данным и методам элементов</a:t>
            </a:r>
          </a:p>
          <a:p>
            <a:pPr lvl="2"/>
            <a:r>
              <a:rPr lang="ru-RU" dirty="0"/>
              <a:t>Элементы должны предоставлять открытые операции  для доступа к своему внутреннему состоянию, необходимому посетителям</a:t>
            </a:r>
          </a:p>
        </p:txBody>
      </p:sp>
    </p:spTree>
    <p:extLst>
      <p:ext uri="{BB962C8B-B14F-4D97-AF65-F5344CB8AC3E}">
        <p14:creationId xmlns:p14="http://schemas.microsoft.com/office/powerpoint/2010/main" val="115024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«Посетитель»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Описывает операцию, выполняемую над каждым объектом из некоторой структуры</a:t>
            </a:r>
          </a:p>
          <a:p>
            <a:pPr lvl="1"/>
            <a:r>
              <a:rPr lang="ru-RU" dirty="0"/>
              <a:t>Паттерн позволяет определить новую операцию, не изменяя классы этих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83716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79" y="2261671"/>
            <a:ext cx="7280213" cy="4395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62271" y="1509401"/>
            <a:ext cx="4695822" cy="646331"/>
            <a:chOff x="562271" y="1509401"/>
            <a:chExt cx="4695822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62271" y="1509401"/>
              <a:ext cx="4586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Объявляет операцию </a:t>
              </a:r>
              <a:r>
                <a:rPr lang="en-US" sz="1200" dirty="0"/>
                <a:t>Visit </a:t>
              </a:r>
              <a:r>
                <a:rPr lang="ru-RU" sz="1200" dirty="0"/>
                <a:t>для каждого класса </a:t>
              </a:r>
              <a:r>
                <a:rPr lang="en-US" sz="1200" dirty="0" err="1"/>
                <a:t>ConcreteElement</a:t>
              </a:r>
              <a:r>
                <a:rPr lang="ru-RU" sz="1200" dirty="0"/>
                <a:t> в структуре объектов</a:t>
              </a:r>
              <a:r>
                <a:rPr lang="en-US" sz="1200" dirty="0"/>
                <a:t>.</a:t>
              </a:r>
              <a:r>
                <a:rPr lang="ru-RU" sz="1200" dirty="0"/>
                <a:t> Это позволяет посетителю определить, элемент какого конкретного класса он посещает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4927107" y="1819922"/>
              <a:ext cx="330986" cy="328474"/>
            </a:xfrm>
            <a:custGeom>
              <a:avLst/>
              <a:gdLst>
                <a:gd name="connsiteX0" fmla="*/ 0 w 330986"/>
                <a:gd name="connsiteY0" fmla="*/ 0 h 328474"/>
                <a:gd name="connsiteX1" fmla="*/ 310718 w 330986"/>
                <a:gd name="connsiteY1" fmla="*/ 124288 h 328474"/>
                <a:gd name="connsiteX2" fmla="*/ 301841 w 330986"/>
                <a:gd name="connsiteY2" fmla="*/ 328474 h 328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86" h="328474">
                  <a:moveTo>
                    <a:pt x="0" y="0"/>
                  </a:moveTo>
                  <a:cubicBezTo>
                    <a:pt x="130205" y="34771"/>
                    <a:pt x="260411" y="69542"/>
                    <a:pt x="310718" y="124288"/>
                  </a:cubicBezTo>
                  <a:cubicBezTo>
                    <a:pt x="361025" y="179034"/>
                    <a:pt x="301841" y="328474"/>
                    <a:pt x="301841" y="328474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97118" y="1984159"/>
            <a:ext cx="3109812" cy="1415989"/>
            <a:chOff x="5797118" y="1984159"/>
            <a:chExt cx="3109812" cy="1415989"/>
          </a:xfrm>
        </p:grpSpPr>
        <p:sp>
          <p:nvSpPr>
            <p:cNvPr id="7" name="TextBox 6"/>
            <p:cNvSpPr txBox="1"/>
            <p:nvPr/>
          </p:nvSpPr>
          <p:spPr>
            <a:xfrm>
              <a:off x="6228183" y="1984159"/>
              <a:ext cx="267874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Реализует все операции, объявленные в интерфейсе </a:t>
              </a:r>
              <a:r>
                <a:rPr lang="en-US" sz="1200" dirty="0"/>
                <a:t>Visitor</a:t>
              </a:r>
              <a:r>
                <a:rPr lang="ru-RU" sz="1200" dirty="0"/>
                <a:t>. Каждая операция реализует фрагмент алгоритма для соответствующего </a:t>
              </a:r>
              <a:r>
                <a:rPr lang="ru-RU" sz="1200" dirty="0" smtClean="0"/>
                <a:t>класса </a:t>
              </a:r>
              <a:r>
                <a:rPr lang="ru-RU" sz="1200" dirty="0"/>
                <a:t>объекта в структуры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797118" y="2823099"/>
              <a:ext cx="363985" cy="577049"/>
            </a:xfrm>
            <a:custGeom>
              <a:avLst/>
              <a:gdLst>
                <a:gd name="connsiteX0" fmla="*/ 363985 w 363985"/>
                <a:gd name="connsiteY0" fmla="*/ 0 h 577049"/>
                <a:gd name="connsiteX1" fmla="*/ 124288 w 363985"/>
                <a:gd name="connsiteY1" fmla="*/ 257452 h 577049"/>
                <a:gd name="connsiteX2" fmla="*/ 0 w 363985"/>
                <a:gd name="connsiteY2" fmla="*/ 577049 h 57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5" h="577049">
                  <a:moveTo>
                    <a:pt x="363985" y="0"/>
                  </a:moveTo>
                  <a:cubicBezTo>
                    <a:pt x="274468" y="80638"/>
                    <a:pt x="184952" y="161277"/>
                    <a:pt x="124288" y="257452"/>
                  </a:cubicBezTo>
                  <a:cubicBezTo>
                    <a:pt x="63624" y="353627"/>
                    <a:pt x="0" y="577049"/>
                    <a:pt x="0" y="577049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67635" y="3163039"/>
            <a:ext cx="2876365" cy="1200329"/>
            <a:chOff x="6267635" y="3163039"/>
            <a:chExt cx="2876365" cy="1200329"/>
          </a:xfrm>
        </p:grpSpPr>
        <p:sp>
          <p:nvSpPr>
            <p:cNvPr id="12" name="Rectangle 11"/>
            <p:cNvSpPr/>
            <p:nvPr/>
          </p:nvSpPr>
          <p:spPr>
            <a:xfrm>
              <a:off x="6588224" y="3163039"/>
              <a:ext cx="255577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ru-RU" sz="1200" dirty="0">
                  <a:solidFill>
                    <a:prstClr val="black"/>
                  </a:solidFill>
                </a:rPr>
                <a:t>Предоставляет контекст для алгоритма и сохраняет локальное состояние</a:t>
              </a:r>
            </a:p>
            <a:p>
              <a:pPr lvl="0"/>
              <a:r>
                <a:rPr lang="ru-RU" sz="1200" dirty="0">
                  <a:solidFill>
                    <a:prstClr val="black"/>
                  </a:solidFill>
                </a:rPr>
                <a:t>Может аккумулировать результаты, полученные в процессе обхода структуры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267635" y="3284738"/>
              <a:ext cx="355107" cy="142043"/>
            </a:xfrm>
            <a:custGeom>
              <a:avLst/>
              <a:gdLst>
                <a:gd name="connsiteX0" fmla="*/ 355107 w 355107"/>
                <a:gd name="connsiteY0" fmla="*/ 0 h 142043"/>
                <a:gd name="connsiteX1" fmla="*/ 168676 w 355107"/>
                <a:gd name="connsiteY1" fmla="*/ 71021 h 142043"/>
                <a:gd name="connsiteX2" fmla="*/ 0 w 355107"/>
                <a:gd name="connsiteY2" fmla="*/ 142043 h 14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107" h="142043">
                  <a:moveTo>
                    <a:pt x="355107" y="0"/>
                  </a:moveTo>
                  <a:lnTo>
                    <a:pt x="168676" y="71021"/>
                  </a:lnTo>
                  <a:cubicBezTo>
                    <a:pt x="109491" y="94695"/>
                    <a:pt x="0" y="142043"/>
                    <a:pt x="0" y="142043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042517" y="4455229"/>
            <a:ext cx="3417915" cy="533021"/>
            <a:chOff x="5042517" y="4455229"/>
            <a:chExt cx="3417915" cy="533021"/>
          </a:xfrm>
        </p:grpSpPr>
        <p:sp>
          <p:nvSpPr>
            <p:cNvPr id="8" name="TextBox 7"/>
            <p:cNvSpPr txBox="1"/>
            <p:nvPr/>
          </p:nvSpPr>
          <p:spPr>
            <a:xfrm>
              <a:off x="5229784" y="4526585"/>
              <a:ext cx="3230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Определяет операцию </a:t>
              </a:r>
              <a:r>
                <a:rPr lang="en-US" sz="1200" dirty="0"/>
                <a:t>Accept</a:t>
              </a:r>
              <a:r>
                <a:rPr lang="ru-RU" sz="1200" dirty="0"/>
                <a:t>, принимающую посетителя в качестве аргумента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042517" y="4455229"/>
              <a:ext cx="452761" cy="63505"/>
            </a:xfrm>
            <a:custGeom>
              <a:avLst/>
              <a:gdLst>
                <a:gd name="connsiteX0" fmla="*/ 452761 w 452761"/>
                <a:gd name="connsiteY0" fmla="*/ 63505 h 63505"/>
                <a:gd name="connsiteX1" fmla="*/ 133165 w 452761"/>
                <a:gd name="connsiteY1" fmla="*/ 1361 h 63505"/>
                <a:gd name="connsiteX2" fmla="*/ 0 w 452761"/>
                <a:gd name="connsiteY2" fmla="*/ 19117 h 6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2761" h="63505">
                  <a:moveTo>
                    <a:pt x="452761" y="63505"/>
                  </a:moveTo>
                  <a:cubicBezTo>
                    <a:pt x="330693" y="36132"/>
                    <a:pt x="208625" y="8759"/>
                    <a:pt x="133165" y="1361"/>
                  </a:cubicBezTo>
                  <a:cubicBezTo>
                    <a:pt x="57705" y="-6037"/>
                    <a:pt x="0" y="19117"/>
                    <a:pt x="0" y="19117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81750" y="6303146"/>
            <a:ext cx="2157917" cy="459664"/>
            <a:chOff x="3381750" y="6303146"/>
            <a:chExt cx="2157917" cy="459664"/>
          </a:xfrm>
        </p:grpSpPr>
        <p:sp>
          <p:nvSpPr>
            <p:cNvPr id="9" name="TextBox 8"/>
            <p:cNvSpPr txBox="1"/>
            <p:nvPr/>
          </p:nvSpPr>
          <p:spPr>
            <a:xfrm>
              <a:off x="3381750" y="6485811"/>
              <a:ext cx="21579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Реализуют операцию </a:t>
              </a:r>
              <a:r>
                <a:rPr lang="en-US" sz="1200" dirty="0"/>
                <a:t>Accept</a:t>
              </a:r>
              <a:endParaRPr lang="ru-RU" sz="1200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4962617" y="6312023"/>
              <a:ext cx="150921" cy="195309"/>
            </a:xfrm>
            <a:custGeom>
              <a:avLst/>
              <a:gdLst>
                <a:gd name="connsiteX0" fmla="*/ 0 w 150921"/>
                <a:gd name="connsiteY0" fmla="*/ 195309 h 195309"/>
                <a:gd name="connsiteX1" fmla="*/ 106533 w 150921"/>
                <a:gd name="connsiteY1" fmla="*/ 97655 h 195309"/>
                <a:gd name="connsiteX2" fmla="*/ 150921 w 150921"/>
                <a:gd name="connsiteY2" fmla="*/ 0 h 19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921" h="195309">
                  <a:moveTo>
                    <a:pt x="0" y="195309"/>
                  </a:moveTo>
                  <a:cubicBezTo>
                    <a:pt x="40690" y="162757"/>
                    <a:pt x="81380" y="130206"/>
                    <a:pt x="106533" y="97655"/>
                  </a:cubicBezTo>
                  <a:cubicBezTo>
                    <a:pt x="131687" y="65103"/>
                    <a:pt x="150921" y="0"/>
                    <a:pt x="150921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3657600" y="6303146"/>
              <a:ext cx="284085" cy="195308"/>
            </a:xfrm>
            <a:custGeom>
              <a:avLst/>
              <a:gdLst>
                <a:gd name="connsiteX0" fmla="*/ 284085 w 284085"/>
                <a:gd name="connsiteY0" fmla="*/ 195308 h 195308"/>
                <a:gd name="connsiteX1" fmla="*/ 124287 w 284085"/>
                <a:gd name="connsiteY1" fmla="*/ 124287 h 195308"/>
                <a:gd name="connsiteX2" fmla="*/ 0 w 284085"/>
                <a:gd name="connsiteY2" fmla="*/ 0 h 19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085" h="195308">
                  <a:moveTo>
                    <a:pt x="284085" y="195308"/>
                  </a:moveTo>
                  <a:cubicBezTo>
                    <a:pt x="227859" y="176073"/>
                    <a:pt x="171634" y="156838"/>
                    <a:pt x="124287" y="124287"/>
                  </a:cubicBezTo>
                  <a:cubicBezTo>
                    <a:pt x="76940" y="91736"/>
                    <a:pt x="38470" y="45868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-11450" y="4598633"/>
            <a:ext cx="2699792" cy="1589946"/>
            <a:chOff x="-11450" y="4598633"/>
            <a:chExt cx="2699792" cy="1589946"/>
          </a:xfrm>
        </p:grpSpPr>
        <p:sp>
          <p:nvSpPr>
            <p:cNvPr id="13" name="TextBox 12"/>
            <p:cNvSpPr txBox="1"/>
            <p:nvPr/>
          </p:nvSpPr>
          <p:spPr>
            <a:xfrm>
              <a:off x="-11450" y="4988250"/>
              <a:ext cx="26997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Может перечислить свои элементы Может предоставить посетителю интерфейс для посещения своих элементов</a:t>
              </a:r>
            </a:p>
            <a:p>
              <a:r>
                <a:rPr lang="ru-RU" sz="1200" dirty="0"/>
                <a:t>Может быть как составным объектом, так и коллекцией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17250" y="4598633"/>
              <a:ext cx="639193" cy="443884"/>
            </a:xfrm>
            <a:custGeom>
              <a:avLst/>
              <a:gdLst>
                <a:gd name="connsiteX0" fmla="*/ 0 w 639193"/>
                <a:gd name="connsiteY0" fmla="*/ 443884 h 443884"/>
                <a:gd name="connsiteX1" fmla="*/ 266331 w 639193"/>
                <a:gd name="connsiteY1" fmla="*/ 106532 h 443884"/>
                <a:gd name="connsiteX2" fmla="*/ 639193 w 639193"/>
                <a:gd name="connsiteY2" fmla="*/ 0 h 44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193" h="443884">
                  <a:moveTo>
                    <a:pt x="0" y="443884"/>
                  </a:moveTo>
                  <a:cubicBezTo>
                    <a:pt x="79899" y="312198"/>
                    <a:pt x="159799" y="180513"/>
                    <a:pt x="266331" y="106532"/>
                  </a:cubicBezTo>
                  <a:cubicBezTo>
                    <a:pt x="372863" y="32551"/>
                    <a:pt x="506028" y="16275"/>
                    <a:pt x="639193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56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Клиент, использующий паттерн «Посетитель» должен создать объект класса </a:t>
            </a:r>
            <a:r>
              <a:rPr lang="en-US" dirty="0" err="1"/>
              <a:t>ConcreteVisitor</a:t>
            </a:r>
            <a:r>
              <a:rPr lang="ru-RU" dirty="0"/>
              <a:t>, а затем обойти всю структуру, посетив каждый ее элемент</a:t>
            </a:r>
          </a:p>
          <a:p>
            <a:r>
              <a:rPr lang="ru-RU" dirty="0"/>
              <a:t>При посещении элемента, последний вызывает операцию посетителя, соответствующую своему классу, и передает себя в качестве аргумента</a:t>
            </a:r>
          </a:p>
        </p:txBody>
      </p:sp>
    </p:spTree>
    <p:extLst>
      <p:ext uri="{BB962C8B-B14F-4D97-AF65-F5344CB8AC3E}">
        <p14:creationId xmlns:p14="http://schemas.microsoft.com/office/powerpoint/2010/main" val="125708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взаимодействий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76872"/>
            <a:ext cx="872492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2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Применимость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структуре присутствуют объекты многих классов с различными интерфейсами, над которыми хотелось бы выполнять операции, зависящие от конкретных классов</a:t>
            </a:r>
          </a:p>
          <a:p>
            <a:pPr>
              <a:lnSpc>
                <a:spcPct val="90000"/>
              </a:lnSpc>
            </a:pPr>
            <a:r>
              <a:rPr lang="ru-RU" dirty="0"/>
              <a:t>Над объектами, входящими в состав структуры, надо выполнять разнообразные, не связанные между собой операции, при этом не хотелось бы «засорять» классы такими операциями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Посетитель позволяет объединить родственные операции, поместив их в отдельный класс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1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Применимость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800" dirty="0"/>
              <a:t>Классы, устанавливающие структуру объектов, изменяются редко, но новые операции над этой структурой добавляются часто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При изменении классов, представленных в структуре, нужно будет переопределить интерфейсы всех посетителей, а это может вызвать затруднения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Поэтому если классы меняются достаточно часто, лучше определить операции прямо в них</a:t>
            </a:r>
          </a:p>
        </p:txBody>
      </p:sp>
    </p:spTree>
    <p:extLst>
      <p:ext uri="{BB962C8B-B14F-4D97-AF65-F5344CB8AC3E}">
        <p14:creationId xmlns:p14="http://schemas.microsoft.com/office/powerpoint/2010/main" val="241696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Есть иерархия геометрических фигур</a:t>
            </a:r>
          </a:p>
          <a:p>
            <a:r>
              <a:rPr lang="ru-RU" dirty="0"/>
              <a:t>Есть коллекция фигур, хранящая указатели на базовый класс иерархии</a:t>
            </a:r>
          </a:p>
          <a:p>
            <a:r>
              <a:rPr lang="ru-RU" dirty="0"/>
              <a:t>Необходимо вывести информацию обо всех фигурах коллекции в поток вывода</a:t>
            </a:r>
            <a:endParaRPr lang="en-US" dirty="0"/>
          </a:p>
          <a:p>
            <a:pPr lvl="1"/>
            <a:r>
              <a:rPr lang="ru-RU" dirty="0"/>
              <a:t>Предусмотреть возможность легкой смены формата вывода информации</a:t>
            </a:r>
          </a:p>
          <a:p>
            <a:pPr lvl="2"/>
            <a:r>
              <a:rPr lang="en-US" dirty="0"/>
              <a:t>Rectangle(20x30)</a:t>
            </a:r>
          </a:p>
          <a:p>
            <a:pPr lvl="2"/>
            <a:r>
              <a:rPr lang="en-US" dirty="0"/>
              <a:t>&lt;rectangle width=“20” height=“30” /&gt;</a:t>
            </a:r>
          </a:p>
          <a:p>
            <a:pPr lvl="2"/>
            <a:r>
              <a:rPr lang="ru-RU" dirty="0"/>
              <a:t>Бинарный формат</a:t>
            </a:r>
          </a:p>
          <a:p>
            <a:pPr lvl="1"/>
            <a:r>
              <a:rPr lang="ru-RU" dirty="0"/>
              <a:t>Предусмотреть возможность вывода информации о фигуре</a:t>
            </a:r>
            <a:r>
              <a:rPr lang="en-US" dirty="0"/>
              <a:t> </a:t>
            </a:r>
            <a:r>
              <a:rPr lang="ru-RU" dirty="0"/>
              <a:t>в поток с использованием оператора </a:t>
            </a:r>
            <a:r>
              <a:rPr lang="en-US" dirty="0"/>
              <a:t>&lt;&lt;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435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Способ 1 – добавить метод </a:t>
            </a:r>
            <a:r>
              <a:rPr lang="ru-RU" dirty="0" err="1"/>
              <a:t>сериализации</a:t>
            </a:r>
            <a:r>
              <a:rPr lang="ru-RU" dirty="0"/>
              <a:t> фигур в строку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Добавить в класс </a:t>
            </a:r>
            <a:r>
              <a:rPr lang="en-US" dirty="0" err="1"/>
              <a:t>CShape</a:t>
            </a:r>
            <a:r>
              <a:rPr lang="ru-RU" dirty="0"/>
              <a:t> виртуальный метод </a:t>
            </a:r>
            <a:r>
              <a:rPr lang="en-US" dirty="0" err="1"/>
              <a:t>ToString</a:t>
            </a:r>
            <a:r>
              <a:rPr lang="en-US" dirty="0"/>
              <a:t>()</a:t>
            </a:r>
            <a:r>
              <a:rPr lang="ru-RU" dirty="0"/>
              <a:t>, возвращающий информацию о фигуре в виде строки</a:t>
            </a:r>
          </a:p>
          <a:p>
            <a:r>
              <a:rPr lang="ru-RU" dirty="0"/>
              <a:t>Недостатки</a:t>
            </a:r>
            <a:endParaRPr lang="en-US" dirty="0"/>
          </a:p>
          <a:p>
            <a:pPr lvl="1"/>
            <a:r>
              <a:rPr lang="ru-RU" dirty="0"/>
              <a:t>Для поддержки разных форматов вывода придется добавлять новые операции в иерархию фигур</a:t>
            </a:r>
            <a:endParaRPr lang="en-US" dirty="0"/>
          </a:p>
          <a:p>
            <a:pPr lvl="1"/>
            <a:r>
              <a:rPr lang="ru-RU" dirty="0"/>
              <a:t>В конкретном приложении большая часть таких операций будет просто не востребована</a:t>
            </a:r>
          </a:p>
        </p:txBody>
      </p:sp>
    </p:spTree>
    <p:extLst>
      <p:ext uri="{BB962C8B-B14F-4D97-AF65-F5344CB8AC3E}">
        <p14:creationId xmlns:p14="http://schemas.microsoft.com/office/powerpoint/2010/main" val="197559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223ed0de13f2acbcea1a2fc1fb5c557a814bcff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7030</TotalTime>
  <Words>1013</Words>
  <Application>Microsoft Office PowerPoint</Application>
  <PresentationFormat>On-screen Show (4:3)</PresentationFormat>
  <Paragraphs>225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Wingdings 3</vt:lpstr>
      <vt:lpstr>Модульная</vt:lpstr>
      <vt:lpstr>Посетитель (Visitor)</vt:lpstr>
      <vt:lpstr>Паттерн «Посетитель»</vt:lpstr>
      <vt:lpstr>Структура паттерна</vt:lpstr>
      <vt:lpstr>Отношения</vt:lpstr>
      <vt:lpstr>Диаграмма взаимодействий</vt:lpstr>
      <vt:lpstr>Применимость</vt:lpstr>
      <vt:lpstr>Применимость</vt:lpstr>
      <vt:lpstr>Пример использования</vt:lpstr>
      <vt:lpstr>Способ 1 – добавить метод сериализации фигур в строку</vt:lpstr>
      <vt:lpstr>PowerPoint Presentation</vt:lpstr>
      <vt:lpstr>Решение 2 – паттерн «Посетитель»</vt:lpstr>
      <vt:lpstr>Абстрактная фигура и ее посетитель</vt:lpstr>
      <vt:lpstr>Прямоугольник</vt:lpstr>
      <vt:lpstr>Окружность</vt:lpstr>
      <vt:lpstr>Группа фигур</vt:lpstr>
      <vt:lpstr>PowerPoint Presentation</vt:lpstr>
      <vt:lpstr>PowerPoint Presentation</vt:lpstr>
      <vt:lpstr>Достоинства паттерна «Посетитель»</vt:lpstr>
      <vt:lpstr>Недостатки паттерна «Посетитель»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teacher</cp:lastModifiedBy>
  <cp:revision>627</cp:revision>
  <dcterms:created xsi:type="dcterms:W3CDTF">2016-02-02T19:36:42Z</dcterms:created>
  <dcterms:modified xsi:type="dcterms:W3CDTF">2016-06-16T16:30:16Z</dcterms:modified>
</cp:coreProperties>
</file>