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0"/>
  </p:sldMasterIdLst>
  <p:notesMasterIdLst>
    <p:notesMasterId r:id="rId67"/>
  </p:notesMasterIdLst>
  <p:sldIdLst>
    <p:sldId id="256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8" r:id="rId19"/>
    <p:sldId id="285" r:id="rId20"/>
    <p:sldId id="286" r:id="rId21"/>
    <p:sldId id="287" r:id="rId22"/>
    <p:sldId id="291" r:id="rId23"/>
    <p:sldId id="289" r:id="rId24"/>
    <p:sldId id="292" r:id="rId25"/>
    <p:sldId id="290" r:id="rId26"/>
    <p:sldId id="294" r:id="rId27"/>
    <p:sldId id="293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62" r:id="rId36"/>
    <p:sldId id="303" r:id="rId37"/>
    <p:sldId id="304" r:id="rId38"/>
    <p:sldId id="305" r:id="rId39"/>
    <p:sldId id="275" r:id="rId40"/>
    <p:sldId id="276" r:id="rId41"/>
    <p:sldId id="277" r:id="rId42"/>
    <p:sldId id="267" r:id="rId43"/>
    <p:sldId id="314" r:id="rId44"/>
    <p:sldId id="306" r:id="rId45"/>
    <p:sldId id="307" r:id="rId46"/>
    <p:sldId id="308" r:id="rId47"/>
    <p:sldId id="309" r:id="rId48"/>
    <p:sldId id="310" r:id="rId49"/>
    <p:sldId id="311" r:id="rId50"/>
    <p:sldId id="313" r:id="rId51"/>
    <p:sldId id="312" r:id="rId52"/>
    <p:sldId id="263" r:id="rId53"/>
    <p:sldId id="257" r:id="rId54"/>
    <p:sldId id="258" r:id="rId55"/>
    <p:sldId id="259" r:id="rId56"/>
    <p:sldId id="260" r:id="rId57"/>
    <p:sldId id="261" r:id="rId58"/>
    <p:sldId id="272" r:id="rId59"/>
    <p:sldId id="271" r:id="rId60"/>
    <p:sldId id="273" r:id="rId61"/>
    <p:sldId id="274" r:id="rId62"/>
    <p:sldId id="268" r:id="rId63"/>
    <p:sldId id="269" r:id="rId64"/>
    <p:sldId id="270" r:id="rId65"/>
    <p:sldId id="266" r:id="rId66"/>
  </p:sldIdLst>
  <p:sldSz cx="9144000" cy="6858000" type="screen4x3"/>
  <p:notesSz cx="6858000" cy="9144000"/>
  <p:custDataLst>
    <p:tags r:id="rId6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1163" autoAdjust="0"/>
  </p:normalViewPr>
  <p:slideViewPr>
    <p:cSldViewPr>
      <p:cViewPr varScale="1">
        <p:scale>
          <a:sx n="68" d="100"/>
          <a:sy n="68" d="100"/>
        </p:scale>
        <p:origin x="11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tags" Target="tags/tag1.xml"/><Relationship Id="rId7" Type="http://schemas.openxmlformats.org/officeDocument/2006/relationships/customXml" Target="../customXml/item7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5" Type="http://schemas.openxmlformats.org/officeDocument/2006/relationships/customXml" Target="../customXml/item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41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fanoborini.gitbooks.io/modelviewcontroller/01_from_smartui_to_traditional_mvc/01_smart_ui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forthescience.org/books/modelviewcontroller/02_mvc_variations/17_passive_view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forthescience.org/books/modelviewcontroller/02_mvc_variations/21_dolphin_mvp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ff798384.aspx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08/06/16/everything-you-wanted-to-know-about-mvc-and-mvp-but.aspx/" TargetMode="External"/><Relationship Id="rId2" Type="http://schemas.openxmlformats.org/officeDocument/2006/relationships/hyperlink" Target="https://stefanoborini.gitbooks.io/modelviewcontroll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eaaDev/ModelViewPresenter.html" TargetMode="External"/><Relationship Id="rId5" Type="http://schemas.openxmlformats.org/officeDocument/2006/relationships/hyperlink" Target="http://martinfowler.com/eaaDev/PassiveScreen.html" TargetMode="External"/><Relationship Id="rId4" Type="http://schemas.openxmlformats.org/officeDocument/2006/relationships/hyperlink" Target="http://martinfowler.com/eaaDev/SupervisingPresente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MV*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1</a:t>
            </a:r>
            <a:r>
              <a:rPr lang="en-US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425624" y="1556792"/>
            <a:ext cx="69665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CounterDocument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object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0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set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listeners.add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listener.notify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unregister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listeners.remove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if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!=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for</a:t>
            </a:r>
            <a:r>
              <a:rPr lang="ru-RU" sz="1600" dirty="0">
                <a:latin typeface="Consolas" panose="020B0609020204030204" pitchFamily="49" charset="0"/>
              </a:rPr>
              <a:t> l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l.notify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incrementValue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+= 1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100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07504" y="1411421"/>
            <a:ext cx="87129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QtGui.QPushButton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self.setText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unicode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document.incrementValue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QtGui.QProgressBar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self.setRange</a:t>
            </a:r>
            <a:r>
              <a:rPr lang="ru-RU" sz="1600" dirty="0">
                <a:latin typeface="Consolas" panose="020B0609020204030204" pitchFamily="49" charset="0"/>
              </a:rPr>
              <a:t>(0,100)</a:t>
            </a: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1004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457200" y="2060848"/>
            <a:ext cx="79312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CounterDocument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counter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ProgressBarView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counter.show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13602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реализации в языках со статической типизацией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оповещения об изменении модели обычно используется одна из вариаций паттерна «Наблюдатель»</a:t>
            </a:r>
          </a:p>
          <a:p>
            <a:pPr lvl="1"/>
            <a:r>
              <a:rPr lang="ru-RU" dirty="0" smtClean="0"/>
              <a:t>Вводится интерфейс </a:t>
            </a:r>
            <a:r>
              <a:rPr lang="en-US" dirty="0" err="1" smtClean="0"/>
              <a:t>IDocumentListener</a:t>
            </a:r>
            <a:r>
              <a:rPr lang="ru-RU" dirty="0" smtClean="0"/>
              <a:t>, который должны реализовать классы представлений</a:t>
            </a:r>
            <a:endParaRPr lang="en-US" dirty="0" smtClean="0"/>
          </a:p>
          <a:p>
            <a:pPr lvl="1"/>
            <a:r>
              <a:rPr lang="ru-RU" dirty="0" smtClean="0"/>
              <a:t>Используется механизм сигналов/слотов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2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Традиционный </a:t>
            </a:r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6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Дальнейшее разделение представления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MVC </a:t>
            </a:r>
            <a:r>
              <a:rPr lang="ru-RU" b="1" dirty="0" smtClean="0"/>
              <a:t>модель</a:t>
            </a:r>
            <a:r>
              <a:rPr lang="ru-RU" dirty="0" smtClean="0"/>
              <a:t> является аналогом документа из </a:t>
            </a:r>
            <a:r>
              <a:rPr lang="en-US" dirty="0" smtClean="0"/>
              <a:t>Document-View</a:t>
            </a:r>
            <a:endParaRPr lang="ru-RU" dirty="0" smtClean="0"/>
          </a:p>
          <a:p>
            <a:pPr lvl="1"/>
            <a:r>
              <a:rPr lang="ru-RU" dirty="0" smtClean="0"/>
              <a:t>Отвечает за хранение состояния и доставку оповещений о его изменении</a:t>
            </a:r>
            <a:endParaRPr lang="en-US" dirty="0" smtClean="0"/>
          </a:p>
          <a:p>
            <a:r>
              <a:rPr lang="en-US" dirty="0" smtClean="0"/>
              <a:t>View </a:t>
            </a:r>
            <a:r>
              <a:rPr lang="ru-RU" dirty="0" smtClean="0"/>
              <a:t>из </a:t>
            </a:r>
            <a:r>
              <a:rPr lang="en-US" dirty="0" smtClean="0"/>
              <a:t>Document</a:t>
            </a:r>
            <a:r>
              <a:rPr lang="ru-RU" dirty="0" smtClean="0"/>
              <a:t>-</a:t>
            </a:r>
            <a:r>
              <a:rPr lang="en-US" dirty="0" smtClean="0"/>
              <a:t>View </a:t>
            </a:r>
            <a:r>
              <a:rPr lang="ru-RU" dirty="0" smtClean="0"/>
              <a:t>разделяется на </a:t>
            </a:r>
            <a:r>
              <a:rPr lang="en-US" dirty="0" smtClean="0"/>
              <a:t>View </a:t>
            </a:r>
            <a:r>
              <a:rPr lang="ru-RU" dirty="0" smtClean="0"/>
              <a:t>и </a:t>
            </a:r>
            <a:r>
              <a:rPr lang="en-US" dirty="0" smtClean="0"/>
              <a:t>Controller</a:t>
            </a:r>
            <a:endParaRPr lang="ru-RU" dirty="0" smtClean="0"/>
          </a:p>
          <a:p>
            <a:pPr lvl="1"/>
            <a:r>
              <a:rPr lang="en-US" dirty="0" smtClean="0"/>
              <a:t>View</a:t>
            </a:r>
            <a:r>
              <a:rPr lang="ru-RU" dirty="0" smtClean="0"/>
              <a:t> отвечает за визуальное представление</a:t>
            </a:r>
          </a:p>
          <a:p>
            <a:pPr lvl="2"/>
            <a:r>
              <a:rPr lang="ru-RU" dirty="0" smtClean="0"/>
              <a:t>Создаёт контроллер</a:t>
            </a:r>
          </a:p>
          <a:p>
            <a:pPr lvl="1"/>
            <a:r>
              <a:rPr lang="en-US" dirty="0" smtClean="0"/>
              <a:t>Controller </a:t>
            </a:r>
            <a:r>
              <a:rPr lang="ru-RU" dirty="0" smtClean="0"/>
              <a:t>выполняет модификацию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51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10" y="1628800"/>
            <a:ext cx="5535179" cy="50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95536" y="2060848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QtGui.QPushButton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model.register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  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controller.addOne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notify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self.setText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unicode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model.value</a:t>
            </a:r>
            <a:r>
              <a:rPr lang="ru-RU" dirty="0">
                <a:latin typeface="Consolas" panose="020B06090202040302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11845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552" y="1953126"/>
            <a:ext cx="6769802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Controller(object):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__(self, model, view):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self._model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model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self._view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addOne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self._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model.setValue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(self._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model.value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()+1)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90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6192688" cy="50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UI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899592" y="2413338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3757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приложения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4" y="1700807"/>
            <a:ext cx="5760685" cy="51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Модель</a:t>
            </a:r>
            <a:r>
              <a:rPr lang="ru-RU" dirty="0" smtClean="0"/>
              <a:t> отвечает за хранение состояния приложения и логику предметной области</a:t>
            </a:r>
          </a:p>
          <a:p>
            <a:r>
              <a:rPr lang="ru-RU" b="1" dirty="0" smtClean="0"/>
              <a:t>Представление</a:t>
            </a:r>
            <a:r>
              <a:rPr lang="ru-RU" dirty="0" smtClean="0"/>
              <a:t> отображает модель пользователю</a:t>
            </a:r>
          </a:p>
          <a:p>
            <a:r>
              <a:rPr lang="ru-RU" b="1" dirty="0" smtClean="0"/>
              <a:t>Контроллер</a:t>
            </a:r>
            <a:r>
              <a:rPr lang="ru-RU" dirty="0" smtClean="0"/>
              <a:t> связывает действия пользователя над </a:t>
            </a:r>
            <a:r>
              <a:rPr lang="en-US" dirty="0" smtClean="0"/>
              <a:t>UI</a:t>
            </a:r>
            <a:r>
              <a:rPr lang="ru-RU" dirty="0" smtClean="0"/>
              <a:t> с операциями над моделью (логика приложения)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0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</a:t>
            </a:r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Разделение ответственности даёт возможность гибкого изменения реализации</a:t>
            </a:r>
          </a:p>
          <a:p>
            <a:r>
              <a:rPr lang="ru-RU" dirty="0" smtClean="0"/>
              <a:t>Ограничение свободы взаимодействия между</a:t>
            </a:r>
            <a:r>
              <a:rPr lang="en-US" dirty="0" smtClean="0"/>
              <a:t> Model,</a:t>
            </a:r>
            <a:r>
              <a:rPr lang="ru-RU" dirty="0" smtClean="0"/>
              <a:t> </a:t>
            </a:r>
            <a:r>
              <a:rPr lang="en-US" dirty="0" smtClean="0"/>
              <a:t>View, Controller</a:t>
            </a:r>
            <a:r>
              <a:rPr lang="ru-RU" dirty="0" smtClean="0"/>
              <a:t> уменьшает сложности и побочные эффекты</a:t>
            </a:r>
          </a:p>
          <a:p>
            <a:r>
              <a:rPr lang="ru-RU" dirty="0" smtClean="0"/>
              <a:t>Одни и те же данные могут отображаться и редактироваться разными способами</a:t>
            </a:r>
          </a:p>
          <a:p>
            <a:r>
              <a:rPr lang="ru-RU" dirty="0" smtClean="0"/>
              <a:t>Облегчается независимое тестирование компонентов за счёт замены зависимостей </a:t>
            </a:r>
            <a:r>
              <a:rPr lang="en-US" dirty="0" smtClean="0"/>
              <a:t>mock-</a:t>
            </a:r>
            <a:r>
              <a:rPr lang="ru-RU" dirty="0" err="1" smtClean="0"/>
              <a:t>ами</a:t>
            </a:r>
            <a:endParaRPr lang="ru-RU" dirty="0" smtClean="0"/>
          </a:p>
          <a:p>
            <a:r>
              <a:rPr lang="ru-RU" dirty="0" smtClean="0"/>
              <a:t>Поддержка со стороны </a:t>
            </a:r>
            <a:r>
              <a:rPr lang="en-US" dirty="0" smtClean="0"/>
              <a:t>UI Framework-</a:t>
            </a:r>
            <a:r>
              <a:rPr lang="ru-RU" dirty="0" err="1" smtClean="0"/>
              <a:t>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55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</a:t>
            </a:r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Сложные приложения могут быть составлены из нескольких </a:t>
            </a:r>
            <a:r>
              <a:rPr lang="en-US" dirty="0" smtClean="0"/>
              <a:t>MVC-</a:t>
            </a:r>
            <a:r>
              <a:rPr lang="ru-RU" dirty="0" smtClean="0"/>
              <a:t>триад, слабо связанных друг с другом</a:t>
            </a:r>
          </a:p>
        </p:txBody>
      </p:sp>
    </p:spTree>
    <p:extLst>
      <p:ext uri="{BB962C8B-B14F-4D97-AF65-F5344CB8AC3E}">
        <p14:creationId xmlns:p14="http://schemas.microsoft.com/office/powerpoint/2010/main" val="18284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Подробнее о ролях компонентов триады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4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Сервисы, предоставляемые моделью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Получение текущего состояния</a:t>
            </a:r>
          </a:p>
          <a:p>
            <a:r>
              <a:rPr lang="ru-RU" dirty="0" smtClean="0"/>
              <a:t>Изменение текущего состояния</a:t>
            </a:r>
          </a:p>
          <a:p>
            <a:pPr lvl="1"/>
            <a:r>
              <a:rPr lang="ru-RU" dirty="0" smtClean="0"/>
              <a:t>Интерфейсы модели предоставляют методы для модификации состояния</a:t>
            </a:r>
          </a:p>
          <a:p>
            <a:pPr lvl="1"/>
            <a:r>
              <a:rPr lang="ru-RU" dirty="0" smtClean="0"/>
              <a:t>Модель выполняет необходимые проверки и действия для обеспечения целостности своего состояния</a:t>
            </a:r>
          </a:p>
          <a:p>
            <a:r>
              <a:rPr lang="ru-RU" dirty="0" smtClean="0"/>
              <a:t>Уведомление об изменении</a:t>
            </a:r>
          </a:p>
          <a:p>
            <a:pPr lvl="1"/>
            <a:r>
              <a:rPr lang="ru-RU" dirty="0" smtClean="0"/>
              <a:t>При изменении состояния, заинтересованные объекты получают уведомление и синхронизируют своё состояние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2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модели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Объекты модели обеспечивают функционирование </a:t>
            </a:r>
            <a:r>
              <a:rPr lang="ru-RU" b="1" dirty="0" smtClean="0"/>
              <a:t>ядра</a:t>
            </a:r>
            <a:r>
              <a:rPr lang="ru-RU" dirty="0" smtClean="0"/>
              <a:t> приложения</a:t>
            </a:r>
          </a:p>
          <a:p>
            <a:pPr lvl="1"/>
            <a:r>
              <a:rPr lang="ru-RU" dirty="0" smtClean="0"/>
              <a:t>Они могут зависеть только от других объектов модели, либо компонентов, не связанных с представлением</a:t>
            </a:r>
            <a:endParaRPr lang="en-US" dirty="0" smtClean="0"/>
          </a:p>
          <a:p>
            <a:r>
              <a:rPr lang="ru-RU" dirty="0" smtClean="0"/>
              <a:t>Объекты модели должны быть полностью независимы от </a:t>
            </a:r>
            <a:r>
              <a:rPr lang="en-US" dirty="0" smtClean="0"/>
              <a:t>UI</a:t>
            </a:r>
          </a:p>
          <a:p>
            <a:pPr lvl="1"/>
            <a:r>
              <a:rPr lang="ru-RU" dirty="0" smtClean="0"/>
              <a:t>Допускается слабая связь через интерфейсы уведомлений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1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Модификация состояния модели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предоставляет методы для изменения своего состояния</a:t>
            </a:r>
          </a:p>
          <a:p>
            <a:r>
              <a:rPr lang="ru-RU" dirty="0" smtClean="0"/>
              <a:t>Обычно состояние модели модифицируют Контроллеры</a:t>
            </a:r>
          </a:p>
          <a:p>
            <a:pPr lvl="1"/>
            <a:r>
              <a:rPr lang="ru-RU" dirty="0" smtClean="0"/>
              <a:t>Допустимо изменение со стороны иных подсистем: слой работы сетью, другие сущности модели</a:t>
            </a:r>
          </a:p>
          <a:p>
            <a:r>
              <a:rPr lang="ru-RU" dirty="0" smtClean="0"/>
              <a:t>Представлению не разрешено модифицировать модель</a:t>
            </a:r>
          </a:p>
        </p:txBody>
      </p:sp>
    </p:spTree>
    <p:extLst>
      <p:ext uri="{BB962C8B-B14F-4D97-AF65-F5344CB8AC3E}">
        <p14:creationId xmlns:p14="http://schemas.microsoft.com/office/powerpoint/2010/main" val="12237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Обеспечение целостности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должна обеспечивать целостность данных</a:t>
            </a:r>
          </a:p>
          <a:p>
            <a:r>
              <a:rPr lang="ru-RU" dirty="0" smtClean="0"/>
              <a:t>Целостность не всегда должна подразумевать </a:t>
            </a:r>
            <a:r>
              <a:rPr lang="ru-RU" dirty="0" err="1" smtClean="0"/>
              <a:t>валидность</a:t>
            </a:r>
            <a:r>
              <a:rPr lang="ru-RU" dirty="0" smtClean="0"/>
              <a:t> данных</a:t>
            </a:r>
            <a:endParaRPr lang="en-US" dirty="0" smtClean="0"/>
          </a:p>
          <a:p>
            <a:pPr lvl="1"/>
            <a:r>
              <a:rPr lang="ru-RU" dirty="0" smtClean="0"/>
              <a:t>Модель может содержат код для определения </a:t>
            </a:r>
            <a:r>
              <a:rPr lang="ru-RU" dirty="0" err="1" smtClean="0"/>
              <a:t>валидности</a:t>
            </a:r>
            <a:r>
              <a:rPr lang="ru-RU" dirty="0" smtClean="0"/>
              <a:t> данных</a:t>
            </a:r>
          </a:p>
          <a:p>
            <a:pPr lvl="1"/>
            <a:r>
              <a:rPr lang="ru-RU" dirty="0" smtClean="0"/>
              <a:t>Модель может проходить через серию </a:t>
            </a:r>
            <a:r>
              <a:rPr lang="ru-RU" dirty="0" err="1" smtClean="0"/>
              <a:t>невалидных</a:t>
            </a:r>
            <a:r>
              <a:rPr lang="ru-RU" dirty="0" smtClean="0"/>
              <a:t> состояний к валидному в процессе работы с </a:t>
            </a:r>
            <a:r>
              <a:rPr lang="en-US" dirty="0" smtClean="0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9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SmartUI</a:t>
            </a:r>
            <a:r>
              <a:rPr lang="en-US" dirty="0" smtClean="0"/>
              <a:t> (</a:t>
            </a:r>
            <a:r>
              <a:rPr lang="ru-RU" dirty="0" smtClean="0"/>
              <a:t>автоно</a:t>
            </a:r>
            <a:r>
              <a:rPr lang="ru-RU" dirty="0"/>
              <a:t>м</a:t>
            </a:r>
            <a:r>
              <a:rPr lang="ru-RU" dirty="0" smtClean="0"/>
              <a:t>ный </a:t>
            </a:r>
            <a:r>
              <a:rPr lang="en-US" dirty="0" smtClean="0"/>
              <a:t>View)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Единственный класс несёт ответственность за всё, что ожидается от </a:t>
            </a:r>
            <a:r>
              <a:rPr lang="en-US" dirty="0" smtClean="0"/>
              <a:t>GUI-</a:t>
            </a:r>
            <a:r>
              <a:rPr lang="ru-RU" dirty="0" smtClean="0"/>
              <a:t>приложения</a:t>
            </a:r>
          </a:p>
          <a:p>
            <a:pPr lvl="1"/>
            <a:r>
              <a:rPr lang="ru-RU" dirty="0" smtClean="0"/>
              <a:t>Получает события о действиях пользователя</a:t>
            </a:r>
          </a:p>
          <a:p>
            <a:pPr lvl="1"/>
            <a:r>
              <a:rPr lang="ru-RU" dirty="0" smtClean="0"/>
              <a:t>Изменяет состояние приложения в зависимости от действий пользователя</a:t>
            </a:r>
          </a:p>
          <a:p>
            <a:pPr lvl="1"/>
            <a:r>
              <a:rPr lang="ru-RU" dirty="0" smtClean="0"/>
              <a:t>Хранит состояние приложения</a:t>
            </a:r>
          </a:p>
          <a:p>
            <a:pPr lvl="1"/>
            <a:r>
              <a:rPr lang="ru-RU" dirty="0" smtClean="0"/>
              <a:t>Отвечает за визуальное представление состояния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808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Вариации стратегии уведомления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Пассивная модель</a:t>
            </a:r>
          </a:p>
          <a:p>
            <a:pPr lvl="1"/>
            <a:r>
              <a:rPr lang="ru-RU" dirty="0" smtClean="0"/>
              <a:t>Не имеет механизмов уведомления о своём изменении</a:t>
            </a:r>
          </a:p>
          <a:p>
            <a:pPr lvl="2"/>
            <a:r>
              <a:rPr lang="ru-RU" dirty="0" smtClean="0"/>
              <a:t>Эту задачу выполняет Контроллер</a:t>
            </a:r>
          </a:p>
          <a:p>
            <a:pPr lvl="1"/>
            <a:r>
              <a:rPr lang="ru-RU" dirty="0" smtClean="0"/>
              <a:t>Хранит лишь данные</a:t>
            </a:r>
          </a:p>
          <a:p>
            <a:r>
              <a:rPr lang="ru-RU" dirty="0" smtClean="0"/>
              <a:t>Активная модель</a:t>
            </a:r>
          </a:p>
          <a:p>
            <a:pPr lvl="1"/>
            <a:r>
              <a:rPr lang="ru-RU" dirty="0" smtClean="0"/>
              <a:t>Имеет возможности для уведомления слушателей об изменении</a:t>
            </a:r>
          </a:p>
          <a:p>
            <a:pPr lvl="1"/>
            <a:r>
              <a:rPr lang="ru-RU" dirty="0" smtClean="0"/>
              <a:t>Традиционный подход к построению модели</a:t>
            </a:r>
          </a:p>
          <a:p>
            <a:r>
              <a:rPr lang="ru-RU" dirty="0" smtClean="0"/>
              <a:t>Ленивая модель</a:t>
            </a:r>
          </a:p>
          <a:p>
            <a:pPr lvl="1"/>
            <a:r>
              <a:rPr lang="ru-RU" dirty="0" smtClean="0"/>
              <a:t>Переходное решение между Пассивной и Активной моделью</a:t>
            </a:r>
          </a:p>
          <a:p>
            <a:pPr lvl="1"/>
            <a:r>
              <a:rPr lang="ru-RU" dirty="0" smtClean="0"/>
              <a:t>Методы, меняющие состояние, не уведомляют об изменениях. Для уведомления модель предоставляет отдельный метод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2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75" y="1774825"/>
            <a:ext cx="5313650" cy="4625975"/>
          </a:xfrm>
        </p:spPr>
      </p:pic>
    </p:spTree>
    <p:extLst>
      <p:ext uri="{BB962C8B-B14F-4D97-AF65-F5344CB8AC3E}">
        <p14:creationId xmlns:p14="http://schemas.microsoft.com/office/powerpoint/2010/main" val="36659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Достоинства и недостатки пассивной модели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Трудности с синхронизацией нескольких </a:t>
            </a:r>
            <a:r>
              <a:rPr lang="en-US" dirty="0" smtClean="0"/>
              <a:t>View</a:t>
            </a:r>
            <a:r>
              <a:rPr lang="ru-RU" dirty="0" smtClean="0"/>
              <a:t>, </a:t>
            </a:r>
            <a:r>
              <a:rPr lang="ru-RU" dirty="0" smtClean="0"/>
              <a:t>при </a:t>
            </a:r>
            <a:r>
              <a:rPr lang="ru-RU" dirty="0" smtClean="0"/>
              <a:t>изменении модели со стороны разных контроллеров</a:t>
            </a:r>
          </a:p>
          <a:p>
            <a:r>
              <a:rPr lang="ru-RU" dirty="0" smtClean="0"/>
              <a:t>Достоинства</a:t>
            </a:r>
          </a:p>
          <a:p>
            <a:pPr lvl="1"/>
            <a:r>
              <a:rPr lang="ru-RU" dirty="0" smtClean="0"/>
              <a:t>Любой объект может играть выступать в роли пассивной модели без внесения изменений</a:t>
            </a:r>
          </a:p>
          <a:p>
            <a:pPr lvl="1"/>
            <a:r>
              <a:rPr lang="ru-RU" dirty="0" smtClean="0"/>
              <a:t>Лучший контроль над обновлением </a:t>
            </a:r>
            <a:r>
              <a:rPr lang="en-US" dirty="0" smtClean="0"/>
              <a:t>View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613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Активная модель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98" y="1774825"/>
            <a:ext cx="5686404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Ленивая модель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17567"/>
            <a:ext cx="5917635" cy="5151794"/>
          </a:xfrm>
        </p:spPr>
      </p:pic>
    </p:spTree>
    <p:extLst>
      <p:ext uri="{BB962C8B-B14F-4D97-AF65-F5344CB8AC3E}">
        <p14:creationId xmlns:p14="http://schemas.microsoft.com/office/powerpoint/2010/main" val="21650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Подробнее о компонентах триады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0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Роль </a:t>
            </a:r>
            <a:r>
              <a:rPr lang="en-US" dirty="0" smtClean="0"/>
              <a:t>View</a:t>
            </a:r>
            <a:r>
              <a:rPr lang="ru-RU" dirty="0" smtClean="0"/>
              <a:t> в </a:t>
            </a:r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Отображение состояния модели</a:t>
            </a:r>
          </a:p>
          <a:p>
            <a:r>
              <a:rPr lang="ru-RU" dirty="0" smtClean="0"/>
              <a:t>Взаимодействие с пользователем</a:t>
            </a:r>
          </a:p>
          <a:p>
            <a:r>
              <a:rPr lang="ru-RU" dirty="0" smtClean="0"/>
              <a:t>Реакция на изменение модели</a:t>
            </a:r>
          </a:p>
          <a:p>
            <a:pPr lvl="1"/>
            <a:r>
              <a:rPr lang="ru-RU" dirty="0" smtClean="0"/>
              <a:t>Обновление визуального состояния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2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представления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Представление в </a:t>
            </a:r>
            <a:r>
              <a:rPr lang="en-US" dirty="0" smtClean="0"/>
              <a:t>MVC </a:t>
            </a:r>
            <a:r>
              <a:rPr lang="ru-RU" dirty="0" smtClean="0"/>
              <a:t>имеет сильную зависимость от модели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Для доступа к данным </a:t>
            </a:r>
            <a:r>
              <a:rPr lang="en-US" dirty="0" smtClean="0"/>
              <a:t>View</a:t>
            </a:r>
            <a:r>
              <a:rPr lang="ru-RU" dirty="0" smtClean="0"/>
              <a:t> полагается на интерфейсы модели и её существование</a:t>
            </a:r>
          </a:p>
          <a:p>
            <a:r>
              <a:rPr lang="en-US" dirty="0" smtClean="0"/>
              <a:t>View </a:t>
            </a:r>
            <a:r>
              <a:rPr lang="ru-RU" dirty="0" smtClean="0"/>
              <a:t>также отвечает за чисто визуальные аспекты</a:t>
            </a:r>
          </a:p>
          <a:p>
            <a:pPr lvl="1"/>
            <a:r>
              <a:rPr lang="ru-RU" dirty="0" smtClean="0"/>
              <a:t>Позиционирование элементов, </a:t>
            </a:r>
            <a:r>
              <a:rPr lang="ru-RU" dirty="0" err="1" smtClean="0"/>
              <a:t>скролл</a:t>
            </a:r>
            <a:endParaRPr lang="ru-RU" dirty="0" smtClean="0"/>
          </a:p>
          <a:p>
            <a:r>
              <a:rPr lang="ru-RU" smtClean="0"/>
              <a:t>Операции, </a:t>
            </a:r>
            <a:r>
              <a:rPr lang="ru-RU" dirty="0" smtClean="0"/>
              <a:t>изменяющие состояние модели, делегируются Контроллеру</a:t>
            </a:r>
          </a:p>
        </p:txBody>
      </p:sp>
    </p:spTree>
    <p:extLst>
      <p:ext uri="{BB962C8B-B14F-4D97-AF65-F5344CB8AC3E}">
        <p14:creationId xmlns:p14="http://schemas.microsoft.com/office/powerpoint/2010/main" val="17577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r>
              <a:rPr lang="ru-RU" dirty="0" smtClean="0"/>
              <a:t> и </a:t>
            </a:r>
            <a:r>
              <a:rPr lang="en-US" dirty="0" smtClean="0"/>
              <a:t>Widgets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Часто </a:t>
            </a:r>
            <a:r>
              <a:rPr lang="en-US" dirty="0" smtClean="0"/>
              <a:t>View</a:t>
            </a:r>
            <a:r>
              <a:rPr lang="ru-RU" dirty="0" smtClean="0"/>
              <a:t> состоит из </a:t>
            </a:r>
            <a:r>
              <a:rPr lang="ru-RU" dirty="0" err="1" smtClean="0"/>
              <a:t>виджетов</a:t>
            </a:r>
            <a:r>
              <a:rPr lang="ru-RU" dirty="0" smtClean="0"/>
              <a:t> (кнопки, меню, </a:t>
            </a:r>
            <a:r>
              <a:rPr lang="ru-RU" dirty="0" err="1" smtClean="0"/>
              <a:t>чекбоксы</a:t>
            </a:r>
            <a:r>
              <a:rPr lang="ru-RU" dirty="0" smtClean="0"/>
              <a:t> и т.п.),</a:t>
            </a:r>
          </a:p>
          <a:p>
            <a:pPr lvl="1"/>
            <a:r>
              <a:rPr lang="ru-RU" dirty="0" err="1" smtClean="0"/>
              <a:t>Виджет</a:t>
            </a:r>
            <a:r>
              <a:rPr lang="ru-RU" dirty="0" smtClean="0"/>
              <a:t> - строительный блоки, предоставляемый библиотекой </a:t>
            </a:r>
            <a:r>
              <a:rPr lang="ru-RU" dirty="0" err="1" smtClean="0"/>
              <a:t>виджетов</a:t>
            </a:r>
            <a:endParaRPr lang="ru-RU" dirty="0" smtClean="0"/>
          </a:p>
          <a:p>
            <a:pPr lvl="1"/>
            <a:r>
              <a:rPr lang="ru-RU" dirty="0" err="1" smtClean="0"/>
              <a:t>Виджеты</a:t>
            </a:r>
            <a:r>
              <a:rPr lang="ru-RU" dirty="0" smtClean="0"/>
              <a:t> не имеют зависимостей от модели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ru-RU" dirty="0" smtClean="0"/>
              <a:t>отвечает</a:t>
            </a:r>
            <a:r>
              <a:rPr lang="en-US" dirty="0" smtClean="0"/>
              <a:t> </a:t>
            </a:r>
            <a:r>
              <a:rPr lang="ru-RU" dirty="0" smtClean="0"/>
              <a:t>за обновление состояния </a:t>
            </a:r>
            <a:r>
              <a:rPr lang="ru-RU" dirty="0" err="1" smtClean="0"/>
              <a:t>виджетов</a:t>
            </a:r>
            <a:r>
              <a:rPr lang="ru-RU" dirty="0" smtClean="0"/>
              <a:t> при изменении модели</a:t>
            </a:r>
            <a:endParaRPr lang="en-US" dirty="0" smtClean="0"/>
          </a:p>
          <a:p>
            <a:pPr lvl="1"/>
            <a:r>
              <a:rPr lang="ru-RU" dirty="0" smtClean="0"/>
              <a:t>Интерпретирует уведомления, поступающие от </a:t>
            </a:r>
            <a:r>
              <a:rPr lang="ru-RU" dirty="0" err="1" smtClean="0"/>
              <a:t>виджетов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2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Обновление представления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Перерисовка представления выполняется:</a:t>
            </a:r>
          </a:p>
          <a:p>
            <a:pPr lvl="1"/>
            <a:r>
              <a:rPr lang="ru-RU" dirty="0" smtClean="0"/>
              <a:t>Поступает уведомление об изменении модели</a:t>
            </a:r>
          </a:p>
          <a:p>
            <a:pPr lvl="1"/>
            <a:r>
              <a:rPr lang="en-US" dirty="0" smtClean="0"/>
              <a:t>View</a:t>
            </a:r>
            <a:r>
              <a:rPr lang="ru-RU" dirty="0" smtClean="0"/>
              <a:t> получает уведомление от 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4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05" y="3212976"/>
            <a:ext cx="1612979" cy="1440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186" y="1484784"/>
            <a:ext cx="67810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PyQt4 import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QtCore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Counter(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QtGui.QPushButton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_update(self):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self.setText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=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QtGui.QApplication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Counter()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counter.show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7784" y="6584740"/>
            <a:ext cx="65882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hlinkClick r:id="rId3"/>
              </a:rPr>
              <a:t>https://</a:t>
            </a:r>
            <a:r>
              <a:rPr lang="ru-RU" sz="1100" dirty="0" smtClean="0">
                <a:hlinkClick r:id="rId3"/>
              </a:rPr>
              <a:t>stefanoborini.gitbooks.io/modelviewcontroller/01_from_smartui_to_traditional_mvc/01_smart_ui.html</a:t>
            </a:r>
            <a:r>
              <a:rPr lang="ru-RU" sz="1100" dirty="0" smtClean="0"/>
              <a:t> 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1863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Представление – это не только графика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– </a:t>
            </a:r>
            <a:r>
              <a:rPr lang="ru-RU" dirty="0" smtClean="0"/>
              <a:t>это частный, хоть и самый распространённый вариант представления</a:t>
            </a:r>
          </a:p>
          <a:p>
            <a:r>
              <a:rPr lang="ru-RU" dirty="0" smtClean="0"/>
              <a:t>В общем случае всё, что может доставлять информацию пользователю, может считаться представлением</a:t>
            </a:r>
          </a:p>
          <a:p>
            <a:pPr lvl="1"/>
            <a:r>
              <a:rPr lang="ru-RU" dirty="0" smtClean="0"/>
              <a:t>Звуки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Подробнее о компонентах триады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Контроллер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0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Контроллеры связаны с представлением в отношении 1 к 1</a:t>
            </a:r>
          </a:p>
          <a:p>
            <a:r>
              <a:rPr lang="ru-RU" dirty="0" smtClean="0"/>
              <a:t>Обычно запросы на изменение направляются Модели</a:t>
            </a:r>
          </a:p>
          <a:p>
            <a:pPr lvl="1"/>
            <a:r>
              <a:rPr lang="ru-RU" dirty="0" smtClean="0"/>
              <a:t>Контроллер может также модифицировать и </a:t>
            </a:r>
            <a:r>
              <a:rPr lang="en-US" dirty="0" smtClean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0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Приложение для вычисления корней </a:t>
            </a:r>
            <a:r>
              <a:rPr lang="ru-RU" smtClean="0"/>
              <a:t>квадратного уравнения</a:t>
            </a:r>
            <a:endParaRPr lang="ru-RU"/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2040" y="2996952"/>
            <a:ext cx="3914705" cy="21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Passive View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ru-RU" dirty="0"/>
              <a:t>занимается визуализацией</a:t>
            </a:r>
          </a:p>
          <a:p>
            <a:r>
              <a:rPr lang="en-US" dirty="0"/>
              <a:t>Controller – </a:t>
            </a:r>
            <a:r>
              <a:rPr lang="ru-RU" dirty="0"/>
              <a:t>выполняет обработку пользовательских «жестов»</a:t>
            </a:r>
          </a:p>
          <a:p>
            <a:r>
              <a:rPr lang="ru-RU" dirty="0"/>
              <a:t>Отсутствие каких-либо связей между моделью и представлением</a:t>
            </a:r>
          </a:p>
        </p:txBody>
      </p:sp>
    </p:spTree>
    <p:extLst>
      <p:ext uri="{BB962C8B-B14F-4D97-AF65-F5344CB8AC3E}">
        <p14:creationId xmlns:p14="http://schemas.microsoft.com/office/powerpoint/2010/main" val="42834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33" y="1988840"/>
            <a:ext cx="6925933" cy="38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Важно обеспечить хорошее покрытие кода тестами</a:t>
            </a:r>
          </a:p>
          <a:p>
            <a:r>
              <a:rPr lang="ru-RU" dirty="0"/>
              <a:t>Контроллер может функционировать и быть протестирован вне </a:t>
            </a:r>
            <a:r>
              <a:rPr lang="en-US" dirty="0"/>
              <a:t>UI</a:t>
            </a:r>
            <a:r>
              <a:rPr lang="ru-RU" dirty="0"/>
              <a:t>-окружения</a:t>
            </a:r>
          </a:p>
          <a:p>
            <a:pPr lvl="1"/>
            <a:r>
              <a:rPr lang="ru-RU" dirty="0"/>
              <a:t>В качестве </a:t>
            </a:r>
            <a:r>
              <a:rPr lang="en-US" dirty="0"/>
              <a:t>View </a:t>
            </a:r>
            <a:r>
              <a:rPr lang="ru-RU" dirty="0"/>
              <a:t>может быть использован тестовый дублер</a:t>
            </a:r>
          </a:p>
        </p:txBody>
      </p:sp>
    </p:spTree>
    <p:extLst>
      <p:ext uri="{BB962C8B-B14F-4D97-AF65-F5344CB8AC3E}">
        <p14:creationId xmlns:p14="http://schemas.microsoft.com/office/powerpoint/2010/main" val="14234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дублеры (</a:t>
            </a:r>
            <a:r>
              <a:rPr lang="en-US" dirty="0"/>
              <a:t>Test Double)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 stub (</a:t>
            </a:r>
            <a:r>
              <a:rPr lang="ru-RU" dirty="0"/>
              <a:t>заглушка)</a:t>
            </a:r>
            <a:endParaRPr lang="en-US" dirty="0"/>
          </a:p>
          <a:p>
            <a:pPr lvl="1"/>
            <a:r>
              <a:rPr lang="ru-RU" dirty="0"/>
              <a:t>Предоставляет фиксированный набор результатов вызова</a:t>
            </a:r>
          </a:p>
          <a:p>
            <a:pPr lvl="1"/>
            <a:r>
              <a:rPr lang="ru-RU" dirty="0"/>
              <a:t>Может протоколировать информацию о вызовах методов</a:t>
            </a:r>
          </a:p>
          <a:p>
            <a:r>
              <a:rPr lang="en-US" dirty="0"/>
              <a:t>Mock object </a:t>
            </a:r>
            <a:r>
              <a:rPr lang="ru-RU" dirty="0"/>
              <a:t>(фиктивный объект)</a:t>
            </a:r>
          </a:p>
          <a:p>
            <a:r>
              <a:rPr lang="en-US" dirty="0"/>
              <a:t>Test spy</a:t>
            </a:r>
            <a:endParaRPr lang="ru-RU" dirty="0"/>
          </a:p>
          <a:p>
            <a:r>
              <a:rPr lang="en-US" dirty="0"/>
              <a:t>Fake Object</a:t>
            </a:r>
          </a:p>
          <a:p>
            <a:pPr lvl="1"/>
            <a:r>
              <a:rPr lang="ru-RU" dirty="0"/>
              <a:t>Имеет рабочую реализацию, но</a:t>
            </a:r>
            <a:r>
              <a:rPr lang="en-US" dirty="0"/>
              <a:t> </a:t>
            </a:r>
            <a:r>
              <a:rPr lang="ru-RU" dirty="0"/>
              <a:t>«срезает углы», что делает малопригодным в</a:t>
            </a:r>
            <a:r>
              <a:rPr lang="en-US" dirty="0"/>
              <a:t> production</a:t>
            </a:r>
          </a:p>
          <a:p>
            <a:pPr lvl="2"/>
            <a:r>
              <a:rPr lang="ru-RU" dirty="0"/>
              <a:t>БД, находящаяся в памяти</a:t>
            </a:r>
            <a:endParaRPr lang="en-US" dirty="0"/>
          </a:p>
          <a:p>
            <a:r>
              <a:rPr lang="en-US" dirty="0"/>
              <a:t>Dummy object</a:t>
            </a:r>
          </a:p>
          <a:p>
            <a:pPr lvl="1"/>
            <a:r>
              <a:rPr lang="ru-RU" dirty="0"/>
              <a:t>Передается в метод/функцию, но никогда не используется. Как правило, используется как заполнитель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2587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Model-View-Presenter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MVP = </a:t>
            </a:r>
            <a:r>
              <a:rPr lang="en-US" dirty="0" err="1" smtClean="0"/>
              <a:t>SupervisingController</a:t>
            </a:r>
            <a:r>
              <a:rPr lang="en-US" dirty="0" smtClean="0"/>
              <a:t> + </a:t>
            </a:r>
            <a:r>
              <a:rPr lang="en-US" dirty="0" err="1" smtClean="0"/>
              <a:t>PassiveView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Простота, часто используется новичками</a:t>
            </a:r>
          </a:p>
        </p:txBody>
      </p:sp>
    </p:spTree>
    <p:extLst>
      <p:ext uri="{BB962C8B-B14F-4D97-AF65-F5344CB8AC3E}">
        <p14:creationId xmlns:p14="http://schemas.microsoft.com/office/powerpoint/2010/main" val="10143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Model-View-Presenter</a:t>
            </a:r>
            <a:r>
              <a:rPr lang="en-US" dirty="0" smtClean="0"/>
              <a:t> vs MVC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4626" r="19368" b="40894"/>
          <a:stretch/>
        </p:blipFill>
        <p:spPr>
          <a:xfrm>
            <a:off x="179512" y="1844824"/>
            <a:ext cx="8280920" cy="3622903"/>
          </a:xfrm>
        </p:spPr>
      </p:pic>
    </p:spTree>
    <p:extLst>
      <p:ext uri="{BB962C8B-B14F-4D97-AF65-F5344CB8AC3E}">
        <p14:creationId xmlns:p14="http://schemas.microsoft.com/office/powerpoint/2010/main" val="21176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Хранит визуальное состояние и обновляет его при изменении </a:t>
            </a:r>
            <a:r>
              <a:rPr lang="en-US" dirty="0" smtClean="0"/>
              <a:t>Domain Model</a:t>
            </a:r>
            <a:endParaRPr lang="ru-RU" dirty="0" smtClean="0"/>
          </a:p>
          <a:p>
            <a:r>
              <a:rPr lang="ru-RU" dirty="0" smtClean="0"/>
              <a:t>Конвертирует бизнес-правила в визуальное представление</a:t>
            </a:r>
          </a:p>
          <a:p>
            <a:r>
              <a:rPr lang="ru-RU" dirty="0" smtClean="0"/>
              <a:t>Обрабатывает состояние </a:t>
            </a:r>
            <a:r>
              <a:rPr lang="en-US" dirty="0" smtClean="0"/>
              <a:t>Selection </a:t>
            </a:r>
            <a:r>
              <a:rPr lang="ru-RU" dirty="0" smtClean="0"/>
              <a:t>и применяет действия к выделенной части модели</a:t>
            </a:r>
          </a:p>
          <a:p>
            <a:r>
              <a:rPr lang="ru-RU" dirty="0" smtClean="0"/>
              <a:t>Обрабатывает события от </a:t>
            </a:r>
            <a:r>
              <a:rPr lang="en-US" dirty="0" smtClean="0"/>
              <a:t>View </a:t>
            </a:r>
            <a:r>
              <a:rPr lang="ru-RU" dirty="0" smtClean="0"/>
              <a:t>и модифицирует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</a:t>
            </a:r>
            <a:r>
              <a:rPr lang="en-US" dirty="0" err="1" smtClean="0"/>
              <a:t>PresenterFirst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Подход к реализации </a:t>
            </a:r>
            <a:r>
              <a:rPr lang="en-US" dirty="0" smtClean="0"/>
              <a:t>MVP</a:t>
            </a:r>
            <a:r>
              <a:rPr lang="ru-RU" dirty="0" smtClean="0"/>
              <a:t>, при котором программист изначально фокусируется на разработке </a:t>
            </a:r>
            <a:r>
              <a:rPr lang="en-US" dirty="0" smtClean="0"/>
              <a:t>Presenter</a:t>
            </a:r>
          </a:p>
          <a:p>
            <a:pPr lvl="1"/>
            <a:r>
              <a:rPr lang="en-US" dirty="0" smtClean="0"/>
              <a:t>Presenter</a:t>
            </a:r>
            <a:r>
              <a:rPr lang="ru-RU" dirty="0" smtClean="0"/>
              <a:t> не имеет состояния (использует</a:t>
            </a:r>
            <a:r>
              <a:rPr lang="en-US" dirty="0" smtClean="0"/>
              <a:t> View </a:t>
            </a:r>
            <a:r>
              <a:rPr lang="ru-RU" dirty="0" smtClean="0"/>
              <a:t>и </a:t>
            </a:r>
            <a:r>
              <a:rPr lang="en-US" dirty="0" smtClean="0"/>
              <a:t>Model)</a:t>
            </a:r>
          </a:p>
          <a:p>
            <a:pPr lvl="2"/>
            <a:r>
              <a:rPr lang="ru-RU" dirty="0" smtClean="0"/>
              <a:t>В этом случае </a:t>
            </a:r>
            <a:r>
              <a:rPr lang="en-US" dirty="0" smtClean="0"/>
              <a:t>Presenter </a:t>
            </a:r>
            <a:r>
              <a:rPr lang="ru-RU" dirty="0" smtClean="0"/>
              <a:t>может вообще не иметь публичных методов</a:t>
            </a:r>
          </a:p>
          <a:p>
            <a:r>
              <a:rPr lang="ru-RU" dirty="0" smtClean="0"/>
              <a:t>Учитываются пожелания пользователей</a:t>
            </a:r>
            <a:endParaRPr lang="en-US" dirty="0" smtClean="0"/>
          </a:p>
          <a:p>
            <a:pPr lvl="1"/>
            <a:r>
              <a:rPr lang="ru-RU" dirty="0" smtClean="0"/>
              <a:t>В процессе разработки формируются интерфейсы модели и </a:t>
            </a:r>
            <a:r>
              <a:rPr lang="en-US" dirty="0" smtClean="0"/>
              <a:t>View</a:t>
            </a:r>
          </a:p>
          <a:p>
            <a:r>
              <a:rPr lang="ru-RU" dirty="0" smtClean="0"/>
              <a:t>Требуется тщательное тестирование</a:t>
            </a:r>
          </a:p>
          <a:p>
            <a:pPr lvl="2"/>
            <a:r>
              <a:rPr lang="ru-RU" dirty="0" smtClean="0"/>
              <a:t>При тестировании вместо </a:t>
            </a:r>
            <a:r>
              <a:rPr lang="en-US" dirty="0" smtClean="0"/>
              <a:t>model </a:t>
            </a:r>
            <a:r>
              <a:rPr lang="ru-RU" dirty="0" smtClean="0"/>
              <a:t>и </a:t>
            </a:r>
            <a:r>
              <a:rPr lang="en-US" dirty="0" smtClean="0"/>
              <a:t>view </a:t>
            </a:r>
            <a:r>
              <a:rPr lang="ru-RU" dirty="0" smtClean="0"/>
              <a:t>передаются </a:t>
            </a:r>
            <a:r>
              <a:rPr lang="en-US" dirty="0" smtClean="0"/>
              <a:t>mock-</a:t>
            </a:r>
            <a:r>
              <a:rPr lang="ru-RU" dirty="0" smtClean="0"/>
              <a:t>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11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Model-View-</a:t>
            </a:r>
            <a:r>
              <a:rPr lang="en-US" dirty="0" err="1" smtClean="0">
                <a:hlinkClick r:id="rId2"/>
              </a:rPr>
              <a:t>ViewModel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Модель</a:t>
            </a:r>
            <a:endParaRPr lang="ru-RU" dirty="0"/>
          </a:p>
          <a:p>
            <a:pPr lvl="1"/>
            <a:r>
              <a:rPr lang="ru-RU" dirty="0" smtClean="0"/>
              <a:t>Отвечает за бизнес-сущности, не зависящие от визуального представления, шлет события о своем изменении</a:t>
            </a:r>
          </a:p>
          <a:p>
            <a:r>
              <a:rPr lang="ru-RU" dirty="0" smtClean="0"/>
              <a:t>Представление</a:t>
            </a:r>
          </a:p>
          <a:p>
            <a:pPr lvl="1"/>
            <a:r>
              <a:rPr lang="ru-RU" dirty="0" smtClean="0"/>
              <a:t>Формирует </a:t>
            </a:r>
            <a:r>
              <a:rPr lang="en-US" dirty="0" smtClean="0"/>
              <a:t>UI</a:t>
            </a:r>
            <a:r>
              <a:rPr lang="ru-RU" dirty="0" smtClean="0"/>
              <a:t>, шлет события в ответ на действия пользователя</a:t>
            </a:r>
          </a:p>
          <a:p>
            <a:r>
              <a:rPr lang="ru-RU" dirty="0" smtClean="0"/>
              <a:t>Модель представления</a:t>
            </a:r>
          </a:p>
          <a:p>
            <a:pPr lvl="1"/>
            <a:r>
              <a:rPr lang="ru-RU" dirty="0" smtClean="0"/>
              <a:t>Извлекает данные из модели и превращает в формат, требуемый </a:t>
            </a:r>
            <a:r>
              <a:rPr lang="en-US" dirty="0" smtClean="0"/>
              <a:t>View</a:t>
            </a:r>
            <a:endParaRPr lang="ru-RU" dirty="0" smtClean="0"/>
          </a:p>
          <a:p>
            <a:pPr lvl="1"/>
            <a:r>
              <a:rPr lang="ru-RU" dirty="0"/>
              <a:t>У</a:t>
            </a:r>
            <a:r>
              <a:rPr lang="ru-RU" dirty="0" smtClean="0"/>
              <a:t>ведомляет </a:t>
            </a:r>
            <a:r>
              <a:rPr lang="en-US" dirty="0" smtClean="0"/>
              <a:t>View </a:t>
            </a:r>
            <a:r>
              <a:rPr lang="ru-RU" dirty="0" smtClean="0"/>
              <a:t>об изменения в модели</a:t>
            </a:r>
          </a:p>
          <a:p>
            <a:pPr lvl="1"/>
            <a:r>
              <a:rPr lang="ru-RU" dirty="0" smtClean="0"/>
              <a:t>Обновляет модель в ответ на события от </a:t>
            </a:r>
            <a:r>
              <a:rPr lang="en-US" dirty="0" smtClean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4904"/>
            <a:ext cx="8240432" cy="3168351"/>
          </a:xfrm>
        </p:spPr>
      </p:pic>
    </p:spTree>
    <p:extLst>
      <p:ext uri="{BB962C8B-B14F-4D97-AF65-F5344CB8AC3E}">
        <p14:creationId xmlns:p14="http://schemas.microsoft.com/office/powerpoint/2010/main" val="39074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Model-View-Controller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Everything you wanted to know about MVC and MVP but were afraid to ask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Supervising Controller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Passive View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Retirement note for MVP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Подходит лишь для простых приложений</a:t>
            </a:r>
            <a:endParaRPr lang="ru-RU" dirty="0"/>
          </a:p>
          <a:p>
            <a:r>
              <a:rPr lang="ru-RU" dirty="0" smtClean="0"/>
              <a:t>Доступ </a:t>
            </a:r>
            <a:r>
              <a:rPr lang="ru-RU" dirty="0"/>
              <a:t>и изменение состояния снаружи затруднён</a:t>
            </a:r>
          </a:p>
          <a:p>
            <a:pPr lvl="1"/>
            <a:r>
              <a:rPr lang="ru-RU" dirty="0"/>
              <a:t>Помимо модификации состояния, нужно помнить об обновлении визуального представления</a:t>
            </a:r>
          </a:p>
          <a:p>
            <a:r>
              <a:rPr lang="ru-RU" dirty="0"/>
              <a:t>Трудно иметь несколько визуальных представлений одного и того же состояния</a:t>
            </a:r>
          </a:p>
          <a:p>
            <a:r>
              <a:rPr lang="ru-RU" dirty="0"/>
              <a:t>Трудность </a:t>
            </a:r>
            <a:r>
              <a:rPr lang="ru-RU" dirty="0" smtClean="0"/>
              <a:t>автоматического тестирования</a:t>
            </a:r>
          </a:p>
          <a:p>
            <a:r>
              <a:rPr lang="ru-RU" dirty="0" smtClean="0"/>
              <a:t>Нарушение принципа единственной ответственности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0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Document-View (Model Delegate)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9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Document</a:t>
            </a:r>
            <a:endParaRPr lang="ru-RU" dirty="0" smtClean="0"/>
          </a:p>
          <a:p>
            <a:pPr lvl="1"/>
            <a:r>
              <a:rPr lang="ru-RU" dirty="0" smtClean="0"/>
              <a:t>Отвечает за бизнес-логику</a:t>
            </a:r>
          </a:p>
          <a:p>
            <a:pPr lvl="1"/>
            <a:r>
              <a:rPr lang="ru-RU" dirty="0" smtClean="0"/>
              <a:t>Хранит состояние приложения и предоставляет интерфейс для его получения и модификации</a:t>
            </a:r>
          </a:p>
          <a:p>
            <a:pPr lvl="1"/>
            <a:r>
              <a:rPr lang="ru-RU" dirty="0" smtClean="0"/>
              <a:t>Предоставляет механизм для информирования заинтересованных объектов об изменении состояния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ru-RU" dirty="0" smtClean="0"/>
              <a:t>Обрабатывает события пользователя</a:t>
            </a:r>
          </a:p>
          <a:p>
            <a:pPr lvl="1"/>
            <a:r>
              <a:rPr lang="ru-RU" dirty="0" smtClean="0"/>
              <a:t>Выполняет визуальное представление состояния документа</a:t>
            </a:r>
          </a:p>
          <a:p>
            <a:pPr lvl="1"/>
            <a:r>
              <a:rPr lang="ru-RU" dirty="0" smtClean="0"/>
              <a:t>Выполняет операции над документом</a:t>
            </a:r>
          </a:p>
          <a:p>
            <a:pPr lvl="1"/>
            <a:r>
              <a:rPr lang="ru-RU" dirty="0" smtClean="0"/>
              <a:t>Обновляет визуальное состояние при изменении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24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</a:t>
            </a:r>
            <a:r>
              <a:rPr lang="en-US" dirty="0" smtClean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Состояние отделяется от визуального представления</a:t>
            </a:r>
          </a:p>
          <a:p>
            <a:pPr lvl="1"/>
            <a:r>
              <a:rPr lang="ru-RU" dirty="0" smtClean="0"/>
              <a:t>Можно модифицировать их независимо друг от друга</a:t>
            </a:r>
          </a:p>
          <a:p>
            <a:r>
              <a:rPr lang="ru-RU" dirty="0" smtClean="0"/>
              <a:t>Появляется возможность тестирования </a:t>
            </a:r>
            <a:r>
              <a:rPr lang="en-US" dirty="0" smtClean="0"/>
              <a:t>Document</a:t>
            </a:r>
            <a:endParaRPr lang="ru-RU" dirty="0" smtClean="0"/>
          </a:p>
          <a:p>
            <a:r>
              <a:rPr lang="ru-RU" dirty="0" smtClean="0"/>
              <a:t>Можно иметь несколько представлений одного документа</a:t>
            </a:r>
          </a:p>
          <a:p>
            <a:r>
              <a:rPr lang="ru-RU" dirty="0" smtClean="0"/>
              <a:t>Стоимость – более сложное 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01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6462c7c5bf8940b8d66dc7ef7945a1af9add8d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8F525B19-BA52-4B0B-AC85-084E0FF3E37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AE8ECFE-A746-4CED-8EC6-FB25DA17D2C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9A7D8BD-D412-472A-9605-CA2D1018391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25F175B-3530-4A4B-926B-CB7170700CB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0C7AE7B-513B-452E-8E39-1FB70E99A50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B9DC17B-761D-47FA-A3C0-E53584C6A4A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8016BC2-1C33-498E-A9F9-5B817A65B8A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1DD6387-A549-483B-9966-FFE705E0180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4EBA524-2760-42B5-B6ED-80AA7A8E66F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7801</TotalTime>
  <Words>1477</Words>
  <Application>Microsoft Office PowerPoint</Application>
  <PresentationFormat>On-screen Show (4:3)</PresentationFormat>
  <Paragraphs>305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Wingdings 3</vt:lpstr>
      <vt:lpstr>Модульная</vt:lpstr>
      <vt:lpstr>MV*</vt:lpstr>
      <vt:lpstr>Smart UI</vt:lpstr>
      <vt:lpstr>SmartUI (автономный View)</vt:lpstr>
      <vt:lpstr>Пример</vt:lpstr>
      <vt:lpstr>Достоинства</vt:lpstr>
      <vt:lpstr>Недостатки</vt:lpstr>
      <vt:lpstr>Document-View (Model Delegate)</vt:lpstr>
      <vt:lpstr>Document-View</vt:lpstr>
      <vt:lpstr>Достоинства Document-View</vt:lpstr>
      <vt:lpstr>Document</vt:lpstr>
      <vt:lpstr>View</vt:lpstr>
      <vt:lpstr>Приложение</vt:lpstr>
      <vt:lpstr>Особенности реализации в языках со статической типизацией</vt:lpstr>
      <vt:lpstr>Традиционный MVC</vt:lpstr>
      <vt:lpstr>Дальнейшее разделение представления</vt:lpstr>
      <vt:lpstr>PowerPoint Presentation</vt:lpstr>
      <vt:lpstr>View</vt:lpstr>
      <vt:lpstr>Controller</vt:lpstr>
      <vt:lpstr>Диаграмма последовательности</vt:lpstr>
      <vt:lpstr>Application</vt:lpstr>
      <vt:lpstr>Инициализация приложения</vt:lpstr>
      <vt:lpstr>Анализ решения</vt:lpstr>
      <vt:lpstr>Достоинства MVC</vt:lpstr>
      <vt:lpstr>Достоинства MVC</vt:lpstr>
      <vt:lpstr>Подробнее о ролях компонентов триады</vt:lpstr>
      <vt:lpstr>Сервисы, предоставляемые моделью</vt:lpstr>
      <vt:lpstr>Зависимости модели</vt:lpstr>
      <vt:lpstr>Модификация состояния модели</vt:lpstr>
      <vt:lpstr>Обеспечение целостности данных</vt:lpstr>
      <vt:lpstr>Вариации стратегии уведомления</vt:lpstr>
      <vt:lpstr>Passive Model</vt:lpstr>
      <vt:lpstr>Достоинства и недостатки пассивной модели</vt:lpstr>
      <vt:lpstr>Активная модель</vt:lpstr>
      <vt:lpstr>Ленивая модель</vt:lpstr>
      <vt:lpstr>Подробнее о компонентах триады</vt:lpstr>
      <vt:lpstr>Роль View в MVC</vt:lpstr>
      <vt:lpstr>Зависимости представления</vt:lpstr>
      <vt:lpstr>View и Widgets</vt:lpstr>
      <vt:lpstr>Обновление представления</vt:lpstr>
      <vt:lpstr>Представление – это не только графика</vt:lpstr>
      <vt:lpstr>Подробнее о компонентах триады</vt:lpstr>
      <vt:lpstr>Контроллер</vt:lpstr>
      <vt:lpstr>Пример</vt:lpstr>
      <vt:lpstr>Passive View</vt:lpstr>
      <vt:lpstr>Passive View</vt:lpstr>
      <vt:lpstr>Структура паттерна</vt:lpstr>
      <vt:lpstr>Применение</vt:lpstr>
      <vt:lpstr>Тестовые дублеры (Test Double)</vt:lpstr>
      <vt:lpstr>Model-View-Presenter</vt:lpstr>
      <vt:lpstr>Model-View-Presenter vs MVC</vt:lpstr>
      <vt:lpstr>Presenter</vt:lpstr>
      <vt:lpstr>Подход PresenterFirst</vt:lpstr>
      <vt:lpstr>MVVM</vt:lpstr>
      <vt:lpstr>Model-View-ViewModel</vt:lpstr>
      <vt:lpstr>Структура паттерна</vt:lpstr>
      <vt:lpstr>Ссылки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680</cp:revision>
  <dcterms:created xsi:type="dcterms:W3CDTF">2016-02-02T19:36:42Z</dcterms:created>
  <dcterms:modified xsi:type="dcterms:W3CDTF">2019-04-22T07:42:01Z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