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01" r:id="rId17"/>
    <p:sldId id="300" r:id="rId18"/>
    <p:sldId id="314" r:id="rId19"/>
    <p:sldId id="313" r:id="rId20"/>
    <p:sldId id="302" r:id="rId21"/>
    <p:sldId id="269" r:id="rId22"/>
    <p:sldId id="271" r:id="rId23"/>
    <p:sldId id="310" r:id="rId24"/>
    <p:sldId id="272" r:id="rId25"/>
    <p:sldId id="294" r:id="rId26"/>
    <p:sldId id="293" r:id="rId27"/>
    <p:sldId id="311" r:id="rId28"/>
    <p:sldId id="312" r:id="rId29"/>
    <p:sldId id="305" r:id="rId30"/>
    <p:sldId id="279" r:id="rId31"/>
    <p:sldId id="295" r:id="rId32"/>
    <p:sldId id="296" r:id="rId33"/>
    <p:sldId id="297" r:id="rId34"/>
    <p:sldId id="315" r:id="rId35"/>
    <p:sldId id="316" r:id="rId36"/>
    <p:sldId id="306" r:id="rId37"/>
    <p:sldId id="259" r:id="rId38"/>
    <p:sldId id="285" r:id="rId39"/>
    <p:sldId id="286"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610" autoAdjust="0"/>
  </p:normalViewPr>
  <p:slideViewPr>
    <p:cSldViewPr snapToGrid="0">
      <p:cViewPr varScale="1">
        <p:scale>
          <a:sx n="57" d="100"/>
          <a:sy n="57" d="100"/>
        </p:scale>
        <p:origin x="912" y="66"/>
      </p:cViewPr>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31T00:53:32.004" idx="117">
    <p:pos x="10" y="10"/>
    <p:text>фигня в комменте ниже</p:text>
    <p:extLst mod="1">
      <p:ext uri="{C676402C-5697-4E1C-873F-D02D1690AC5C}">
        <p15:threadingInfo xmlns:p15="http://schemas.microsoft.com/office/powerpoint/2012/main" timeZoneBias="-180"/>
      </p:ext>
    </p:extLst>
  </p:cm>
  <p:cm authorId="1" dt="2018-05-31T00:53:38.262" idx="118">
    <p:pos x="10" y="146"/>
    <p:text>В первом случае можно будет открывать файлы только для чтения, во втором случае можно вообще передать данные из памяти. Это стало возможно за счет соблюдения принципа разделения интерфейса.</p:text>
    <p:extLst>
      <p:ext uri="{C676402C-5697-4E1C-873F-D02D1690AC5C}">
        <p15:threadingInfo xmlns:p15="http://schemas.microsoft.com/office/powerpoint/2012/main" timeZoneBias="-180">
          <p15:parentCm authorId="1" idx="11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06.05.2019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 всем! Сегодня я собираюсь поговорить на тему «Принципы </a:t>
            </a:r>
            <a:r>
              <a:rPr lang="en-US" dirty="0" smtClean="0"/>
              <a:t>SO’LID</a:t>
            </a:r>
            <a:r>
              <a:rPr lang="ru-RU" dirty="0" smtClean="0"/>
              <a:t>».</a:t>
            </a:r>
            <a:endParaRPr lang="en-US" dirty="0" smtClean="0"/>
          </a:p>
          <a:p>
            <a:endParaRPr lang="ru-RU" dirty="0" smtClean="0"/>
          </a:p>
          <a:p>
            <a:r>
              <a:rPr lang="en-US" dirty="0" smtClean="0"/>
              <a:t>S</a:t>
            </a:r>
            <a:r>
              <a:rPr lang="en-US" b="1" u="sng" dirty="0" smtClean="0"/>
              <a:t>O</a:t>
            </a:r>
            <a:r>
              <a:rPr lang="en-US" dirty="0" smtClean="0"/>
              <a:t>LID</a:t>
            </a:r>
            <a:endParaRPr lang="ru-RU" dirty="0" smtClean="0"/>
          </a:p>
          <a:p>
            <a:r>
              <a:rPr lang="ru-RU" dirty="0" smtClean="0"/>
              <a:t>Не говорить «ну»</a:t>
            </a:r>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Перед вами интерфейс, предоставляющий доступ к методу для сохранения </a:t>
            </a:r>
            <a:r>
              <a:rPr lang="en-US" baseline="0" dirty="0" smtClean="0"/>
              <a:t>Bitmap</a:t>
            </a:r>
            <a:r>
              <a:rPr lang="ru-RU" baseline="0" dirty="0" smtClean="0"/>
              <a:t>-а в файл, и две реализации этого интерфейса.</a:t>
            </a:r>
          </a:p>
          <a:p>
            <a:r>
              <a:rPr lang="ru-RU" baseline="0" dirty="0" smtClean="0"/>
              <a:t>Чем этот интерфейс нарушает </a:t>
            </a:r>
            <a:r>
              <a:rPr lang="ru-RU" dirty="0" smtClean="0"/>
              <a:t>принцип открытости/закрытости, как вы думаете?</a:t>
            </a:r>
            <a:endParaRPr lang="en-US" baseline="0" dirty="0" smtClean="0"/>
          </a:p>
          <a:p>
            <a:r>
              <a:rPr lang="en-US" baseline="0" dirty="0" smtClean="0"/>
              <a:t>[T]</a:t>
            </a:r>
            <a:endParaRPr lang="ru-RU" baseline="0" dirty="0" smtClean="0"/>
          </a:p>
          <a:p>
            <a:r>
              <a:rPr lang="ru-RU" baseline="0" dirty="0" smtClean="0"/>
              <a:t>Можно сохранить </a:t>
            </a:r>
            <a:r>
              <a:rPr lang="en-US" baseline="0" dirty="0" smtClean="0"/>
              <a:t>Bitmap </a:t>
            </a:r>
            <a:r>
              <a:rPr lang="ru-RU" baseline="0" dirty="0" smtClean="0"/>
              <a:t>только в файл; нельзя, например, сохранить его в память, не изменив интерфейс </a:t>
            </a:r>
            <a:r>
              <a:rPr lang="en-US" baseline="0" dirty="0" err="1" smtClean="0"/>
              <a:t>IImageEncoder</a:t>
            </a:r>
            <a:r>
              <a:rPr lang="ru-RU" baseline="0" dirty="0" smtClean="0"/>
              <a:t> и его реализации</a:t>
            </a:r>
            <a:r>
              <a:rPr lang="en-US" baseline="0" dirty="0" smtClean="0"/>
              <a:t>. </a:t>
            </a:r>
            <a:r>
              <a:rPr lang="ru-RU" baseline="0" dirty="0" smtClean="0"/>
              <a:t>Это может потребоваться для того, чтобы узнать размер закодированного изображения или выполнить </a:t>
            </a:r>
            <a:r>
              <a:rPr lang="ru-RU" baseline="0" dirty="0" err="1" smtClean="0"/>
              <a:t>предпросмотр</a:t>
            </a:r>
            <a:r>
              <a:rPr lang="ru-RU" baseline="0" dirty="0" smtClean="0"/>
              <a:t> </a:t>
            </a:r>
            <a:r>
              <a:rPr lang="en-US" baseline="0" dirty="0" smtClean="0"/>
              <a:t>jpeg</a:t>
            </a:r>
            <a:r>
              <a:rPr lang="ru-RU" baseline="0" dirty="0" smtClean="0"/>
              <a:t> без сохранения в файл.</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a:t>
            </a:r>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изменили тип аргумента - теперь метод </a:t>
            </a:r>
            <a:r>
              <a:rPr lang="en-US" baseline="0" dirty="0" err="1" smtClean="0"/>
              <a:t>SaveBitmap</a:t>
            </a:r>
            <a:r>
              <a:rPr lang="en-US" baseline="0" dirty="0" smtClean="0"/>
              <a:t> </a:t>
            </a:r>
            <a:r>
              <a:rPr lang="ru-RU" baseline="0" dirty="0" smtClean="0"/>
              <a:t>принимает не путь к файлу для сохранения, а выходной поток</a:t>
            </a:r>
            <a:r>
              <a:rPr lang="en-US" baseline="0" dirty="0" smtClean="0"/>
              <a:t> </a:t>
            </a:r>
            <a:r>
              <a:rPr lang="en-US" baseline="0" dirty="0" err="1" smtClean="0"/>
              <a:t>ostream</a:t>
            </a:r>
            <a:r>
              <a:rPr lang="ru-RU" baseline="0" dirty="0" smtClean="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Сейчас мы видим, как меняется код сохранения после применения принципа открытости/закрытости.</a:t>
            </a:r>
          </a:p>
          <a:p>
            <a:r>
              <a:rPr lang="ru-RU" dirty="0" smtClean="0"/>
              <a:t>До начала использования принципа сохранение в файл выполнялось вызовом метода с передачей в него </a:t>
            </a:r>
            <a:r>
              <a:rPr lang="en-US" dirty="0" smtClean="0"/>
              <a:t>Bitmap</a:t>
            </a:r>
            <a:r>
              <a:rPr lang="ru-RU" dirty="0" smtClean="0"/>
              <a:t>-а</a:t>
            </a:r>
            <a:r>
              <a:rPr lang="ru-RU" baseline="0" dirty="0" smtClean="0"/>
              <a:t> и имени файла. Теперь же эту задачу выполняет функция-фасад </a:t>
            </a:r>
            <a:r>
              <a:rPr lang="en-US" baseline="0" dirty="0" err="1" smtClean="0"/>
              <a:t>SaveBitmapToFile</a:t>
            </a:r>
            <a:r>
              <a:rPr lang="ru-RU" baseline="0" dirty="0" smtClean="0"/>
              <a:t>, и она состоит из двух строк. Основной же код практически не изменился.</a:t>
            </a:r>
            <a:endParaRPr lang="ru-RU" dirty="0" smtClean="0"/>
          </a:p>
          <a:p>
            <a:endParaRPr lang="ru-RU" dirty="0" smtClean="0"/>
          </a:p>
          <a:p>
            <a:r>
              <a:rPr lang="ru-RU" dirty="0" smtClean="0"/>
              <a:t>Вывод: при использовании принципа</a:t>
            </a:r>
            <a:r>
              <a:rPr lang="ru-RU" baseline="0" dirty="0" smtClean="0"/>
              <a:t> </a:t>
            </a:r>
            <a:r>
              <a:rPr lang="ru-RU" dirty="0" smtClean="0"/>
              <a:t>расширить функционал становится легче (например, узнать размер закодированного изображения</a:t>
            </a:r>
            <a:r>
              <a:rPr lang="ru-RU" baseline="0" dirty="0" smtClean="0"/>
              <a:t> </a:t>
            </a:r>
            <a:r>
              <a:rPr lang="ru-RU" dirty="0" smtClean="0"/>
              <a:t>без записи в файл); менять интерфейс и реализации </a:t>
            </a:r>
            <a:r>
              <a:rPr lang="en-US" dirty="0" err="1" smtClean="0">
                <a:solidFill>
                  <a:srgbClr val="2B91AF"/>
                </a:solidFill>
                <a:latin typeface="Consolas" panose="020B0609020204030204" pitchFamily="49" charset="0"/>
              </a:rPr>
              <a:t>IImageEncoder</a:t>
            </a:r>
            <a:r>
              <a:rPr lang="ru-RU" dirty="0" smtClean="0">
                <a:solidFill>
                  <a:srgbClr val="2B91AF"/>
                </a:solidFill>
                <a:latin typeface="Consolas" panose="020B0609020204030204" pitchFamily="49" charset="0"/>
              </a:rPr>
              <a:t> </a:t>
            </a:r>
            <a:r>
              <a:rPr lang="ru-RU" dirty="0" smtClean="0"/>
              <a:t>для этого не требуется.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OCP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открытости/закрытости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Барбара Лисков - американский учёный в области информатики, исследователь проблемы</a:t>
            </a:r>
            <a:r>
              <a:rPr lang="ru-RU" baseline="0" dirty="0" smtClean="0"/>
              <a:t> абстракции данных, </a:t>
            </a:r>
            <a:r>
              <a:rPr lang="ru-RU" dirty="0" smtClean="0"/>
              <a:t>создатель</a:t>
            </a:r>
            <a:r>
              <a:rPr lang="ru-RU" baseline="0" dirty="0" smtClean="0"/>
              <a:t> </a:t>
            </a:r>
            <a:r>
              <a:rPr lang="ru-RU" dirty="0" smtClean="0"/>
              <a:t>принципа,</a:t>
            </a:r>
            <a:r>
              <a:rPr lang="ru-RU" baseline="0" dirty="0" smtClean="0"/>
              <a:t> который мы сейчас будем обсуждать</a:t>
            </a: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прочитать</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вами - интерфейс </a:t>
            </a:r>
            <a:r>
              <a:rPr lang="en-US" baseline="0" dirty="0" err="1" smtClean="0"/>
              <a:t>IRectange</a:t>
            </a:r>
            <a:r>
              <a:rPr lang="en-US" baseline="0" dirty="0" smtClean="0"/>
              <a:t>, </a:t>
            </a:r>
            <a:r>
              <a:rPr lang="ru-RU" baseline="0" dirty="0" smtClean="0"/>
              <a:t>предоставляющий методы для установки и получения ширины и высоты прямоугольника; и две его реализации – для прямоугольника и квадрата.</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данный пример нарушает </a:t>
            </a:r>
            <a:r>
              <a:rPr lang="ru-RU" dirty="0" smtClean="0"/>
              <a:t>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Класс </a:t>
            </a:r>
            <a:r>
              <a:rPr lang="en-US" dirty="0" smtClean="0"/>
              <a:t>Square </a:t>
            </a:r>
            <a:r>
              <a:rPr lang="ru-RU" dirty="0" smtClean="0"/>
              <a:t>требует</a:t>
            </a:r>
            <a:r>
              <a:rPr lang="ru-RU" baseline="0" dirty="0" smtClean="0"/>
              <a:t> равенства ширины и высоты, а интерфейс </a:t>
            </a:r>
            <a:r>
              <a:rPr lang="en-US" baseline="0" dirty="0" err="1" smtClean="0"/>
              <a:t>IRectangle</a:t>
            </a:r>
            <a:r>
              <a:rPr lang="en-US" baseline="0" dirty="0" smtClean="0"/>
              <a:t> – </a:t>
            </a:r>
            <a:r>
              <a:rPr lang="ru-RU" baseline="0" dirty="0" smtClean="0"/>
              <a:t>нет. При изменении одной из сторон объекта </a:t>
            </a:r>
            <a:r>
              <a:rPr lang="en-US" baseline="0" dirty="0" smtClean="0"/>
              <a:t>Square </a:t>
            </a:r>
            <a:r>
              <a:rPr lang="ru-RU" baseline="0" dirty="0" smtClean="0"/>
              <a:t>изменится и другая сторона. Код, использующий интерфейс </a:t>
            </a:r>
            <a:r>
              <a:rPr lang="en-US" baseline="0" dirty="0" err="1" smtClean="0"/>
              <a:t>IRectangle</a:t>
            </a:r>
            <a:r>
              <a:rPr lang="ru-RU" baseline="0" dirty="0" smtClean="0"/>
              <a:t> будет не готов к тому, что изменение одной стороны изменяет и другую.</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 вами</a:t>
            </a:r>
            <a:r>
              <a:rPr lang="ru-RU" baseline="0" dirty="0" smtClean="0"/>
              <a:t> пример кода, который вписывает прямоугольник с интерфейсом </a:t>
            </a:r>
            <a:r>
              <a:rPr lang="en-US" dirty="0" err="1" smtClean="0">
                <a:solidFill>
                  <a:srgbClr val="2B91AF"/>
                </a:solidFill>
                <a:latin typeface="Consolas" panose="020B0609020204030204" pitchFamily="49" charset="0"/>
              </a:rPr>
              <a:t>IRectangle</a:t>
            </a:r>
            <a:r>
              <a:rPr lang="ru-RU" dirty="0" smtClean="0">
                <a:solidFill>
                  <a:srgbClr val="2B91AF"/>
                </a:solidFill>
                <a:latin typeface="Consolas" panose="020B0609020204030204" pitchFamily="49" charset="0"/>
              </a:rPr>
              <a:t> в другой прямоугольник.</a:t>
            </a:r>
          </a:p>
          <a:p>
            <a:r>
              <a:rPr lang="ru-RU" dirty="0" smtClean="0">
                <a:solidFill>
                  <a:srgbClr val="2B91AF"/>
                </a:solidFill>
                <a:latin typeface="Consolas" panose="020B0609020204030204" pitchFamily="49" charset="0"/>
              </a:rPr>
              <a:t>Как вы думаете, что произойдет,</a:t>
            </a:r>
            <a:r>
              <a:rPr lang="ru-RU" baseline="0" dirty="0" smtClean="0">
                <a:solidFill>
                  <a:srgbClr val="2B91AF"/>
                </a:solidFill>
                <a:latin typeface="Consolas" panose="020B0609020204030204" pitchFamily="49" charset="0"/>
              </a:rPr>
              <a:t> если в качестве реализации </a:t>
            </a:r>
            <a:r>
              <a:rPr lang="en-US" baseline="0" dirty="0" err="1" smtClean="0">
                <a:solidFill>
                  <a:srgbClr val="2B91AF"/>
                </a:solidFill>
                <a:latin typeface="Consolas" panose="020B0609020204030204" pitchFamily="49" charset="0"/>
              </a:rPr>
              <a:t>rect</a:t>
            </a:r>
            <a:r>
              <a:rPr lang="ru-RU" baseline="0" dirty="0" smtClean="0">
                <a:solidFill>
                  <a:srgbClr val="2B91AF"/>
                </a:solidFill>
                <a:latin typeface="Consolas" panose="020B0609020204030204" pitchFamily="49" charset="0"/>
              </a:rPr>
              <a:t> будет использован </a:t>
            </a:r>
            <a:r>
              <a:rPr lang="en-US" baseline="0" dirty="0" smtClean="0">
                <a:solidFill>
                  <a:srgbClr val="2B91AF"/>
                </a:solidFill>
                <a:latin typeface="Consolas" panose="020B0609020204030204" pitchFamily="49" charset="0"/>
              </a:rPr>
              <a:t>Square?</a:t>
            </a:r>
          </a:p>
          <a:p>
            <a:r>
              <a:rPr lang="en-US" baseline="0" dirty="0" smtClean="0">
                <a:solidFill>
                  <a:srgbClr val="2B91AF"/>
                </a:solidFill>
                <a:latin typeface="Consolas" panose="020B0609020204030204" pitchFamily="49" charset="0"/>
              </a:rPr>
              <a:t>…</a:t>
            </a:r>
            <a:r>
              <a:rPr lang="ru-RU" baseline="0" dirty="0" smtClean="0">
                <a:solidFill>
                  <a:srgbClr val="2B91AF"/>
                </a:solidFill>
                <a:latin typeface="Consolas" panose="020B0609020204030204" pitchFamily="49" charset="0"/>
              </a:rPr>
              <a:t> </a:t>
            </a:r>
            <a:r>
              <a:rPr lang="en-US" baseline="0" dirty="0" smtClean="0">
                <a:solidFill>
                  <a:srgbClr val="2B91AF"/>
                </a:solidFill>
                <a:latin typeface="Consolas" panose="020B0609020204030204" pitchFamily="49" charset="0"/>
              </a:rPr>
              <a:t>[T]</a:t>
            </a:r>
          </a:p>
          <a:p>
            <a:r>
              <a:rPr lang="ru-RU" dirty="0" smtClean="0">
                <a:solidFill>
                  <a:srgbClr val="2B91AF"/>
                </a:solidFill>
                <a:latin typeface="Consolas" panose="020B0609020204030204" pitchFamily="49" charset="0"/>
              </a:rPr>
              <a:t>В</a:t>
            </a:r>
            <a:r>
              <a:rPr lang="ru-RU" baseline="0" dirty="0" smtClean="0">
                <a:solidFill>
                  <a:srgbClr val="2B91AF"/>
                </a:solidFill>
                <a:latin typeface="Consolas" panose="020B0609020204030204" pitchFamily="49" charset="0"/>
              </a:rPr>
              <a:t> данном случае вызов последнего из двух вызовов установки размеров – </a:t>
            </a:r>
            <a:r>
              <a:rPr lang="en-US" baseline="0" dirty="0" err="1" smtClean="0">
                <a:solidFill>
                  <a:srgbClr val="2B91AF"/>
                </a:solidFill>
                <a:latin typeface="Consolas" panose="020B0609020204030204" pitchFamily="49" charset="0"/>
              </a:rPr>
              <a:t>SetHeight</a:t>
            </a:r>
            <a:r>
              <a:rPr lang="en-US" baseline="0" dirty="0" smtClean="0">
                <a:solidFill>
                  <a:srgbClr val="2B91AF"/>
                </a:solidFill>
                <a:latin typeface="Consolas" panose="020B0609020204030204" pitchFamily="49" charset="0"/>
              </a:rPr>
              <a:t> – </a:t>
            </a:r>
            <a:r>
              <a:rPr lang="ru-RU" baseline="0" dirty="0" smtClean="0">
                <a:solidFill>
                  <a:srgbClr val="2B91AF"/>
                </a:solidFill>
                <a:latin typeface="Consolas" panose="020B0609020204030204" pitchFamily="49" charset="0"/>
              </a:rPr>
              <a:t>также изменит ширину. Такое поведение объекта </a:t>
            </a:r>
            <a:r>
              <a:rPr lang="en-US" dirty="0" err="1" smtClean="0">
                <a:solidFill>
                  <a:srgbClr val="2B91AF"/>
                </a:solidFill>
                <a:latin typeface="Consolas" panose="020B0609020204030204" pitchFamily="49" charset="0"/>
              </a:rPr>
              <a:t>IRectangle</a:t>
            </a:r>
            <a:r>
              <a:rPr lang="ru-RU" dirty="0" smtClean="0">
                <a:solidFill>
                  <a:srgbClr val="2B91AF"/>
                </a:solidFill>
                <a:latin typeface="Consolas" panose="020B0609020204030204" pitchFamily="49" charset="0"/>
              </a:rPr>
              <a:t> является неожиданным для функции, и</a:t>
            </a:r>
            <a:r>
              <a:rPr lang="ru-RU" baseline="0" dirty="0" smtClean="0">
                <a:solidFill>
                  <a:srgbClr val="2B91AF"/>
                </a:solidFill>
                <a:latin typeface="Consolas" panose="020B0609020204030204" pitchFamily="49" charset="0"/>
              </a:rPr>
              <a:t> </a:t>
            </a:r>
            <a:r>
              <a:rPr lang="ru-RU" dirty="0" smtClean="0">
                <a:solidFill>
                  <a:srgbClr val="2B91AF"/>
                </a:solidFill>
                <a:latin typeface="Consolas" panose="020B0609020204030204" pitchFamily="49" charset="0"/>
              </a:rPr>
              <a:t>как результат мы получим некорректную ширину у </a:t>
            </a:r>
            <a:r>
              <a:rPr lang="en-US" dirty="0" smtClean="0">
                <a:solidFill>
                  <a:srgbClr val="2B91AF"/>
                </a:solidFill>
                <a:latin typeface="Consolas" panose="020B0609020204030204" pitchFamily="49" charset="0"/>
              </a:rPr>
              <a:t>rect.</a:t>
            </a:r>
            <a:endParaRPr lang="ru-RU" dirty="0" smtClean="0">
              <a:solidFill>
                <a:srgbClr val="2B91AF"/>
              </a:solidFill>
              <a:latin typeface="Consolas" panose="020B0609020204030204" pitchFamily="49" charset="0"/>
            </a:endParaRP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1514008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a:t>
            </a:r>
            <a:r>
              <a:rPr lang="ru-RU" baseline="0" dirty="0" smtClean="0"/>
              <a:t> решения данной проблемы можно создать отдельный интерфейс для квадрата, или просто не наследоваться от интерфейса прямоугольника. В этом случае не будет неожиданного поведения для кода, использующего интерфейс </a:t>
            </a:r>
            <a:r>
              <a:rPr lang="en-US" baseline="0" dirty="0" err="1" smtClean="0"/>
              <a:t>IRectangle</a:t>
            </a:r>
            <a:r>
              <a:rPr lang="en-US" baseline="0" dirty="0" smtClean="0"/>
              <a:t>.</a:t>
            </a: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62209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еще один пример нарушения </a:t>
            </a:r>
            <a:r>
              <a:rPr lang="ru-RU" dirty="0" smtClean="0"/>
              <a:t>принципа замещения Барбары Лисков</a:t>
            </a:r>
            <a:r>
              <a:rPr lang="ru-RU" baseline="0" dirty="0" smtClean="0"/>
              <a:t>. У нас есть два интерфейса, позволяющие рисовать линии – в старом стиле </a:t>
            </a:r>
            <a:r>
              <a:rPr lang="en-US" baseline="0" dirty="0" err="1" smtClean="0"/>
              <a:t>IPainter</a:t>
            </a:r>
            <a:r>
              <a:rPr lang="en-US" baseline="0" dirty="0" smtClean="0"/>
              <a:t> </a:t>
            </a:r>
            <a:r>
              <a:rPr lang="ru-RU" baseline="0" dirty="0" smtClean="0"/>
              <a:t>(с </a:t>
            </a:r>
            <a:r>
              <a:rPr lang="en-US" baseline="0" dirty="0" smtClean="0"/>
              <a:t>move</a:t>
            </a:r>
            <a:r>
              <a:rPr lang="ru-RU" baseline="0" dirty="0" smtClean="0"/>
              <a:t> и </a:t>
            </a:r>
            <a:r>
              <a:rPr lang="en-US" baseline="0" dirty="0" smtClean="0"/>
              <a:t>line</a:t>
            </a:r>
            <a:r>
              <a:rPr lang="ru-RU" baseline="0" dirty="0" smtClean="0"/>
              <a:t>)</a:t>
            </a:r>
            <a:r>
              <a:rPr lang="en-US" baseline="0" dirty="0" smtClean="0"/>
              <a:t>, </a:t>
            </a:r>
            <a:r>
              <a:rPr lang="ru-RU" baseline="0" dirty="0" smtClean="0"/>
              <a:t>и в новом стиле </a:t>
            </a:r>
            <a:r>
              <a:rPr lang="en-US" baseline="0" dirty="0" err="1" smtClean="0"/>
              <a:t>IPainterNew</a:t>
            </a:r>
            <a:r>
              <a:rPr lang="en-US" baseline="0" dirty="0" smtClean="0"/>
              <a:t> (</a:t>
            </a:r>
            <a:r>
              <a:rPr lang="ru-RU" baseline="0" dirty="0" smtClean="0"/>
              <a:t>просто </a:t>
            </a:r>
            <a:r>
              <a:rPr lang="en-US" baseline="0" dirty="0" smtClean="0"/>
              <a:t>line). </a:t>
            </a:r>
            <a:r>
              <a:rPr lang="ru-RU" baseline="0" dirty="0" smtClean="0"/>
              <a:t>Мы можем заставить код, работающий со старым интерфейсом, работать с новым, используя паттерн адаптер.</a:t>
            </a:r>
          </a:p>
          <a:p>
            <a:endParaRPr lang="ru-RU" baseline="0" dirty="0" smtClean="0"/>
          </a:p>
          <a:p>
            <a:r>
              <a:rPr lang="ru-RU" baseline="0" dirty="0" smtClean="0"/>
              <a:t>Пример адаптера представлен на диаграмме. При вызове </a:t>
            </a:r>
            <a:r>
              <a:rPr lang="en-US" baseline="0" dirty="0" err="1" smtClean="0"/>
              <a:t>MoveTo</a:t>
            </a:r>
            <a:r>
              <a:rPr lang="en-US" baseline="0" dirty="0" smtClean="0"/>
              <a:t> </a:t>
            </a:r>
            <a:r>
              <a:rPr lang="ru-RU" baseline="0" dirty="0" smtClean="0"/>
              <a:t>обновляется поле </a:t>
            </a:r>
            <a:r>
              <a:rPr lang="en-US" baseline="0" dirty="0" err="1" smtClean="0"/>
              <a:t>m_startPos</a:t>
            </a:r>
            <a:r>
              <a:rPr lang="en-US" baseline="0" dirty="0" smtClean="0"/>
              <a:t>, </a:t>
            </a:r>
            <a:r>
              <a:rPr lang="ru-RU" baseline="0" dirty="0" smtClean="0"/>
              <a:t>а при вызове </a:t>
            </a:r>
            <a:r>
              <a:rPr lang="en-US" baseline="0" dirty="0" err="1" smtClean="0"/>
              <a:t>LineTo</a:t>
            </a:r>
            <a:r>
              <a:rPr lang="en-US" baseline="0" dirty="0" smtClean="0"/>
              <a:t> – </a:t>
            </a:r>
            <a:r>
              <a:rPr lang="ru-RU" baseline="0" dirty="0" smtClean="0"/>
              <a:t>вызывается метод </a:t>
            </a:r>
            <a:r>
              <a:rPr lang="en-US" baseline="0" dirty="0" smtClean="0"/>
              <a:t>Line</a:t>
            </a:r>
            <a:r>
              <a:rPr lang="ru-RU" baseline="0" dirty="0" smtClean="0"/>
              <a:t> у адаптированного объекта</a:t>
            </a:r>
            <a:r>
              <a:rPr lang="en-US" baseline="0" dirty="0" smtClean="0"/>
              <a:t> </a:t>
            </a:r>
            <a:r>
              <a:rPr lang="ru-RU" baseline="0" dirty="0" smtClean="0"/>
              <a:t>и также обновляется поле</a:t>
            </a:r>
            <a:r>
              <a:rPr lang="en-US" baseline="0" dirty="0" smtClean="0"/>
              <a:t>.</a:t>
            </a:r>
            <a:endParaRPr lang="ru-RU" baseline="0" dirty="0" smtClean="0"/>
          </a:p>
          <a:p>
            <a:r>
              <a:rPr lang="ru-RU" baseline="0" dirty="0" smtClean="0"/>
              <a:t>Каким образом данный пример может привести к нарушению </a:t>
            </a:r>
            <a:r>
              <a:rPr lang="ru-RU" baseline="0" smtClean="0"/>
              <a:t>принципа подстановки</a:t>
            </a:r>
            <a:r>
              <a:rPr lang="en-US" baseline="0" smtClean="0"/>
              <a:t>, </a:t>
            </a:r>
            <a:r>
              <a:rPr lang="ru-RU" baseline="0" dirty="0" smtClean="0"/>
              <a:t>как вы думаете?</a:t>
            </a:r>
          </a:p>
          <a:p>
            <a:r>
              <a:rPr lang="ru-RU" dirty="0" smtClean="0"/>
              <a:t>…</a:t>
            </a:r>
          </a:p>
          <a:p>
            <a:r>
              <a:rPr lang="ru-RU" dirty="0" smtClean="0"/>
              <a:t>Может отличаться поведение при вызове </a:t>
            </a:r>
            <a:r>
              <a:rPr lang="en-US" dirty="0" err="1" smtClean="0"/>
              <a:t>LineTo</a:t>
            </a:r>
            <a:r>
              <a:rPr lang="en-US" dirty="0" smtClean="0"/>
              <a:t>,</a:t>
            </a:r>
            <a:r>
              <a:rPr lang="en-US" baseline="0" dirty="0" smtClean="0"/>
              <a:t> </a:t>
            </a:r>
            <a:r>
              <a:rPr lang="ru-RU" baseline="0" dirty="0" smtClean="0"/>
              <a:t>если </a:t>
            </a:r>
            <a:r>
              <a:rPr lang="en-US" baseline="0" dirty="0" err="1" smtClean="0"/>
              <a:t>MoveTo</a:t>
            </a:r>
            <a:r>
              <a:rPr lang="en-US" baseline="0" dirty="0" smtClean="0"/>
              <a:t> </a:t>
            </a:r>
            <a:r>
              <a:rPr lang="ru-RU" baseline="0" dirty="0" smtClean="0"/>
              <a:t>ранее не вызывался.</a:t>
            </a:r>
            <a:r>
              <a:rPr lang="en-US" baseline="0" dirty="0" smtClean="0"/>
              <a:t> </a:t>
            </a:r>
            <a:r>
              <a:rPr lang="ru-RU" baseline="0" dirty="0" smtClean="0"/>
              <a:t>Например, в реализации графической библиотеки это может привести к рисованию линии из точки с координатами</a:t>
            </a:r>
            <a:r>
              <a:rPr lang="en-US" baseline="0" dirty="0" smtClean="0"/>
              <a:t> </a:t>
            </a:r>
            <a:r>
              <a:rPr lang="ru-RU" baseline="0" dirty="0" smtClean="0"/>
              <a:t>(</a:t>
            </a:r>
            <a:r>
              <a:rPr lang="en-US" baseline="0" dirty="0" smtClean="0"/>
              <a:t>0</a:t>
            </a:r>
            <a:r>
              <a:rPr lang="ru-RU" baseline="0" dirty="0" smtClean="0"/>
              <a:t>,</a:t>
            </a:r>
            <a:r>
              <a:rPr lang="en-US" baseline="0" dirty="0" smtClean="0"/>
              <a:t>0</a:t>
            </a:r>
            <a:r>
              <a:rPr lang="ru-RU" baseline="0" dirty="0" smtClean="0"/>
              <a:t>), а в случае адаптера – к выбросу исключения. Так код, который использовал графическую библиотеку, может перестать работать, если использовать адаптер.</a:t>
            </a:r>
          </a:p>
          <a:p>
            <a:r>
              <a:rPr lang="ru-RU" baseline="0" dirty="0" smtClean="0"/>
              <a:t>Для исправления достаточно сделать начальную позицию в адаптере не опциональной, а в качестве начального значения использовать координаты (0,0).</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18</a:t>
            </a:fld>
            <a:endParaRPr lang="ru-RU"/>
          </a:p>
        </p:txBody>
      </p:sp>
    </p:spTree>
    <p:extLst>
      <p:ext uri="{BB962C8B-B14F-4D97-AF65-F5344CB8AC3E}">
        <p14:creationId xmlns:p14="http://schemas.microsoft.com/office/powerpoint/2010/main" val="527718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smtClean="0"/>
              <a:t> </a:t>
            </a:r>
            <a:r>
              <a:rPr lang="ru-RU" dirty="0" smtClean="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smtClean="0"/>
          </a:p>
          <a:p>
            <a:r>
              <a:rPr lang="en-US" dirty="0" smtClean="0"/>
              <a:t>[T] </a:t>
            </a:r>
            <a:r>
              <a:rPr lang="ru-RU" dirty="0" smtClean="0"/>
              <a:t>Рассмотрим пред- и пост-условия для интерфейса </a:t>
            </a:r>
            <a:r>
              <a:rPr lang="en-US" sz="1200" dirty="0" err="1" smtClean="0">
                <a:latin typeface="Consolas" panose="020B0609020204030204" pitchFamily="49" charset="0"/>
              </a:rPr>
              <a:t>IRectangle</a:t>
            </a:r>
            <a:r>
              <a:rPr lang="en-US" sz="1200" dirty="0" smtClean="0">
                <a:latin typeface="Consolas" panose="020B0609020204030204" pitchFamily="49" charset="0"/>
              </a:rPr>
              <a:t>:</a:t>
            </a:r>
            <a:r>
              <a:rPr lang="en-US" sz="1200" baseline="0" dirty="0" smtClean="0">
                <a:latin typeface="Consolas" panose="020B0609020204030204" pitchFamily="49" charset="0"/>
              </a:rPr>
              <a:t> …</a:t>
            </a:r>
          </a:p>
          <a:p>
            <a:r>
              <a:rPr lang="en-US" sz="1200" baseline="0" dirty="0" smtClean="0">
                <a:latin typeface="Consolas" panose="020B0609020204030204" pitchFamily="49" charset="0"/>
              </a:rPr>
              <a:t>[T] </a:t>
            </a:r>
            <a:r>
              <a:rPr lang="ru-RU" sz="1200" baseline="0" dirty="0" smtClean="0">
                <a:latin typeface="Consolas" panose="020B0609020204030204" pitchFamily="49" charset="0"/>
              </a:rPr>
              <a:t>Теперь </a:t>
            </a:r>
            <a:r>
              <a:rPr lang="ru-RU" dirty="0" smtClean="0"/>
              <a:t>рассмотрим пред- и пост-условия для</a:t>
            </a:r>
            <a:r>
              <a:rPr lang="en-US" dirty="0" smtClean="0"/>
              <a:t> </a:t>
            </a:r>
            <a:r>
              <a:rPr lang="ru-RU" dirty="0" smtClean="0"/>
              <a:t>класса </a:t>
            </a:r>
            <a:r>
              <a:rPr lang="en-US" dirty="0" smtClean="0"/>
              <a:t>Square:</a:t>
            </a:r>
            <a:r>
              <a:rPr lang="en-US" baseline="0" dirty="0" smtClean="0"/>
              <a:t> …</a:t>
            </a:r>
            <a:endParaRPr lang="ru-RU" baseline="0" dirty="0" smtClean="0"/>
          </a:p>
          <a:p>
            <a:r>
              <a:rPr lang="ru-RU" baseline="0" dirty="0" smtClean="0"/>
              <a:t>Как мы видим, постусловие у </a:t>
            </a:r>
            <a:r>
              <a:rPr lang="en-US" baseline="0" dirty="0" smtClean="0"/>
              <a:t>Square </a:t>
            </a:r>
            <a:r>
              <a:rPr lang="ru-RU" baseline="0" dirty="0" smtClean="0"/>
              <a:t>более слабое</a:t>
            </a:r>
            <a:r>
              <a:rPr lang="en-US" baseline="0" dirty="0" smtClean="0"/>
              <a:t> –</a:t>
            </a:r>
            <a:r>
              <a:rPr lang="ru-RU" baseline="0" dirty="0" smtClean="0"/>
              <a:t> оно противоречит постусловию </a:t>
            </a:r>
            <a:r>
              <a:rPr lang="en-US" sz="1200" dirty="0" err="1" smtClean="0">
                <a:latin typeface="Consolas" panose="020B0609020204030204" pitchFamily="49" charset="0"/>
              </a:rPr>
              <a:t>IRectangle</a:t>
            </a:r>
            <a:r>
              <a:rPr lang="ru-RU" sz="1200" dirty="0" smtClean="0">
                <a:latin typeface="Consolas" panose="020B0609020204030204" pitchFamily="49" charset="0"/>
              </a:rPr>
              <a:t>. Это позволяет сделать вывод об</a:t>
            </a:r>
            <a:r>
              <a:rPr lang="ru-RU" sz="1200" baseline="0" dirty="0" smtClean="0">
                <a:latin typeface="Consolas" panose="020B0609020204030204" pitchFamily="49" charset="0"/>
              </a:rPr>
              <a:t> ошибочности наследования.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ходе данного</a:t>
            </a:r>
            <a:r>
              <a:rPr lang="ru-RU" baseline="0" dirty="0" smtClean="0"/>
              <a:t> обсуждения мы узнаем, </a:t>
            </a:r>
            <a:r>
              <a:rPr lang="ru-RU" dirty="0" smtClean="0"/>
              <a:t>что такое принципы </a:t>
            </a:r>
            <a:r>
              <a:rPr lang="en-US" dirty="0" smtClean="0"/>
              <a:t>S.O.L.I.D.</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Разберем каждый принцип на примере или примерах</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Узнаем, для чего нужны принципы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 рассмотрим практику применения принципов в нашей компании</a:t>
            </a:r>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рассмотрим</a:t>
            </a:r>
            <a:r>
              <a:rPr lang="ru-RU" baseline="0" dirty="0" smtClean="0"/>
              <a:t> другой пример с фигурами.</a:t>
            </a:r>
          </a:p>
          <a:p>
            <a:r>
              <a:rPr lang="ru-RU" baseline="0" dirty="0" smtClean="0"/>
              <a:t>У нас есть интерфейс </a:t>
            </a:r>
            <a:r>
              <a:rPr lang="en-US" baseline="0" dirty="0" err="1" smtClean="0"/>
              <a:t>IShape</a:t>
            </a:r>
            <a:r>
              <a:rPr lang="en-US" baseline="0" dirty="0" smtClean="0"/>
              <a:t>, </a:t>
            </a:r>
            <a:r>
              <a:rPr lang="ru-RU" baseline="0" dirty="0" smtClean="0"/>
              <a:t>имеющий методы получения периметра и площади. Есть два конкретных класса – прямоугольник и круг, реализующие интерфейс </a:t>
            </a:r>
            <a:r>
              <a:rPr lang="en-US" baseline="0" dirty="0" err="1" smtClean="0"/>
              <a:t>IShape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2464562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Допустим, нам</a:t>
            </a:r>
            <a:r>
              <a:rPr lang="ru-RU" baseline="0" dirty="0" smtClean="0"/>
              <a:t> понадобилось</a:t>
            </a:r>
            <a:r>
              <a:rPr lang="ru-RU" dirty="0" smtClean="0"/>
              <a:t> реализовать функцию,</a:t>
            </a:r>
            <a:r>
              <a:rPr lang="ru-RU" baseline="0" dirty="0" smtClean="0"/>
              <a:t> возвращающую строку с типом фигуры, передаваемой по ссылке на базовый класс. Вы видите реализацию данной функции.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эта реализация нарушает </a:t>
            </a:r>
            <a:r>
              <a:rPr lang="ru-RU" dirty="0" smtClean="0"/>
              <a:t>принцип замещения Барбары Лисков</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r>
              <a:rPr lang="ru-RU" baseline="0" dirty="0" smtClean="0"/>
              <a:t>Код функции делает предположения о конкретных классах передаваемой фигуры за счет использования </a:t>
            </a:r>
            <a:r>
              <a:rPr lang="en-US" baseline="0" dirty="0" err="1" smtClean="0"/>
              <a:t>dynamic_cast</a:t>
            </a:r>
            <a:r>
              <a:rPr lang="ru-RU" baseline="0" dirty="0" smtClean="0"/>
              <a:t>, тем самым нарушая </a:t>
            </a:r>
            <a:r>
              <a:rPr lang="ru-RU" dirty="0" smtClean="0"/>
              <a:t>принцип замещения Барбары Лисков</a:t>
            </a:r>
            <a:r>
              <a:rPr lang="en-US" baseline="0" dirty="0" smtClean="0"/>
              <a:t>. </a:t>
            </a:r>
            <a:r>
              <a:rPr lang="ru-RU" baseline="0" dirty="0" smtClean="0"/>
              <a:t>Это добавляет зависимость функции от конкретных классов. Если в данную функцию передать фигуру, тип которой ей неизвестен, то будет выброшено исключение.</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21</a:t>
            </a:fld>
            <a:endParaRPr lang="ru-RU"/>
          </a:p>
        </p:txBody>
      </p:sp>
    </p:spTree>
    <p:extLst>
      <p:ext uri="{BB962C8B-B14F-4D97-AF65-F5344CB8AC3E}">
        <p14:creationId xmlns:p14="http://schemas.microsoft.com/office/powerpoint/2010/main" val="272376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один из способов исправления проблемы. Можно вынести информацию о типах из клиента, хотя бы в</a:t>
            </a:r>
            <a:r>
              <a:rPr lang="ru-RU" baseline="0" dirty="0" smtClean="0"/>
              <a:t> сами конкретные классы. </a:t>
            </a:r>
            <a:r>
              <a:rPr lang="en-US" baseline="0" dirty="0" smtClean="0"/>
              <a:t>[T] </a:t>
            </a:r>
            <a:r>
              <a:rPr lang="ru-RU" baseline="0" dirty="0" smtClean="0"/>
              <a:t>Так клиент сможет использовать метод </a:t>
            </a:r>
            <a:r>
              <a:rPr lang="en-US" baseline="0" dirty="0" err="1" smtClean="0"/>
              <a:t>GetType</a:t>
            </a:r>
            <a:r>
              <a:rPr lang="ru-RU" baseline="0" dirty="0" smtClean="0"/>
              <a:t>, не делая предположений о конкретных типах фигур.</a:t>
            </a:r>
          </a:p>
          <a:p>
            <a:r>
              <a:rPr lang="ru-RU" baseline="0" dirty="0" smtClean="0"/>
              <a:t>Данное решение нарушает принцип единственной ответственности, так как теперь любая фигура еще и хранит свой тип в виде строки. Если подобных методов становится много, то в качестве альтернативы можно использовать паттерн </a:t>
            </a:r>
            <a:r>
              <a:rPr lang="en-US" baseline="0" dirty="0" smtClean="0"/>
              <a:t>Visitor</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22</a:t>
            </a:fld>
            <a:endParaRPr lang="ru-RU"/>
          </a:p>
        </p:txBody>
      </p:sp>
    </p:spTree>
    <p:extLst>
      <p:ext uri="{BB962C8B-B14F-4D97-AF65-F5344CB8AC3E}">
        <p14:creationId xmlns:p14="http://schemas.microsoft.com/office/powerpoint/2010/main" val="207846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LSP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замещения Барбары Лисков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разделения интерфейса.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Читать оба</a:t>
            </a:r>
            <a:r>
              <a:rPr lang="ru-RU" baseline="0" dirty="0" smtClean="0"/>
              <a:t> </a:t>
            </a:r>
            <a:r>
              <a:rPr lang="en-US" baseline="0" dirty="0" smtClean="0"/>
              <a:t>&gt;&gt;&gt;&gt;</a:t>
            </a:r>
            <a:r>
              <a:rPr lang="ru-RU" baseline="0" dirty="0" smtClean="0"/>
              <a:t> то есть если для клиента требуется реализовать интерфейс, то в этом интерфейсе не должно быть методов, не нужных клиенту</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То есть не копировать все</a:t>
            </a:r>
            <a:r>
              <a:rPr lang="ru-RU" baseline="0" dirty="0" smtClean="0"/>
              <a:t> методы подряд из класса в интерфейс</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t>То есть для каждого клиента должен быть реализован свой интерфейс, чтобы в каждом из них были только те методы, которые нужны клиенту</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Рассмотрим пример интерфейса, который </a:t>
            </a:r>
            <a:r>
              <a:rPr lang="ru-RU" baseline="0" dirty="0" err="1" smtClean="0"/>
              <a:t>парсит</a:t>
            </a:r>
            <a:r>
              <a:rPr lang="ru-RU" baseline="0" dirty="0" smtClean="0"/>
              <a:t> </a:t>
            </a:r>
            <a:r>
              <a:rPr lang="en-US" baseline="0" dirty="0" smtClean="0"/>
              <a:t>xml, </a:t>
            </a:r>
            <a:r>
              <a:rPr lang="ru-RU" baseline="0" dirty="0" smtClean="0"/>
              <a:t>последовательно читая данные из переданного ему файлового потока.</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Чем этот интерфейс нарушает </a:t>
            </a:r>
            <a:r>
              <a:rPr lang="ru-RU" dirty="0" smtClean="0"/>
              <a:t>принцип разделения интерфейса,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 </a:t>
            </a:r>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метод </a:t>
            </a:r>
            <a:r>
              <a:rPr lang="en-US" baseline="0" dirty="0" smtClean="0"/>
              <a:t>Parse </a:t>
            </a:r>
            <a:r>
              <a:rPr lang="ru-RU" baseline="0" dirty="0" smtClean="0"/>
              <a:t>передается поток типа </a:t>
            </a:r>
            <a:r>
              <a:rPr lang="en-US" baseline="0" dirty="0" err="1" smtClean="0"/>
              <a:t>fstream</a:t>
            </a:r>
            <a:r>
              <a:rPr lang="ru-RU" baseline="0" dirty="0" smtClean="0"/>
              <a:t>,</a:t>
            </a:r>
            <a:r>
              <a:rPr lang="en-US" baseline="0" dirty="0" smtClean="0"/>
              <a:t> </a:t>
            </a:r>
            <a:r>
              <a:rPr lang="ru-RU" baseline="0" dirty="0" smtClean="0"/>
              <a:t>который позволяет читать и писать в файл. Методу же требуется только чтение, так что не все методы интерфейса используются. Тем самым нарушается </a:t>
            </a:r>
            <a:r>
              <a:rPr lang="ru-RU" dirty="0" smtClean="0"/>
              <a:t>принцип разделения интерфейса.</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Стоит также отметить, что в данном примере нарушается принцип открытости/закрытости</a:t>
            </a:r>
            <a:r>
              <a:rPr lang="en-US" baseline="0" dirty="0" smtClean="0"/>
              <a:t> – </a:t>
            </a:r>
            <a:r>
              <a:rPr lang="ru-RU" baseline="0" dirty="0" smtClean="0"/>
              <a:t>поддерживается только работа с файлами.</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1327682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вы думаете, чем данный вариант реализации лучше?</a:t>
            </a:r>
          </a:p>
          <a:p>
            <a:r>
              <a:rPr lang="en-US" dirty="0" smtClean="0"/>
              <a:t>…</a:t>
            </a:r>
          </a:p>
          <a:p>
            <a:r>
              <a:rPr lang="ru-RU" dirty="0" smtClean="0"/>
              <a:t>Теперь в качестве аргумента передаётся более узкий</a:t>
            </a:r>
            <a:r>
              <a:rPr lang="ru-RU" baseline="0" dirty="0" smtClean="0"/>
              <a:t> интерфейс. Это позволяет нам как минимум передать в метод </a:t>
            </a:r>
            <a:r>
              <a:rPr lang="en-US" baseline="0" dirty="0" err="1" smtClean="0"/>
              <a:t>ifstream</a:t>
            </a:r>
            <a:r>
              <a:rPr lang="en-US" baseline="0" dirty="0" smtClean="0"/>
              <a:t> </a:t>
            </a:r>
            <a:r>
              <a:rPr lang="ru-RU" baseline="0" dirty="0" smtClean="0"/>
              <a:t>или</a:t>
            </a:r>
            <a:r>
              <a:rPr lang="en-US" baseline="0" dirty="0" smtClean="0"/>
              <a:t> </a:t>
            </a:r>
            <a:r>
              <a:rPr lang="en-US" baseline="0" dirty="0" err="1" smtClean="0"/>
              <a:t>istringstream</a:t>
            </a:r>
            <a:r>
              <a:rPr lang="ru-RU" baseline="0" dirty="0" smtClean="0"/>
              <a:t>, а не только </a:t>
            </a:r>
            <a:r>
              <a:rPr lang="en-US" baseline="0" dirty="0" err="1" smtClean="0"/>
              <a:t>fsteam</a:t>
            </a:r>
            <a:r>
              <a:rPr lang="ru-RU" baseline="0" dirty="0" smtClean="0"/>
              <a:t>.</a:t>
            </a:r>
            <a:r>
              <a:rPr lang="en-US" baseline="0" dirty="0" smtClean="0"/>
              <a:t> </a:t>
            </a:r>
            <a:r>
              <a:rPr lang="ru-RU" baseline="0" dirty="0" smtClean="0"/>
              <a:t>Также интерфейс теперь проще замокать, так как отсутствуют лишние методы </a:t>
            </a:r>
            <a:r>
              <a:rPr lang="en-US" baseline="0" dirty="0" smtClean="0"/>
              <a:t>[T]. </a:t>
            </a:r>
            <a:r>
              <a:rPr lang="ru-RU" baseline="0" dirty="0" smtClean="0"/>
              <a:t>Вот те методы, которые нам теперь не нужно реализовывать.</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1032656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также рассмотреть пример графа сцены, умеющего рисовать себя средствами </a:t>
            </a:r>
            <a:r>
              <a:rPr lang="en-US" dirty="0" smtClean="0"/>
              <a:t>SFML.</a:t>
            </a:r>
            <a:r>
              <a:rPr lang="en-US" baseline="0" dirty="0" smtClean="0"/>
              <a:t> </a:t>
            </a:r>
            <a:r>
              <a:rPr lang="ru-RU" baseline="0" dirty="0" smtClean="0"/>
              <a:t>Сейчас в метод </a:t>
            </a:r>
            <a:r>
              <a:rPr lang="en-US" baseline="0" dirty="0" smtClean="0"/>
              <a:t>Render </a:t>
            </a:r>
            <a:r>
              <a:rPr lang="ru-RU" baseline="0" dirty="0" smtClean="0"/>
              <a:t>передается окно, на котором нужно рисовать сцену.</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Но можно вместо передачи окна использовать </a:t>
            </a:r>
            <a:r>
              <a:rPr lang="en-US" dirty="0" err="1" smtClean="0"/>
              <a:t>RenderTarget</a:t>
            </a:r>
            <a:r>
              <a:rPr lang="en-US" dirty="0" smtClean="0"/>
              <a:t>. </a:t>
            </a:r>
            <a:r>
              <a:rPr lang="ru-RU" dirty="0" smtClean="0"/>
              <a:t>Таким образом нарисовать</a:t>
            </a:r>
            <a:r>
              <a:rPr lang="ru-RU" baseline="0" dirty="0" smtClean="0"/>
              <a:t> сцену можно будет не только в окне, но и на текстуре (</a:t>
            </a:r>
            <a:r>
              <a:rPr lang="en-US" baseline="0" dirty="0" err="1" smtClean="0"/>
              <a:t>RenderTexture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28</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ISP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разделения интерфейса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29</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же такое принципы </a:t>
            </a:r>
            <a:r>
              <a:rPr lang="en-US" dirty="0" smtClean="0"/>
              <a:t>S.O.L.I.D.</a:t>
            </a:r>
            <a:r>
              <a:rPr lang="ru-RU" dirty="0" smtClean="0"/>
              <a:t>?</a:t>
            </a:r>
            <a:endParaRPr lang="en-US" dirty="0" smtClean="0"/>
          </a:p>
          <a:p>
            <a:r>
              <a:rPr lang="en-US" dirty="0" smtClean="0"/>
              <a:t>[T]</a:t>
            </a:r>
            <a:r>
              <a:rPr lang="ru-RU" baseline="0" dirty="0" smtClean="0"/>
              <a:t> читать</a:t>
            </a:r>
          </a:p>
          <a:p>
            <a:r>
              <a:rPr lang="en-US" baseline="0" dirty="0" smtClean="0"/>
              <a:t>[T] </a:t>
            </a:r>
            <a:r>
              <a:rPr lang="ru-RU" baseline="0" dirty="0" smtClean="0"/>
              <a:t>Каждая буква в названии соответствует одному принципу.</a:t>
            </a:r>
            <a:endParaRPr lang="ru-RU" dirty="0" smtClean="0"/>
          </a:p>
          <a:p>
            <a:r>
              <a:rPr lang="ru-RU" dirty="0" smtClean="0"/>
              <a:t>Как вы думаете,</a:t>
            </a:r>
            <a:r>
              <a:rPr lang="ru-RU" baseline="0" dirty="0" smtClean="0"/>
              <a:t> что это за принципы? Первый принцип…</a:t>
            </a:r>
            <a:endParaRPr lang="en-US" dirty="0" smtClean="0"/>
          </a:p>
          <a:p>
            <a:r>
              <a:rPr lang="en-US" baseline="0" dirty="0" smtClean="0"/>
              <a:t>[TTTTT]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инверсии зависимости.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нас есть класс </a:t>
            </a:r>
            <a:r>
              <a:rPr lang="en-US" baseline="0" dirty="0" smtClean="0"/>
              <a:t>DLC</a:t>
            </a:r>
            <a:r>
              <a:rPr lang="ru-RU" baseline="0" dirty="0" smtClean="0"/>
              <a:t>, который управляет временем жизни документа. При закрытии несохраненного документа запрашивается, нужно ли сохранить документ. При начальном сохранении документа запрашивается путь для сохранения. Запросы выполняются через объект </a:t>
            </a:r>
            <a:r>
              <a:rPr lang="en-US" baseline="0" dirty="0" err="1" smtClean="0"/>
              <a:t>UserPrompt</a:t>
            </a:r>
            <a:r>
              <a:rPr lang="en-US" baseline="0" dirty="0" smtClean="0"/>
              <a: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вы думаете, чем этот интерфейс нарушает </a:t>
            </a:r>
            <a:r>
              <a:rPr lang="ru-RU" dirty="0" smtClean="0"/>
              <a:t>принцип инверсии зависимости?</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данном примере есть зависимость класса высокого уровня от класса низкого уровня.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31</a:t>
            </a:fld>
            <a:endParaRPr lang="ru-RU"/>
          </a:p>
        </p:txBody>
      </p:sp>
    </p:spTree>
    <p:extLst>
      <p:ext uri="{BB962C8B-B14F-4D97-AF65-F5344CB8AC3E}">
        <p14:creationId xmlns:p14="http://schemas.microsoft.com/office/powerpoint/2010/main" val="3156855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Был добавлен интерфейс и убрана зависимость от конкретного класса. Теперь класс низкого уровня зависит от класса высокого уровня.</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Есть ли в данном примере еще нарушения </a:t>
            </a:r>
            <a:r>
              <a:rPr lang="ru-RU" dirty="0" smtClean="0"/>
              <a:t>принципа инверсии зависимости,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Наименование интерфейса и его методов содержит в себе способ реализации – в данном случае, через пользовательский интерфейс, а именно - …</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32</a:t>
            </a:fld>
            <a:endParaRPr lang="ru-RU"/>
          </a:p>
        </p:txBody>
      </p:sp>
    </p:spTree>
    <p:extLst>
      <p:ext uri="{BB962C8B-B14F-4D97-AF65-F5344CB8AC3E}">
        <p14:creationId xmlns:p14="http://schemas.microsoft.com/office/powerpoint/2010/main" val="4043165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именование</a:t>
            </a:r>
            <a:r>
              <a:rPr lang="ru-RU" baseline="0" dirty="0" smtClean="0"/>
              <a:t> интерфейса отвязано от конкретной реализации. Вместо </a:t>
            </a:r>
            <a:r>
              <a:rPr lang="en-US" baseline="0" dirty="0" err="1" smtClean="0"/>
              <a:t>IUserPrompt</a:t>
            </a:r>
            <a:r>
              <a:rPr lang="en-US" baseline="0" dirty="0" smtClean="0"/>
              <a:t> </a:t>
            </a:r>
            <a:r>
              <a:rPr lang="ru-RU" baseline="0" dirty="0" smtClean="0"/>
              <a:t>используется</a:t>
            </a:r>
            <a:r>
              <a:rPr lang="en-US" baseline="0" dirty="0" smtClean="0"/>
              <a:t> Delegate, </a:t>
            </a:r>
            <a:r>
              <a:rPr lang="ru-RU" baseline="0" dirty="0" smtClean="0"/>
              <a:t>вместо </a:t>
            </a:r>
            <a:r>
              <a:rPr lang="en-US" baseline="0" dirty="0" err="1" smtClean="0"/>
              <a:t>ShowDialog</a:t>
            </a:r>
            <a:r>
              <a:rPr lang="en-US" baseline="0" dirty="0" smtClean="0"/>
              <a:t> </a:t>
            </a:r>
            <a:r>
              <a:rPr lang="ru-RU" baseline="0" dirty="0" smtClean="0"/>
              <a:t>– </a:t>
            </a:r>
            <a:r>
              <a:rPr lang="en-US" baseline="0" dirty="0" smtClean="0"/>
              <a:t>Request, </a:t>
            </a:r>
            <a:r>
              <a:rPr lang="ru-RU" baseline="0" dirty="0" smtClean="0"/>
              <a:t>вместо </a:t>
            </a:r>
            <a:r>
              <a:rPr lang="en-US" baseline="0" dirty="0" err="1" smtClean="0"/>
              <a:t>YesNoCancel</a:t>
            </a:r>
            <a:r>
              <a:rPr lang="en-US" baseline="0" dirty="0" smtClean="0"/>
              <a:t> – </a:t>
            </a:r>
            <a:r>
              <a:rPr lang="en-US" baseline="0" dirty="0" err="1" smtClean="0"/>
              <a:t>ClosingAction</a:t>
            </a:r>
            <a:r>
              <a:rPr lang="en-US" baseline="0" dirty="0" smtClean="0"/>
              <a:t>. </a:t>
            </a:r>
            <a:r>
              <a:rPr lang="ru-RU" baseline="0" dirty="0" smtClean="0"/>
              <a:t>Наименование интерфейса больше не подразумевает то, как он будет реализован.</a:t>
            </a:r>
          </a:p>
        </p:txBody>
      </p:sp>
      <p:sp>
        <p:nvSpPr>
          <p:cNvPr id="4" name="Номер слайда 3"/>
          <p:cNvSpPr>
            <a:spLocks noGrp="1"/>
          </p:cNvSpPr>
          <p:nvPr>
            <p:ph type="sldNum" sz="quarter" idx="10"/>
          </p:nvPr>
        </p:nvSpPr>
        <p:spPr/>
        <p:txBody>
          <a:bodyPr/>
          <a:lstStyle/>
          <a:p>
            <a:fld id="{9BF0A773-BC3A-474D-8036-883A816F0F99}" type="slidenum">
              <a:rPr lang="ru-RU" smtClean="0"/>
              <a:t>33</a:t>
            </a:fld>
            <a:endParaRPr lang="ru-RU"/>
          </a:p>
        </p:txBody>
      </p:sp>
    </p:spTree>
    <p:extLst>
      <p:ext uri="{BB962C8B-B14F-4D97-AF65-F5344CB8AC3E}">
        <p14:creationId xmlns:p14="http://schemas.microsoft.com/office/powerpoint/2010/main" val="3122311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более сложный пример.</a:t>
            </a:r>
            <a:r>
              <a:rPr lang="en-US" dirty="0" smtClean="0"/>
              <a:t> </a:t>
            </a:r>
            <a:r>
              <a:rPr lang="ru-RU" dirty="0" smtClean="0"/>
              <a:t>Есть интерфейс </a:t>
            </a:r>
            <a:r>
              <a:rPr lang="en-US" dirty="0" err="1" smtClean="0"/>
              <a:t>IFillStyle</a:t>
            </a:r>
            <a:r>
              <a:rPr lang="en-US" dirty="0" smtClean="0"/>
              <a:t>,</a:t>
            </a:r>
            <a:r>
              <a:rPr lang="en-US" baseline="0" dirty="0" smtClean="0"/>
              <a:t> </a:t>
            </a:r>
            <a:r>
              <a:rPr lang="ru-RU" baseline="0" dirty="0" smtClean="0"/>
              <a:t>предоставляющий методы для получения и установки цвета. В качестве реализации может выступать как простое хранение цвета, так и логика составного стиля. Есть интерфейс фигуры, который предоставляет метод получения стиля заливки. В качестве реализации может выступать как обычная фигура, хранящая свой стиль, так и составная фигура, состоящая из простых.</a:t>
            </a:r>
          </a:p>
          <a:p>
            <a:r>
              <a:rPr lang="ru-RU" baseline="0" dirty="0" smtClean="0"/>
              <a:t>Как вы думаете, где в данном примере нарушается </a:t>
            </a:r>
            <a:r>
              <a:rPr lang="ru-RU" dirty="0" smtClean="0"/>
              <a:t>принцип инверсии зависимости?</a:t>
            </a:r>
          </a:p>
          <a:p>
            <a:r>
              <a:rPr lang="en-US" dirty="0" smtClean="0"/>
              <a:t>[T]</a:t>
            </a:r>
          </a:p>
          <a:p>
            <a:r>
              <a:rPr lang="en-US" dirty="0" err="1" smtClean="0"/>
              <a:t>CompositeFillStyle</a:t>
            </a:r>
            <a:r>
              <a:rPr lang="en-US" baseline="0" dirty="0" smtClean="0"/>
              <a:t> </a:t>
            </a:r>
            <a:r>
              <a:rPr lang="ru-RU" baseline="0" dirty="0" smtClean="0"/>
              <a:t>хранит ссылку на </a:t>
            </a:r>
            <a:r>
              <a:rPr lang="en-US" baseline="0" dirty="0" err="1" smtClean="0"/>
              <a:t>CompositeShape</a:t>
            </a:r>
            <a:r>
              <a:rPr lang="en-US" baseline="0" dirty="0" smtClean="0"/>
              <a:t>, </a:t>
            </a:r>
            <a:r>
              <a:rPr lang="ru-RU" baseline="0" dirty="0" smtClean="0"/>
              <a:t>тем самым создавая зависимость пакета </a:t>
            </a:r>
            <a:r>
              <a:rPr lang="en-US" baseline="0" dirty="0" err="1" smtClean="0"/>
              <a:t>FillStyle</a:t>
            </a:r>
            <a:r>
              <a:rPr lang="en-US" baseline="0" dirty="0" smtClean="0"/>
              <a:t> </a:t>
            </a:r>
            <a:r>
              <a:rPr lang="ru-RU" baseline="0" dirty="0" smtClean="0"/>
              <a:t>от пакета </a:t>
            </a:r>
            <a:r>
              <a:rPr lang="en-US" baseline="0" dirty="0" smtClean="0"/>
              <a:t>Shape.</a:t>
            </a:r>
            <a:endParaRPr lang="ru-RU" baseline="0" dirty="0" smtClean="0"/>
          </a:p>
          <a:p>
            <a:r>
              <a:rPr lang="ru-RU" baseline="0" dirty="0" smtClean="0"/>
              <a:t>Как вы думаете, как можно исправить данную проблему?</a:t>
            </a:r>
          </a:p>
          <a:p>
            <a:r>
              <a:rPr lang="ru-RU" baseline="0" dirty="0" smtClean="0"/>
              <a:t>…</a:t>
            </a:r>
          </a:p>
          <a:p>
            <a:r>
              <a:rPr lang="ru-RU" baseline="0" dirty="0" smtClean="0"/>
              <a:t>// следующий слайд</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34</a:t>
            </a:fld>
            <a:endParaRPr lang="ru-RU"/>
          </a:p>
        </p:txBody>
      </p:sp>
    </p:spTree>
    <p:extLst>
      <p:ext uri="{BB962C8B-B14F-4D97-AF65-F5344CB8AC3E}">
        <p14:creationId xmlns:p14="http://schemas.microsoft.com/office/powerpoint/2010/main" val="2677410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добавить</a:t>
            </a:r>
            <a:r>
              <a:rPr lang="ru-RU" baseline="0" dirty="0" smtClean="0"/>
              <a:t> интерфейс </a:t>
            </a:r>
            <a:r>
              <a:rPr lang="en-US" baseline="0" dirty="0" err="1" smtClean="0"/>
              <a:t>IFillStyleEnumerator</a:t>
            </a:r>
            <a:r>
              <a:rPr lang="en-US" baseline="0" dirty="0" smtClean="0"/>
              <a:t>, </a:t>
            </a:r>
            <a:r>
              <a:rPr lang="ru-RU" baseline="0" dirty="0" smtClean="0"/>
              <a:t>который скроет классы фигур от </a:t>
            </a:r>
            <a:r>
              <a:rPr lang="en-US" baseline="0" dirty="0" err="1" smtClean="0"/>
              <a:t>CompositeFillStyle</a:t>
            </a:r>
            <a:r>
              <a:rPr lang="en-US" baseline="0" dirty="0" smtClean="0"/>
              <a:t>, </a:t>
            </a:r>
            <a:r>
              <a:rPr lang="ru-RU" baseline="0" dirty="0" smtClean="0"/>
              <a:t>тем самым убрав лишнюю зависимость. Теперь принцип инверсии зависимостей соблюдается, и это позволяет нам использовать классы пакета </a:t>
            </a:r>
            <a:r>
              <a:rPr lang="en-US" baseline="0" dirty="0" err="1" smtClean="0"/>
              <a:t>FillStyle</a:t>
            </a:r>
            <a:r>
              <a:rPr lang="en-US" baseline="0" dirty="0" smtClean="0"/>
              <a:t> </a:t>
            </a:r>
            <a:r>
              <a:rPr lang="ru-RU" baseline="0" dirty="0" smtClean="0"/>
              <a:t>независимо от фигур.</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35</a:t>
            </a:fld>
            <a:endParaRPr lang="ru-RU"/>
          </a:p>
        </p:txBody>
      </p:sp>
    </p:spTree>
    <p:extLst>
      <p:ext uri="{BB962C8B-B14F-4D97-AF65-F5344CB8AC3E}">
        <p14:creationId xmlns:p14="http://schemas.microsoft.com/office/powerpoint/2010/main" val="135584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Подведем итоги.</a:t>
            </a:r>
          </a:p>
          <a:p>
            <a:r>
              <a:rPr lang="ru-RU" dirty="0" smtClean="0"/>
              <a:t>У применения </a:t>
            </a:r>
            <a:r>
              <a:rPr lang="en-US" dirty="0" smtClean="0"/>
              <a:t>DIP</a:t>
            </a:r>
            <a:r>
              <a:rPr lang="ru-RU" dirty="0" smtClean="0"/>
              <a:t> есть достоинства, а именно: …</a:t>
            </a:r>
          </a:p>
          <a:p>
            <a:r>
              <a:rPr lang="ru-RU" dirty="0" smtClean="0"/>
              <a:t>Также есть и недостатки: …</a:t>
            </a:r>
          </a:p>
          <a:p>
            <a:endParaRPr lang="ru-RU" baseline="0" dirty="0" smtClean="0"/>
          </a:p>
          <a:p>
            <a:r>
              <a:rPr lang="ru-RU" baseline="0" dirty="0" smtClean="0"/>
              <a:t>На практике возможно такое нарушение:</a:t>
            </a:r>
          </a:p>
          <a:p>
            <a:r>
              <a:rPr lang="ru-RU" dirty="0" smtClean="0"/>
              <a:t>Граф сцены с низкоуровневым объектом (</a:t>
            </a:r>
            <a:r>
              <a:rPr lang="ru-RU" dirty="0" err="1" smtClean="0"/>
              <a:t>point</a:t>
            </a:r>
            <a:r>
              <a:rPr lang="ru-RU" dirty="0" smtClean="0"/>
              <a:t>, </a:t>
            </a:r>
            <a:r>
              <a:rPr lang="ru-RU" dirty="0" err="1" smtClean="0"/>
              <a:t>vector</a:t>
            </a:r>
            <a:r>
              <a:rPr lang="ru-RU" dirty="0" smtClean="0"/>
              <a:t>, …)</a:t>
            </a:r>
          </a:p>
          <a:p>
            <a:r>
              <a:rPr lang="ru-RU" dirty="0" smtClean="0"/>
              <a:t>Зависимость бизнес логики от библиотеки (</a:t>
            </a:r>
            <a:r>
              <a:rPr lang="en-US" dirty="0" err="1" smtClean="0"/>
              <a:t>Qt</a:t>
            </a:r>
            <a:r>
              <a:rPr lang="ru-RU" dirty="0" smtClean="0"/>
              <a:t>,</a:t>
            </a:r>
            <a:r>
              <a:rPr lang="en-US" baseline="0" dirty="0" smtClean="0"/>
              <a:t> boost</a:t>
            </a:r>
            <a:r>
              <a:rPr lang="ru-RU" baseline="0" dirty="0" smtClean="0"/>
              <a:t>, </a:t>
            </a:r>
            <a:r>
              <a:rPr lang="en-US" baseline="0" dirty="0" smtClean="0"/>
              <a:t>STL</a:t>
            </a:r>
            <a:r>
              <a:rPr lang="ru-RU" dirty="0" smtClean="0"/>
              <a:t>)</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инверсии зависимости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36</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smtClean="0"/>
              <a:t>Зачем</a:t>
            </a:r>
            <a:r>
              <a:rPr lang="ru-RU" baseline="0" dirty="0" smtClean="0"/>
              <a:t> нужно использовать принципы </a:t>
            </a:r>
            <a:r>
              <a:rPr lang="en-US" baseline="0" dirty="0" smtClean="0"/>
              <a:t>SOLID, </a:t>
            </a:r>
            <a:r>
              <a:rPr lang="ru-RU" baseline="0" dirty="0" smtClean="0"/>
              <a:t>как вы думаете?</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a:t>
            </a:r>
            <a:r>
              <a:rPr lang="ru-RU" baseline="0" dirty="0" smtClean="0"/>
              <a:t> можно не читать пункты</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 за счет </a:t>
            </a:r>
            <a:r>
              <a:rPr lang="en-US" dirty="0" smtClean="0"/>
              <a:t>SRP, DIP, ISP</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a:t>
            </a:r>
            <a:r>
              <a:rPr lang="en-US" baseline="0" dirty="0" smtClean="0"/>
              <a:t> </a:t>
            </a:r>
            <a:r>
              <a:rPr lang="ru-RU" dirty="0" smtClean="0"/>
              <a:t>за счет уменьшения связности</a:t>
            </a:r>
          </a:p>
          <a:p>
            <a:pPr marL="171450" indent="-171450">
              <a:buFont typeface="Arial" panose="020B0604020202020204" pitchFamily="34" charset="0"/>
              <a:buChar char="•"/>
            </a:pPr>
            <a:r>
              <a:rPr lang="ru-RU" dirty="0" smtClean="0"/>
              <a:t>… а именно - избавляет от скрытых ошибок</a:t>
            </a:r>
            <a:r>
              <a:rPr lang="en-US" dirty="0" smtClean="0"/>
              <a:t> </a:t>
            </a:r>
            <a:r>
              <a:rPr lang="ru-RU" dirty="0" smtClean="0"/>
              <a:t>за счет уменьшения связности</a:t>
            </a:r>
          </a:p>
          <a:p>
            <a:pPr marL="171450" indent="-171450">
              <a:buFont typeface="Arial" panose="020B0604020202020204" pitchFamily="34" charset="0"/>
              <a:buChar char="•"/>
            </a:pPr>
            <a:endParaRPr lang="ru-RU" dirty="0" smtClean="0"/>
          </a:p>
          <a:p>
            <a:pPr marL="0" indent="0">
              <a:buFont typeface="Arial" panose="020B0604020202020204" pitchFamily="34" charset="0"/>
              <a:buNone/>
            </a:pPr>
            <a:r>
              <a:rPr lang="ru-RU" dirty="0" smtClean="0"/>
              <a:t>Стоит добавить, что некоторые принципы</a:t>
            </a:r>
            <a:r>
              <a:rPr lang="ru-RU" baseline="0" dirty="0" smtClean="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37</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Спасибо за внимание,</a:t>
            </a:r>
            <a:r>
              <a:rPr lang="ru-RU" baseline="0" dirty="0" smtClean="0"/>
              <a:t> </a:t>
            </a:r>
            <a:r>
              <a:rPr lang="ru-RU" dirty="0" smtClean="0"/>
              <a:t>обсуждение окончено. Я готов ответить на ваши вопросы.</a:t>
            </a:r>
          </a:p>
        </p:txBody>
      </p:sp>
      <p:sp>
        <p:nvSpPr>
          <p:cNvPr id="4" name="Номер слайда 3"/>
          <p:cNvSpPr>
            <a:spLocks noGrp="1"/>
          </p:cNvSpPr>
          <p:nvPr>
            <p:ph type="sldNum" sz="quarter" idx="10"/>
          </p:nvPr>
        </p:nvSpPr>
        <p:spPr/>
        <p:txBody>
          <a:bodyPr/>
          <a:lstStyle/>
          <a:p>
            <a:fld id="{A0B28B7E-B000-4596-AC62-77FFB0327B90}" type="slidenum">
              <a:rPr lang="ru-RU" smtClean="0"/>
              <a:t>39</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единственной ответственности. В</a:t>
            </a:r>
            <a:r>
              <a:rPr lang="ru-RU" baseline="0" dirty="0" smtClean="0"/>
              <a:t> чем он заключается, как вы думаете?</a:t>
            </a:r>
          </a:p>
          <a:p>
            <a:r>
              <a:rPr lang="ru-RU" baseline="0" dirty="0" smtClean="0"/>
              <a:t>…</a:t>
            </a:r>
            <a:endParaRPr lang="ru-RU" dirty="0" smtClean="0"/>
          </a:p>
          <a:p>
            <a:r>
              <a:rPr lang="ru-RU" dirty="0" smtClean="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smtClean="0"/>
              <a:t>…, то</a:t>
            </a:r>
            <a:r>
              <a:rPr lang="ru-RU" baseline="0" dirty="0" smtClean="0"/>
              <a:t> есть выполняет одну конкретную неделимую задачу</a:t>
            </a:r>
          </a:p>
          <a:p>
            <a:pPr marL="171450" indent="-171450">
              <a:buFont typeface="Arial" panose="020B0604020202020204" pitchFamily="34" charset="0"/>
              <a:buChar char="•"/>
            </a:pPr>
            <a:r>
              <a:rPr lang="ru-RU" baseline="0" dirty="0" smtClean="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smtClean="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smtClean="0"/>
              <a:t>Совет: </a:t>
            </a:r>
            <a:r>
              <a:rPr lang="ru-RU" dirty="0" smtClean="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smtClean="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нами класс </a:t>
            </a:r>
            <a:r>
              <a:rPr lang="en-US" baseline="0" dirty="0" smtClean="0"/>
              <a:t>Bitmap</a:t>
            </a:r>
            <a:r>
              <a:rPr lang="ru-RU" baseline="0" dirty="0" smtClean="0"/>
              <a:t>, предоставляющий операции над растровым изображением</a:t>
            </a:r>
            <a:r>
              <a:rPr lang="en-US" baseline="0" dirty="0" smtClean="0"/>
              <a:t>.</a:t>
            </a:r>
            <a:r>
              <a:rPr lang="ru-RU" baseline="0" dirty="0" smtClean="0"/>
              <a:t> Чем он нарушает п</a:t>
            </a:r>
            <a:r>
              <a:rPr lang="ru-RU" dirty="0" smtClean="0"/>
              <a:t>ринцип единственной ответственности</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smtClean="0"/>
              <a:t>Bitmap</a:t>
            </a:r>
            <a:r>
              <a:rPr lang="ru-RU" baseline="0" dirty="0" smtClean="0"/>
              <a:t>. Тем самым принцип нарушается.</a:t>
            </a:r>
          </a:p>
          <a:p>
            <a:r>
              <a:rPr lang="ru-RU" baseline="0" dirty="0" smtClean="0"/>
              <a:t>Сформулируем ответственность класса в виде предложения: Класс </a:t>
            </a:r>
            <a:r>
              <a:rPr lang="en-US" baseline="0" dirty="0" smtClean="0"/>
              <a:t>Bitmap</a:t>
            </a:r>
            <a:r>
              <a:rPr lang="ru-RU" baseline="0" dirty="0" smtClean="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 - разделить</a:t>
            </a:r>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выделили интерфейс </a:t>
            </a:r>
            <a:r>
              <a:rPr lang="en-US" baseline="0" dirty="0" err="1" smtClean="0"/>
              <a:t>IBitmap</a:t>
            </a:r>
            <a:r>
              <a:rPr lang="en-US" baseline="0" dirty="0" smtClean="0"/>
              <a:t> </a:t>
            </a:r>
            <a:r>
              <a:rPr lang="ru-RU" baseline="0" dirty="0" smtClean="0"/>
              <a:t>и реализовали его в </a:t>
            </a:r>
            <a:r>
              <a:rPr lang="en-US" baseline="0" dirty="0" smtClean="0"/>
              <a:t>Bitmap, </a:t>
            </a:r>
            <a:r>
              <a:rPr lang="ru-RU" baseline="0" dirty="0" smtClean="0"/>
              <a:t>а также перенесли методы рисования линии и сохранения файла из </a:t>
            </a:r>
            <a:r>
              <a:rPr lang="en-US" baseline="0" dirty="0" smtClean="0"/>
              <a:t>Bitmap </a:t>
            </a:r>
            <a:r>
              <a:rPr lang="ru-RU" baseline="0" dirty="0" smtClean="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Тем самым мы вынесли ответственность за сохранение файла и рисование линии и добились соблюдения </a:t>
            </a:r>
            <a:r>
              <a:rPr lang="ru-RU" dirty="0" smtClean="0"/>
              <a:t>принципа единственной ответственности.</a:t>
            </a:r>
            <a:endParaRPr lang="ru-RU" baseline="0" dirty="0" smtClean="0"/>
          </a:p>
          <a:p>
            <a:r>
              <a:rPr lang="ru-RU" baseline="0" dirty="0" smtClean="0"/>
              <a:t>Попробуем теперь сформулировать ответственность класса </a:t>
            </a:r>
            <a:r>
              <a:rPr lang="en-US" baseline="0" dirty="0" smtClean="0"/>
              <a:t>Bitmap</a:t>
            </a:r>
            <a:r>
              <a:rPr lang="ru-RU" baseline="0" dirty="0" smtClean="0"/>
              <a:t> в виде предложения. Класс </a:t>
            </a:r>
            <a:r>
              <a:rPr lang="en-US" baseline="0" dirty="0" smtClean="0"/>
              <a:t>Bitmap</a:t>
            </a:r>
            <a:r>
              <a:rPr lang="ru-RU" baseline="0" dirty="0" smtClean="0"/>
              <a:t> хранит в себе пиксели изображения. Предложение получилось простым, что подтверждает соблюдение принципа.</a:t>
            </a:r>
            <a:endParaRPr lang="ru-RU" dirty="0" smtClean="0"/>
          </a:p>
          <a:p>
            <a:endParaRPr lang="ru-RU" baseline="0" dirty="0" smtClean="0"/>
          </a:p>
          <a:p>
            <a:r>
              <a:rPr lang="ru-RU" baseline="0" dirty="0" smtClean="0"/>
              <a:t>Однако у данной реализации есть и минусы:</a:t>
            </a:r>
          </a:p>
          <a:p>
            <a:pPr marL="171450" indent="-171450">
              <a:buFont typeface="Arial" panose="020B0604020202020204" pitchFamily="34" charset="0"/>
              <a:buChar char="•"/>
            </a:pPr>
            <a:r>
              <a:rPr lang="en-US" baseline="0" dirty="0" smtClean="0"/>
              <a:t>Discoverability </a:t>
            </a:r>
            <a:r>
              <a:rPr lang="ru-RU" baseline="0" dirty="0" smtClean="0"/>
              <a:t>хуже</a:t>
            </a:r>
            <a:r>
              <a:rPr lang="en-US" baseline="0" dirty="0" smtClean="0"/>
              <a:t> (</a:t>
            </a:r>
            <a:r>
              <a:rPr lang="ru-RU" baseline="0" dirty="0" smtClean="0"/>
              <a:t>то есть найти и применить вынесенные в отдельные классы функции становится сложнее</a:t>
            </a:r>
            <a:r>
              <a:rPr lang="en-US" baseline="0" dirty="0" smtClean="0"/>
              <a:t>)</a:t>
            </a:r>
            <a:endParaRPr lang="ru-RU" baseline="0" dirty="0" smtClean="0"/>
          </a:p>
          <a:p>
            <a:pPr marL="171450" indent="-171450">
              <a:buFont typeface="Arial" panose="020B0604020202020204" pitchFamily="34" charset="0"/>
              <a:buChar char="•"/>
            </a:pPr>
            <a:r>
              <a:rPr lang="ru-RU" baseline="0" dirty="0" smtClean="0"/>
              <a:t>Код сохранения стал более громоздким (особенно, если в 90% случаев сохранение идет в один и тот же формат)</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smtClean="0"/>
              <a:t>энкодер</a:t>
            </a:r>
            <a:r>
              <a:rPr lang="ru-RU" baseline="0" dirty="0" smtClean="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smtClean="0"/>
              <a:t>энкодера</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smtClean="0"/>
              <a:t>Bitmap </a:t>
            </a:r>
            <a:r>
              <a:rPr lang="ru-RU" baseline="0" dirty="0" smtClean="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SRP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принцип единственной ответственности 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открытости/закрытости. В</a:t>
            </a:r>
            <a:r>
              <a:rPr lang="ru-RU" baseline="0" dirty="0" smtClean="0"/>
              <a:t> чем он заключается, как вы думаете?</a:t>
            </a:r>
          </a:p>
          <a:p>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0" dirty="0" smtClean="0"/>
              <a:t> </a:t>
            </a:r>
            <a:r>
              <a:rPr lang="ru-RU" dirty="0" smtClean="0"/>
              <a:t>Программные сущности (классы, модули, функции и т.д.) должны быть открыты для расширения, но закрыты для изменения</a:t>
            </a:r>
          </a:p>
          <a:p>
            <a:r>
              <a:rPr lang="en-US" dirty="0" smtClean="0"/>
              <a:t>[T] </a:t>
            </a:r>
            <a:r>
              <a:rPr lang="ru-RU" dirty="0" smtClean="0"/>
              <a:t>Существуют</a:t>
            </a:r>
            <a:r>
              <a:rPr lang="ru-RU" baseline="0" dirty="0" smtClean="0"/>
              <a:t> следующие механизмы для реализации принципа в языке </a:t>
            </a:r>
            <a:r>
              <a:rPr lang="en-US" baseline="0" dirty="0" smtClean="0"/>
              <a:t>C++</a:t>
            </a:r>
            <a:r>
              <a:rPr lang="ru-RU" baseline="0" dirty="0" smtClean="0"/>
              <a:t>:</a:t>
            </a:r>
          </a:p>
          <a:p>
            <a:pPr marL="171450" indent="-171450">
              <a:buFont typeface="Arial" panose="020B0604020202020204" pitchFamily="34" charset="0"/>
              <a:buChar char="•"/>
            </a:pPr>
            <a:r>
              <a:rPr lang="ru-RU" baseline="0" dirty="0" smtClean="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smtClean="0"/>
              <a:t>Через композицию или агрегацию – </a:t>
            </a:r>
            <a:r>
              <a:rPr lang="ru-RU" baseline="0" dirty="0" smtClean="0"/>
              <a:t>например, с помощью </a:t>
            </a:r>
            <a:r>
              <a:rPr lang="ru-RU" dirty="0" smtClean="0"/>
              <a:t>внедрения зависимости</a:t>
            </a:r>
          </a:p>
          <a:p>
            <a:pPr marL="171450" indent="-171450">
              <a:buFont typeface="Arial" panose="020B0604020202020204" pitchFamily="34" charset="0"/>
              <a:buChar char="•"/>
            </a:pPr>
            <a:r>
              <a:rPr lang="ru-RU" dirty="0" smtClean="0"/>
              <a:t>За счет передачи зависимости параметром метода – передается</a:t>
            </a:r>
            <a:r>
              <a:rPr lang="ru-RU" baseline="0" dirty="0" smtClean="0"/>
              <a:t> интерфейс или лямбда функция</a:t>
            </a:r>
          </a:p>
          <a:p>
            <a:pPr marL="171450" indent="-171450">
              <a:buFont typeface="Arial" panose="020B0604020202020204" pitchFamily="34" charset="0"/>
              <a:buChar char="•"/>
            </a:pPr>
            <a:r>
              <a:rPr lang="ru-RU" baseline="0" dirty="0" smtClean="0"/>
              <a:t>За счет </a:t>
            </a:r>
            <a:r>
              <a:rPr lang="ru-RU" dirty="0" smtClean="0"/>
              <a:t>передачи зависимости параметром шаблона – в</a:t>
            </a:r>
            <a:r>
              <a:rPr lang="ru-RU" baseline="0" dirty="0" smtClean="0"/>
              <a:t> этом случае класс или функция с расширенным функционалом будет развернута на этапе компиляции (например, как компаратор для </a:t>
            </a:r>
            <a:r>
              <a:rPr lang="en-US" baseline="0" dirty="0" err="1" smtClean="0"/>
              <a:t>std</a:t>
            </a:r>
            <a:r>
              <a:rPr lang="en-US" baseline="0" dirty="0" smtClean="0"/>
              <a:t>::set</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55B8494-3BC4-476A-8180-C7D531D1BDE9}" type="datetime1">
              <a:rPr lang="ru-RU" smtClean="0"/>
              <a:t>06.05.2019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6BD083-5DC9-4DDD-99DA-87E972459BE3}" type="datetime1">
              <a:rPr lang="ru-RU" smtClean="0"/>
              <a:t>06.05.2019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EA1591-1064-4C12-A3F3-9E222C1602E4}" type="datetime1">
              <a:rPr lang="ru-RU" smtClean="0"/>
              <a:t>06.05.2019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ADD36C-E1EE-433A-85C1-8AB557831B59}" type="datetime1">
              <a:rPr lang="ru-RU" smtClean="0"/>
              <a:t>06.05.2019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06.05.2019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C84D38-0A16-4A00-84F3-995FB60A1A24}" type="datetime1">
              <a:rPr lang="ru-RU" smtClean="0"/>
              <a:t>06.05.2019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111A698-E52A-4D93-9D0B-B26B973770CA}" type="datetime1">
              <a:rPr lang="ru-RU" smtClean="0"/>
              <a:t>06.05.2019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0BCB9B2-13AF-492A-A8D5-A78E42E45C90}" type="datetime1">
              <a:rPr lang="ru-RU" smtClean="0"/>
              <a:t>06.05.2019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06.05.2019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06.05.2019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06.05.2019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06.05.2019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github.com/alexey-malov/ood"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Принципы </a:t>
            </a:r>
            <a:r>
              <a:rPr lang="en-US" dirty="0" smtClean="0"/>
              <a:t>S.O.L.I.D.</a:t>
            </a:r>
            <a:endParaRPr lang="ru-RU" dirty="0"/>
          </a:p>
        </p:txBody>
      </p:sp>
      <p:sp>
        <p:nvSpPr>
          <p:cNvPr id="3" name="Подзаголовок 2"/>
          <p:cNvSpPr>
            <a:spLocks noGrp="1"/>
          </p:cNvSpPr>
          <p:nvPr>
            <p:ph type="subTitle" idx="1"/>
          </p:nvPr>
        </p:nvSpPr>
        <p:spPr/>
        <p:txBody>
          <a:bodyPr/>
          <a:lstStyle/>
          <a:p>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stretch>
            <a:fillRect/>
          </a:stretch>
        </p:blipFill>
        <p:spPr>
          <a:xfrm>
            <a:off x="240254" y="843750"/>
            <a:ext cx="11711492" cy="5170500"/>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7" name="Прямоугольник 6"/>
          <p:cNvSpPr/>
          <p:nvPr/>
        </p:nvSpPr>
        <p:spPr>
          <a:xfrm>
            <a:off x="7559636" y="2845198"/>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323377" y="5342764"/>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0691904" y="5350832"/>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304800" y="746900"/>
            <a:ext cx="11582400" cy="5364200"/>
          </a:xfrm>
          <a:prstGeom prst="rect">
            <a:avLst/>
          </a:prstGeom>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3837295" y="2679453"/>
            <a:ext cx="1261832"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3794263" y="5565289"/>
            <a:ext cx="1261832"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9755775" y="5543773"/>
            <a:ext cx="1260055"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2366682"/>
            <a:ext cx="12192000" cy="19794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бъект 3"/>
          <p:cNvSpPr>
            <a:spLocks noGrp="1"/>
          </p:cNvSpPr>
          <p:nvPr>
            <p:ph idx="1"/>
          </p:nvPr>
        </p:nvSpPr>
        <p:spPr>
          <a:xfrm>
            <a:off x="993289" y="129092"/>
            <a:ext cx="10205422" cy="6592383"/>
          </a:xfrm>
        </p:spPr>
        <p:txBody>
          <a:bodyPr>
            <a:normAutofit fontScale="85000" lnSpcReduction="2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DrawScene</a:t>
            </a:r>
            <a:r>
              <a:rPr lang="en-US" dirty="0">
                <a:solidFill>
                  <a:srgbClr val="000000"/>
                </a:solidFill>
                <a:latin typeface="Consolas" panose="020B0609020204030204" pitchFamily="49" charset="0"/>
              </a:rPr>
              <a:t>(bitmap);</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"scene.png"</a:t>
            </a:r>
            <a:r>
              <a:rPr lang="en-US" dirty="0">
                <a:solidFill>
                  <a:srgbClr val="000000"/>
                </a:solidFill>
                <a:latin typeface="Consolas" panose="020B0609020204030204" pitchFamily="49" charset="0"/>
              </a:rPr>
              <a:t>);</a:t>
            </a:r>
          </a:p>
          <a:p>
            <a:pPr marL="0" indent="0">
              <a:buNone/>
            </a:pPr>
            <a:endParaRPr lang="en-US" dirty="0" smtClean="0"/>
          </a:p>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SaveBitmapToFile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IImageEncoder</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encoder</a:t>
            </a:r>
            <a:r>
              <a:rPr lang="en-US" dirty="0" smtClean="0">
                <a:solidFill>
                  <a:srgbClr val="000000"/>
                </a:solidFill>
                <a:latin typeface="Consolas" panose="020B0609020204030204" pitchFamily="49" charset="0"/>
              </a:rPr>
              <a:t>,</a:t>
            </a:r>
          </a:p>
          <a:p>
            <a:pPr marL="0" indent="0">
              <a:buNone/>
            </a:pPr>
            <a:r>
              <a:rPr lang="en-US" dirty="0" smtClean="0">
                <a:solidFill>
                  <a:srgbClr val="2B91AF"/>
                </a:solidFill>
                <a:latin typeface="Consolas" panose="020B0609020204030204" pitchFamily="49" charset="0"/>
              </a:rPr>
              <a:t>    </a:t>
            </a:r>
            <a:r>
              <a:rPr lang="en-US" dirty="0" err="1" smtClean="0">
                <a:solidFill>
                  <a:srgbClr val="2B91AF"/>
                </a:solidFill>
                <a:latin typeface="Consolas" panose="020B0609020204030204" pitchFamily="49" charset="0"/>
              </a:rPr>
              <a:t>IBitmap</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&amp;</a:t>
            </a:r>
            <a:r>
              <a:rPr lang="en-US" dirty="0">
                <a:solidFill>
                  <a:srgbClr val="808080"/>
                </a:solidFill>
                <a:latin typeface="Consolas" panose="020B0609020204030204" pitchFamily="49" charset="0"/>
              </a:rPr>
              <a:t>bitmap</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path</a:t>
            </a:r>
            <a:r>
              <a:rPr lang="en-US" dirty="0">
                <a:solidFill>
                  <a:srgbClr val="000000"/>
                </a:solidFill>
                <a:latin typeface="Consolas" panose="020B0609020204030204" pitchFamily="49" charset="0"/>
              </a:rPr>
              <a:t>) {</a:t>
            </a:r>
          </a:p>
          <a:p>
            <a:pPr marL="0" indent="0">
              <a:buNone/>
            </a:pPr>
            <a:r>
              <a:rPr lang="en-US" dirty="0" smtClean="0">
                <a:solidFill>
                  <a:srgbClr val="2B91AF"/>
                </a:solidFill>
                <a:latin typeface="Consolas" panose="020B0609020204030204" pitchFamily="49" charset="0"/>
              </a:rPr>
              <a:t>  </a:t>
            </a:r>
            <a:r>
              <a:rPr lang="en-US" dirty="0" err="1" smtClean="0">
                <a:solidFill>
                  <a:srgbClr val="2B91AF"/>
                </a:solidFill>
                <a:latin typeface="Consolas" panose="020B0609020204030204" pitchFamily="49" charset="0"/>
              </a:rPr>
              <a:t>ofstream</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file(</a:t>
            </a:r>
            <a:r>
              <a:rPr lang="en-US" dirty="0">
                <a:solidFill>
                  <a:srgbClr val="808080"/>
                </a:solidFill>
                <a:latin typeface="Consolas" panose="020B0609020204030204" pitchFamily="49" charset="0"/>
              </a:rPr>
              <a:t>path</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encoder</a:t>
            </a:r>
            <a:r>
              <a:rPr lang="en-US" dirty="0" err="1" smtClean="0">
                <a:solidFill>
                  <a:srgbClr val="000000"/>
                </a:solidFill>
                <a:latin typeface="Consolas" panose="020B0609020204030204" pitchFamily="49" charset="0"/>
              </a:rPr>
              <a:t>.SaveBitmap</a:t>
            </a:r>
            <a:r>
              <a:rPr lang="en-US" dirty="0" smtClean="0">
                <a:solidFill>
                  <a:srgbClr val="000000"/>
                </a:solidFill>
                <a:latin typeface="Consolas" panose="020B0609020204030204" pitchFamily="49" charset="0"/>
              </a:rPr>
              <a:t>(</a:t>
            </a:r>
            <a:r>
              <a:rPr lang="en-US" dirty="0" smtClean="0">
                <a:solidFill>
                  <a:srgbClr val="808080"/>
                </a:solidFill>
                <a:latin typeface="Consolas" panose="020B0609020204030204" pitchFamily="49" charset="0"/>
              </a:rPr>
              <a:t>bitmap</a:t>
            </a:r>
            <a:r>
              <a:rPr lang="en-US" dirty="0">
                <a:solidFill>
                  <a:srgbClr val="000000"/>
                </a:solidFill>
                <a:latin typeface="Consolas" panose="020B0609020204030204" pitchFamily="49" charset="0"/>
              </a:rPr>
              <a:t>, file);</a:t>
            </a:r>
          </a:p>
          <a:p>
            <a:pPr marL="0" indent="0">
              <a:buNone/>
            </a:pPr>
            <a:r>
              <a:rPr lang="ru-RU" dirty="0">
                <a:solidFill>
                  <a:srgbClr val="000000"/>
                </a:solidFill>
                <a:latin typeface="Consolas" panose="020B0609020204030204" pitchFamily="49" charset="0"/>
              </a:rPr>
              <a:t>}</a:t>
            </a:r>
          </a:p>
          <a:p>
            <a:pPr marL="0" indent="0">
              <a:buNone/>
            </a:pPr>
            <a:endParaRPr lang="en-US" dirty="0" smtClean="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DrawScene</a:t>
            </a:r>
            <a:r>
              <a:rPr lang="en-US" dirty="0">
                <a:solidFill>
                  <a:srgbClr val="000000"/>
                </a:solidFill>
                <a:latin typeface="Consolas" panose="020B0609020204030204" pitchFamily="49" charset="0"/>
              </a:rPr>
              <a:t>(bitmap);</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SaveBitmapToFile</a:t>
            </a:r>
            <a:r>
              <a:rPr lang="en-US" dirty="0">
                <a:solidFill>
                  <a:srgbClr val="000000"/>
                </a:solidFill>
                <a:latin typeface="Consolas" panose="020B0609020204030204" pitchFamily="49" charset="0"/>
              </a:rPr>
              <a:t>(encoder, bitmap, </a:t>
            </a:r>
            <a:r>
              <a:rPr lang="en-US" dirty="0">
                <a:solidFill>
                  <a:srgbClr val="A31515"/>
                </a:solidFill>
                <a:latin typeface="Consolas" panose="020B0609020204030204" pitchFamily="49" charset="0"/>
              </a:rPr>
              <a:t>"scene.png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2216075"/>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303129" y="2505911"/>
            <a:ext cx="1705916"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2" end="12"/>
                                            </p:txEl>
                                          </p:spTgt>
                                        </p:tgtEl>
                                        <p:attrNameLst>
                                          <p:attrName>style.visibility</p:attrName>
                                        </p:attrNameLst>
                                      </p:cBhvr>
                                      <p:to>
                                        <p:strVal val="visible"/>
                                      </p:to>
                                    </p:set>
                                    <p:animEffect transition="in" filter="fade">
                                      <p:cBhvr>
                                        <p:cTn id="12" dur="500"/>
                                        <p:tgtEl>
                                          <p:spTgt spid="4">
                                            <p:txEl>
                                              <p:pRg st="12" end="1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animEffect transition="in" filter="fade">
                                      <p:cBhvr>
                                        <p:cTn id="15" dur="500"/>
                                        <p:tgtEl>
                                          <p:spTgt spid="4">
                                            <p:txEl>
                                              <p:pRg st="13"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5" end="15"/>
                                            </p:txEl>
                                          </p:spTgt>
                                        </p:tgtEl>
                                        <p:attrNameLst>
                                          <p:attrName>style.visibility</p:attrName>
                                        </p:attrNameLst>
                                      </p:cBhvr>
                                      <p:to>
                                        <p:strVal val="visible"/>
                                      </p:to>
                                    </p:set>
                                    <p:animEffect transition="in" filter="fade">
                                      <p:cBhvr>
                                        <p:cTn id="20" dur="500"/>
                                        <p:tgtEl>
                                          <p:spTgt spid="4">
                                            <p:txEl>
                                              <p:pRg st="15" end="1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6" end="16"/>
                                            </p:txEl>
                                          </p:spTgt>
                                        </p:tgtEl>
                                        <p:attrNameLst>
                                          <p:attrName>style.visibility</p:attrName>
                                        </p:attrNameLst>
                                      </p:cBhvr>
                                      <p:to>
                                        <p:strVal val="visible"/>
                                      </p:to>
                                    </p:set>
                                    <p:animEffect transition="in" filter="fade">
                                      <p:cBhvr>
                                        <p:cTn id="23" dur="500"/>
                                        <p:tgtEl>
                                          <p:spTgt spid="4">
                                            <p:txEl>
                                              <p:pRg st="16" end="1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a:t>Облегчается тестирование</a:t>
            </a:r>
          </a:p>
          <a:p>
            <a:r>
              <a:rPr lang="ru-RU" dirty="0"/>
              <a:t>Упрощается </a:t>
            </a:r>
            <a:r>
              <a:rPr lang="ru-RU" dirty="0" smtClean="0"/>
              <a:t>расширяемость</a:t>
            </a:r>
          </a:p>
          <a:p>
            <a:pPr lvl="1"/>
            <a:r>
              <a:rPr lang="ru-RU" dirty="0" smtClean="0"/>
              <a:t>Более гибкий интерфейс</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Чуть </a:t>
            </a:r>
            <a:r>
              <a:rPr lang="ru-RU" dirty="0"/>
              <a:t>более многословный </a:t>
            </a:r>
            <a:r>
              <a:rPr lang="ru-RU" dirty="0" smtClean="0"/>
              <a:t>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a:t>
            </a:r>
            <a:r>
              <a:rPr lang="ru-RU" dirty="0" smtClean="0"/>
              <a:t>Барбары Лисков</a:t>
            </a:r>
            <a:endParaRPr lang="ru-RU" dirty="0"/>
          </a:p>
        </p:txBody>
      </p:sp>
      <p:sp>
        <p:nvSpPr>
          <p:cNvPr id="3" name="Объект 2"/>
          <p:cNvSpPr>
            <a:spLocks noGrp="1"/>
          </p:cNvSpPr>
          <p:nvPr>
            <p:ph sz="half" idx="1"/>
          </p:nvPr>
        </p:nvSpPr>
        <p:spPr>
          <a:xfrm>
            <a:off x="838199" y="1825625"/>
            <a:ext cx="7111701" cy="4351338"/>
          </a:xfrm>
        </p:spPr>
        <p:txBody>
          <a:bodyPr>
            <a:normAutofit lnSpcReduction="10000"/>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a:t>
            </a:r>
            <a:r>
              <a:rPr lang="ru-RU" dirty="0" smtClean="0"/>
              <a:t>этом</a:t>
            </a:r>
          </a:p>
          <a:p>
            <a:r>
              <a:rPr lang="en-US" dirty="0"/>
              <a:t>Derived classes must be substitutable for their base classes</a:t>
            </a:r>
            <a:endParaRPr lang="en-US" dirty="0" smtClean="0"/>
          </a:p>
          <a:p>
            <a:endParaRPr lang="en-US" dirty="0"/>
          </a:p>
          <a:p>
            <a:pPr marL="0" indent="0">
              <a:buNone/>
            </a:pPr>
            <a:r>
              <a:rPr lang="ru-RU" dirty="0" smtClean="0"/>
              <a:t>Нарушения встречаются в двух местах:</a:t>
            </a:r>
          </a:p>
          <a:p>
            <a:r>
              <a:rPr lang="ru-RU" dirty="0" smtClean="0"/>
              <a:t>В коде функции, использующей класс</a:t>
            </a:r>
          </a:p>
          <a:p>
            <a:r>
              <a:rPr lang="ru-RU" dirty="0" smtClean="0"/>
              <a:t>В коде наследников класса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sp>
        <p:nvSpPr>
          <p:cNvPr id="5" name="Прямоугольник 4"/>
          <p:cNvSpPr/>
          <p:nvPr/>
        </p:nvSpPr>
        <p:spPr>
          <a:xfrm>
            <a:off x="8756725" y="1495313"/>
            <a:ext cx="3248809" cy="38297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3"/>
          <a:stretch>
            <a:fillRect/>
          </a:stretch>
        </p:blipFill>
        <p:spPr>
          <a:xfrm>
            <a:off x="247433" y="1371599"/>
            <a:ext cx="11697134" cy="4114802"/>
          </a:xfrm>
          <a:prstGeom prst="rect">
            <a:avLst/>
          </a:prstGeom>
        </p:spPr>
      </p:pic>
    </p:spTree>
    <p:extLst>
      <p:ext uri="{BB962C8B-B14F-4D97-AF65-F5344CB8AC3E}">
        <p14:creationId xmlns:p14="http://schemas.microsoft.com/office/powerpoint/2010/main" val="325350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9647" y="408790"/>
            <a:ext cx="12012706" cy="6121101"/>
          </a:xfrm>
        </p:spPr>
        <p:txBody>
          <a:bodyPr>
            <a:normAutofit lnSpcReduction="10000"/>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FitRectToClientArea</a:t>
            </a:r>
            <a:r>
              <a:rPr lang="en-US" dirty="0" smtClean="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IRectangle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&amp;</a:t>
            </a:r>
            <a:r>
              <a:rPr lang="en-US" dirty="0" err="1">
                <a:solidFill>
                  <a:srgbClr val="808080"/>
                </a:solidFill>
                <a:latin typeface="Consolas" panose="020B0609020204030204" pitchFamily="49" charset="0"/>
              </a:rPr>
              <a:t>rect</a:t>
            </a:r>
            <a:r>
              <a:rPr lang="en-US" dirty="0" smtClean="0">
                <a:solidFill>
                  <a:srgbClr val="000000"/>
                </a:solidFill>
                <a:latin typeface="Consolas" panose="020B0609020204030204" pitchFamily="49" charset="0"/>
              </a:rPr>
              <a:t>,</a:t>
            </a:r>
            <a:r>
              <a:rPr lang="en-US" dirty="0">
                <a:solidFill>
                  <a:srgbClr val="2B91AF"/>
                </a:solidFill>
                <a:latin typeface="Consolas" panose="020B0609020204030204" pitchFamily="49" charset="0"/>
              </a:rPr>
              <a:t> </a:t>
            </a:r>
            <a:r>
              <a:rPr lang="en-US" dirty="0" err="1">
                <a:solidFill>
                  <a:srgbClr val="2B91AF"/>
                </a:solidFill>
                <a:latin typeface="Consolas" panose="020B0609020204030204" pitchFamily="49" charset="0"/>
              </a:rPr>
              <a:t>IRectangle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clientArea</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double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clientArea</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rect</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double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clientArea</a:t>
            </a:r>
            <a:r>
              <a:rPr lang="en-US" dirty="0" err="1">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rect</a:t>
            </a:r>
            <a:r>
              <a:rPr lang="en-US" dirty="0" err="1">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 {</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.SetWidth</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clientArea</a:t>
            </a:r>
            <a:r>
              <a:rPr lang="en-US" dirty="0" err="1" smtClean="0">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.SetHeight</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.SetWidth</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.SetHeight</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clientArea</a:t>
            </a:r>
            <a:r>
              <a:rPr lang="en-US" dirty="0" err="1" smtClean="0">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sp>
        <p:nvSpPr>
          <p:cNvPr id="5" name="Прямоугольник 4"/>
          <p:cNvSpPr/>
          <p:nvPr/>
        </p:nvSpPr>
        <p:spPr>
          <a:xfrm>
            <a:off x="882127" y="4615031"/>
            <a:ext cx="2893807" cy="86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883916" y="3207570"/>
            <a:ext cx="2893807" cy="86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6502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pic>
        <p:nvPicPr>
          <p:cNvPr id="4" name="Рисунок 3"/>
          <p:cNvPicPr>
            <a:picLocks noChangeAspect="1"/>
          </p:cNvPicPr>
          <p:nvPr/>
        </p:nvPicPr>
        <p:blipFill>
          <a:blip r:embed="rId3"/>
          <a:stretch>
            <a:fillRect/>
          </a:stretch>
        </p:blipFill>
        <p:spPr>
          <a:xfrm>
            <a:off x="649045" y="1193442"/>
            <a:ext cx="10893910" cy="4471116"/>
          </a:xfrm>
          <a:prstGeom prst="rect">
            <a:avLst/>
          </a:prstGeom>
        </p:spPr>
      </p:pic>
    </p:spTree>
    <p:extLst>
      <p:ext uri="{BB962C8B-B14F-4D97-AF65-F5344CB8AC3E}">
        <p14:creationId xmlns:p14="http://schemas.microsoft.com/office/powerpoint/2010/main" val="3321684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18</a:t>
            </a:fld>
            <a:endParaRPr lang="ru-RU"/>
          </a:p>
        </p:txBody>
      </p:sp>
      <p:pic>
        <p:nvPicPr>
          <p:cNvPr id="3" name="Рисунок 2"/>
          <p:cNvPicPr>
            <a:picLocks noChangeAspect="1"/>
          </p:cNvPicPr>
          <p:nvPr/>
        </p:nvPicPr>
        <p:blipFill>
          <a:blip r:embed="rId3"/>
          <a:stretch>
            <a:fillRect/>
          </a:stretch>
        </p:blipFill>
        <p:spPr>
          <a:xfrm>
            <a:off x="1821628" y="665397"/>
            <a:ext cx="8548744" cy="5527206"/>
          </a:xfrm>
          <a:prstGeom prst="rect">
            <a:avLst/>
          </a:prstGeom>
        </p:spPr>
      </p:pic>
    </p:spTree>
    <p:extLst>
      <p:ext uri="{BB962C8B-B14F-4D97-AF65-F5344CB8AC3E}">
        <p14:creationId xmlns:p14="http://schemas.microsoft.com/office/powerpoint/2010/main" val="3716871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a:t>
            </a:r>
            <a:r>
              <a:rPr lang="ru-RU" dirty="0" smtClean="0"/>
              <a:t>заменить</a:t>
            </a:r>
            <a:r>
              <a:rPr lang="en-US" dirty="0" smtClean="0"/>
              <a:t>:</a:t>
            </a:r>
          </a:p>
          <a:p>
            <a:pPr lvl="1"/>
            <a:r>
              <a:rPr lang="ru-RU" dirty="0" smtClean="0"/>
              <a:t>родительское </a:t>
            </a:r>
            <a:r>
              <a:rPr lang="ru-RU" dirty="0"/>
              <a:t>пред-условие на такое же или более </a:t>
            </a:r>
            <a:r>
              <a:rPr lang="ru-RU" dirty="0" smtClean="0"/>
              <a:t>слабое</a:t>
            </a:r>
            <a:endParaRPr lang="en-US" dirty="0" smtClean="0"/>
          </a:p>
          <a:p>
            <a:pPr lvl="1"/>
            <a:r>
              <a:rPr lang="ru-RU" dirty="0" smtClean="0"/>
              <a:t>родительское </a:t>
            </a:r>
            <a:r>
              <a:rPr lang="ru-RU" dirty="0"/>
              <a:t>пост-условие на такое же или более </a:t>
            </a:r>
            <a:r>
              <a:rPr lang="ru-RU" dirty="0" smtClean="0"/>
              <a:t>сильное</a:t>
            </a:r>
            <a:endParaRPr lang="ru-RU" dirty="0"/>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err="1">
                <a:latin typeface="Consolas" panose="020B0609020204030204" pitchFamily="49" charset="0"/>
              </a:rPr>
              <a:t>I</a:t>
            </a:r>
            <a:r>
              <a:rPr lang="en-US" sz="2000" dirty="0" err="1" smtClean="0">
                <a:latin typeface="Consolas" panose="020B0609020204030204" pitchFamily="49" charset="0"/>
              </a:rPr>
              <a:t>Rectangle</a:t>
            </a:r>
            <a:endParaRPr lang="en-US" sz="2000" dirty="0" smtClean="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smtClean="0">
                <a:latin typeface="Consolas" panose="020B0609020204030204" pitchFamily="49" charset="0"/>
              </a:rPr>
              <a:t>() == a &amp;&amp; </a:t>
            </a:r>
            <a:r>
              <a:rPr lang="en-US" sz="2000" dirty="0" err="1" smtClean="0">
                <a:latin typeface="Consolas" panose="020B0609020204030204" pitchFamily="49" charset="0"/>
              </a:rPr>
              <a:t>GetHeight</a:t>
            </a:r>
            <a:r>
              <a:rPr lang="en-US" sz="2000" dirty="0" smtClean="0">
                <a:latin typeface="Consolas" panose="020B0609020204030204" pitchFamily="49" charset="0"/>
              </a:rPr>
              <a:t>() == b</a:t>
            </a: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smtClean="0">
              <a:latin typeface="Consolas" panose="020B0609020204030204" pitchFamily="49" charset="0"/>
            </a:endParaRPr>
          </a:p>
          <a:p>
            <a:r>
              <a:rPr lang="en-US" sz="2000" dirty="0" smtClean="0">
                <a:latin typeface="Consolas" panose="020B0609020204030204" pitchFamily="49" charset="0"/>
              </a:rPr>
              <a:t>Square</a:t>
            </a: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a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a:t>
            </a:r>
            <a:r>
              <a:rPr lang="en-US" sz="2000" dirty="0" smtClean="0">
                <a:latin typeface="Consolas" panose="020B0609020204030204" pitchFamily="49" charset="0"/>
              </a:rPr>
              <a:t>a</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a:t>
            </a:r>
            <a:r>
              <a:rPr lang="en-US" sz="2000" dirty="0" smtClean="0">
                <a:solidFill>
                  <a:srgbClr val="FF0000"/>
                </a:solidFill>
                <a:latin typeface="Consolas" panose="020B0609020204030204" pitchFamily="49" charset="0"/>
              </a:rPr>
              <a:t>c</a:t>
            </a:r>
            <a:endParaRPr lang="en-US" sz="2000" dirty="0">
              <a:solidFill>
                <a:srgbClr val="FF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Программа обсуждения</a:t>
            </a:r>
            <a:endParaRPr lang="ru-RU" dirty="0"/>
          </a:p>
        </p:txBody>
      </p:sp>
      <p:sp>
        <p:nvSpPr>
          <p:cNvPr id="3" name="Объект 2"/>
          <p:cNvSpPr>
            <a:spLocks noGrp="1"/>
          </p:cNvSpPr>
          <p:nvPr>
            <p:ph idx="1"/>
          </p:nvPr>
        </p:nvSpPr>
        <p:spPr/>
        <p:txBody>
          <a:bodyPr/>
          <a:lstStyle/>
          <a:p>
            <a:r>
              <a:rPr lang="ru-RU" dirty="0" smtClean="0"/>
              <a:t>Что такое принципы </a:t>
            </a:r>
            <a:r>
              <a:rPr lang="en-US" dirty="0" smtClean="0"/>
              <a:t>S.O.L.I.D.</a:t>
            </a:r>
            <a:endParaRPr lang="ru-RU" dirty="0" smtClean="0"/>
          </a:p>
          <a:p>
            <a:r>
              <a:rPr lang="ru-RU" dirty="0" smtClean="0"/>
              <a:t>Разбор каждого принципа на примере</a:t>
            </a:r>
            <a:endParaRPr lang="en-US" dirty="0" smtClean="0"/>
          </a:p>
          <a:p>
            <a:r>
              <a:rPr lang="ru-RU" dirty="0"/>
              <a:t>Для чего </a:t>
            </a:r>
            <a:r>
              <a:rPr lang="ru-RU" dirty="0" smtClean="0"/>
              <a:t>нужны принципы </a:t>
            </a:r>
            <a:r>
              <a:rPr lang="en-US" dirty="0" smtClean="0"/>
              <a:t>S.O.L.I.D.</a:t>
            </a:r>
            <a:endParaRPr lang="ru-RU" dirty="0" smtClean="0"/>
          </a:p>
          <a:p>
            <a:r>
              <a:rPr lang="ru-RU" dirty="0" smtClean="0"/>
              <a:t>Следование принципам </a:t>
            </a:r>
            <a:r>
              <a:rPr lang="en-US" dirty="0"/>
              <a:t>S.O.L.I.D</a:t>
            </a:r>
            <a:r>
              <a:rPr lang="en-US" dirty="0" smtClean="0"/>
              <a:t>.</a:t>
            </a:r>
            <a:r>
              <a:rPr lang="ru-RU" dirty="0" smtClean="0"/>
              <a:t> в </a:t>
            </a:r>
            <a:r>
              <a:rPr lang="en-US" dirty="0" err="1" smtClean="0"/>
              <a:t>iSpring</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20</a:t>
            </a:fld>
            <a:endParaRPr lang="ru-RU"/>
          </a:p>
        </p:txBody>
      </p:sp>
      <p:pic>
        <p:nvPicPr>
          <p:cNvPr id="5" name="Рисунок 4"/>
          <p:cNvPicPr>
            <a:picLocks noChangeAspect="1"/>
          </p:cNvPicPr>
          <p:nvPr/>
        </p:nvPicPr>
        <p:blipFill>
          <a:blip r:embed="rId3"/>
          <a:stretch>
            <a:fillRect/>
          </a:stretch>
        </p:blipFill>
        <p:spPr>
          <a:xfrm>
            <a:off x="225763" y="2043128"/>
            <a:ext cx="11740474" cy="2771744"/>
          </a:xfrm>
          <a:prstGeom prst="rect">
            <a:avLst/>
          </a:prstGeom>
        </p:spPr>
      </p:pic>
    </p:spTree>
    <p:extLst>
      <p:ext uri="{BB962C8B-B14F-4D97-AF65-F5344CB8AC3E}">
        <p14:creationId xmlns:p14="http://schemas.microsoft.com/office/powerpoint/2010/main" val="1787964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0"/>
            <a:ext cx="10515600" cy="3877733"/>
          </a:xfrm>
        </p:spPr>
        <p:txBody>
          <a:bodyPr>
            <a:normAutofit/>
          </a:bodyPr>
          <a:lstStyle/>
          <a:p>
            <a:pPr marL="0" indent="0">
              <a:buNone/>
            </a:pPr>
            <a:r>
              <a:rPr lang="en-US" dirty="0" smtClean="0">
                <a:solidFill>
                  <a:srgbClr val="2B91AF"/>
                </a:solidFill>
                <a:latin typeface="Consolas" panose="020B0609020204030204" pitchFamily="49" charset="0"/>
              </a:rPr>
              <a:t>string</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GetShapeType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IShape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 {</a:t>
            </a:r>
          </a:p>
          <a:p>
            <a:pPr marL="0" indent="0">
              <a:buNone/>
            </a:pPr>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dynamic_cast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Rectangle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*&gt;(&amp;</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A31515"/>
                </a:solidFill>
                <a:latin typeface="Consolas" panose="020B0609020204030204" pitchFamily="49" charset="0"/>
              </a:rPr>
              <a:t>"rectangle"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else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dynamic_cast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Circle</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*&gt;(&amp;</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"circle"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throw</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invalid_argument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"unknown shape type"</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21</a:t>
            </a:fld>
            <a:endParaRPr lang="ru-RU"/>
          </a:p>
        </p:txBody>
      </p:sp>
      <p:sp>
        <p:nvSpPr>
          <p:cNvPr id="5" name="Прямоугольник 4"/>
          <p:cNvSpPr/>
          <p:nvPr/>
        </p:nvSpPr>
        <p:spPr>
          <a:xfrm>
            <a:off x="2043288" y="2037643"/>
            <a:ext cx="5949245" cy="4346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3025422" y="3091039"/>
            <a:ext cx="5339646" cy="4346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4570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3"/>
          <a:stretch>
            <a:fillRect/>
          </a:stretch>
        </p:blipFill>
        <p:spPr>
          <a:xfrm>
            <a:off x="143568" y="1806648"/>
            <a:ext cx="11904864" cy="3244704"/>
          </a:xfrm>
          <a:prstGeom prst="rect">
            <a:avLst/>
          </a:prstGeom>
        </p:spPr>
      </p:pic>
      <p:sp>
        <p:nvSpPr>
          <p:cNvPr id="2" name="Номер слайда 1"/>
          <p:cNvSpPr>
            <a:spLocks noGrp="1"/>
          </p:cNvSpPr>
          <p:nvPr>
            <p:ph type="sldNum" sz="quarter" idx="12"/>
          </p:nvPr>
        </p:nvSpPr>
        <p:spPr/>
        <p:txBody>
          <a:bodyPr/>
          <a:lstStyle/>
          <a:p>
            <a:fld id="{CF8E6F4D-2E97-47CB-8591-066566E4FE4D}" type="slidenum">
              <a:rPr lang="ru-RU" smtClean="0"/>
              <a:t>22</a:t>
            </a:fld>
            <a:endParaRPr lang="ru-RU"/>
          </a:p>
        </p:txBody>
      </p:sp>
      <p:sp>
        <p:nvSpPr>
          <p:cNvPr id="6" name="Прямоугольник 5"/>
          <p:cNvSpPr/>
          <p:nvPr/>
        </p:nvSpPr>
        <p:spPr>
          <a:xfrm>
            <a:off x="529871" y="3733799"/>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684713" y="4319813"/>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8775615" y="3913980"/>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1556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Уменьшается вероятность скрытых ошибок</a:t>
            </a:r>
            <a:endParaRPr lang="en-US" dirty="0" smtClean="0"/>
          </a:p>
          <a:p>
            <a:r>
              <a:rPr lang="ru-RU" dirty="0" smtClean="0"/>
              <a:t>Упрощается расширяемость</a:t>
            </a:r>
          </a:p>
        </p:txBody>
      </p:sp>
      <p:sp>
        <p:nvSpPr>
          <p:cNvPr id="7" name="Текст 6"/>
          <p:cNvSpPr>
            <a:spLocks noGrp="1"/>
          </p:cNvSpPr>
          <p:nvPr>
            <p:ph type="body" sz="quarter" idx="3"/>
          </p:nvPr>
        </p:nvSpPr>
        <p:spPr/>
        <p:txBody>
          <a:bodyPr/>
          <a:lstStyle/>
          <a:p>
            <a:r>
              <a:rPr lang="ru-RU" dirty="0" smtClean="0"/>
              <a:t>Трудности</a:t>
            </a:r>
            <a:endParaRPr lang="ru-RU" dirty="0"/>
          </a:p>
        </p:txBody>
      </p:sp>
      <p:sp>
        <p:nvSpPr>
          <p:cNvPr id="8" name="Объект 7"/>
          <p:cNvSpPr>
            <a:spLocks noGrp="1"/>
          </p:cNvSpPr>
          <p:nvPr>
            <p:ph sz="quarter" idx="4"/>
          </p:nvPr>
        </p:nvSpPr>
        <p:spPr/>
        <p:txBody>
          <a:bodyPr/>
          <a:lstStyle/>
          <a:p>
            <a:r>
              <a:rPr lang="ru-RU" dirty="0" smtClean="0"/>
              <a:t>Требуется правильно спроектировать интерфейсы для подстановки</a:t>
            </a:r>
          </a:p>
          <a:p>
            <a:r>
              <a:rPr lang="ru-RU" dirty="0" smtClean="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Tree>
    <p:extLst>
      <p:ext uri="{BB962C8B-B14F-4D97-AF65-F5344CB8AC3E}">
        <p14:creationId xmlns:p14="http://schemas.microsoft.com/office/powerpoint/2010/main" val="721253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a:bodyPr>
          <a:lstStyle/>
          <a:p>
            <a:r>
              <a:rPr lang="ru-RU" dirty="0" smtClean="0"/>
              <a:t>Клиентам должны быть доступны только те методы, которые они используют</a:t>
            </a:r>
          </a:p>
          <a:p>
            <a:r>
              <a:rPr lang="ru-RU" dirty="0" smtClean="0"/>
              <a:t>Несколько специализированных интерфейсов лучше, чем один «жирный»</a:t>
            </a:r>
          </a:p>
          <a:p>
            <a:pPr marL="0" indent="0">
              <a:buNone/>
            </a:pPr>
            <a:endParaRPr lang="ru-RU" dirty="0"/>
          </a:p>
          <a:p>
            <a:pPr marL="0" indent="0">
              <a:buNone/>
            </a:pPr>
            <a:r>
              <a:rPr lang="ru-RU" dirty="0" smtClean="0"/>
              <a:t>Как этого добиться</a:t>
            </a:r>
            <a:r>
              <a:rPr lang="en-US" dirty="0" smtClean="0"/>
              <a:t>:</a:t>
            </a:r>
            <a:endParaRPr lang="ru-RU" dirty="0" smtClean="0"/>
          </a:p>
          <a:p>
            <a:r>
              <a:rPr lang="ru-RU" dirty="0" smtClean="0"/>
              <a:t>Не делать интерфейс «копией» класса</a:t>
            </a:r>
            <a:endParaRPr lang="en-US" dirty="0" smtClean="0"/>
          </a:p>
          <a:p>
            <a:r>
              <a:rPr lang="ru-RU" dirty="0"/>
              <a:t>Если клиенты интерфейса разделены, то и интерфейс должен быть разделён соответствующим </a:t>
            </a:r>
            <a:r>
              <a:rPr lang="ru-RU" dirty="0" smtClean="0"/>
              <a:t>образом</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707089"/>
            <a:ext cx="10515600" cy="3305175"/>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IXmlParser</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IXmlParser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XmlTree</a:t>
            </a:r>
            <a:r>
              <a:rPr lang="en-US" dirty="0">
                <a:solidFill>
                  <a:srgbClr val="000000"/>
                </a:solidFill>
                <a:latin typeface="Consolas" panose="020B0609020204030204" pitchFamily="49" charset="0"/>
              </a:rPr>
              <a:t> Parse(</a:t>
            </a:r>
            <a:r>
              <a:rPr lang="en-US" dirty="0" err="1">
                <a:solidFill>
                  <a:srgbClr val="2B91AF"/>
                </a:solidFill>
                <a:latin typeface="Consolas" panose="020B0609020204030204" pitchFamily="49" charset="0"/>
              </a:rPr>
              <a:t>fstream</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stream</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25</a:t>
            </a:fld>
            <a:endParaRPr lang="ru-RU"/>
          </a:p>
        </p:txBody>
      </p:sp>
      <p:sp>
        <p:nvSpPr>
          <p:cNvPr id="6" name="Прямоугольник 5"/>
          <p:cNvSpPr/>
          <p:nvPr/>
        </p:nvSpPr>
        <p:spPr>
          <a:xfrm>
            <a:off x="5556083" y="3775552"/>
            <a:ext cx="1490176" cy="373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941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83754"/>
            <a:ext cx="10515600" cy="2881836"/>
          </a:xfrm>
        </p:spPr>
        <p:txBody>
          <a:bodyPr>
            <a:normAutofit lnSpcReduction="10000"/>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IXmlParser</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IXmlParser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XmlTree</a:t>
            </a:r>
            <a:r>
              <a:rPr lang="en-US" dirty="0">
                <a:solidFill>
                  <a:srgbClr val="000000"/>
                </a:solidFill>
                <a:latin typeface="Consolas" panose="020B0609020204030204" pitchFamily="49" charset="0"/>
              </a:rPr>
              <a:t> Parse(</a:t>
            </a:r>
            <a:r>
              <a:rPr lang="en-US" dirty="0" err="1">
                <a:solidFill>
                  <a:srgbClr val="2B91AF"/>
                </a:solidFill>
                <a:latin typeface="Consolas" panose="020B0609020204030204" pitchFamily="49" charset="0"/>
              </a:rPr>
              <a:t>istream</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stream</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26</a:t>
            </a:fld>
            <a:endParaRPr lang="ru-RU"/>
          </a:p>
        </p:txBody>
      </p:sp>
      <p:sp>
        <p:nvSpPr>
          <p:cNvPr id="5" name="TextBox 4"/>
          <p:cNvSpPr txBox="1"/>
          <p:nvPr/>
        </p:nvSpPr>
        <p:spPr>
          <a:xfrm>
            <a:off x="838200" y="4555055"/>
            <a:ext cx="10515600" cy="954107"/>
          </a:xfrm>
          <a:prstGeom prst="rect">
            <a:avLst/>
          </a:prstGeom>
          <a:noFill/>
        </p:spPr>
        <p:txBody>
          <a:bodyPr wrap="square" rtlCol="0">
            <a:spAutoFit/>
          </a:bodyPr>
          <a:lstStyle/>
          <a:p>
            <a:r>
              <a:rPr lang="en-US" sz="2800" dirty="0">
                <a:latin typeface="Consolas" panose="020B0609020204030204" pitchFamily="49" charset="0"/>
              </a:rPr>
              <a:t>open, </a:t>
            </a:r>
            <a:r>
              <a:rPr lang="en-US" sz="2800" dirty="0" err="1">
                <a:latin typeface="Consolas" panose="020B0609020204030204" pitchFamily="49" charset="0"/>
              </a:rPr>
              <a:t>is_open</a:t>
            </a:r>
            <a:r>
              <a:rPr lang="en-US" sz="2800" dirty="0">
                <a:latin typeface="Consolas" panose="020B0609020204030204" pitchFamily="49" charset="0"/>
              </a:rPr>
              <a:t>, close, </a:t>
            </a:r>
            <a:r>
              <a:rPr lang="en-US" sz="2800" dirty="0" err="1">
                <a:latin typeface="Consolas" panose="020B0609020204030204" pitchFamily="49" charset="0"/>
              </a:rPr>
              <a:t>rdbuf</a:t>
            </a:r>
            <a:r>
              <a:rPr lang="en-US" sz="2800" dirty="0">
                <a:latin typeface="Consolas" panose="020B0609020204030204" pitchFamily="49" charset="0"/>
              </a:rPr>
              <a:t>, operator</a:t>
            </a:r>
            <a:r>
              <a:rPr lang="en-US" sz="2800" dirty="0" smtClean="0">
                <a:latin typeface="Consolas" panose="020B0609020204030204" pitchFamily="49" charset="0"/>
              </a:rPr>
              <a:t>&lt;&lt;,</a:t>
            </a:r>
          </a:p>
          <a:p>
            <a:r>
              <a:rPr lang="en-US" sz="2800" dirty="0" smtClean="0">
                <a:latin typeface="Consolas" panose="020B0609020204030204" pitchFamily="49" charset="0"/>
              </a:rPr>
              <a:t>put</a:t>
            </a:r>
            <a:r>
              <a:rPr lang="en-US" sz="2800" dirty="0">
                <a:latin typeface="Consolas" panose="020B0609020204030204" pitchFamily="49" charset="0"/>
              </a:rPr>
              <a:t>, write, </a:t>
            </a:r>
            <a:r>
              <a:rPr lang="en-US" sz="2800" dirty="0" err="1">
                <a:latin typeface="Consolas" panose="020B0609020204030204" pitchFamily="49" charset="0"/>
              </a:rPr>
              <a:t>tellp</a:t>
            </a:r>
            <a:r>
              <a:rPr lang="en-US" sz="2800" dirty="0">
                <a:latin typeface="Consolas" panose="020B0609020204030204" pitchFamily="49" charset="0"/>
              </a:rPr>
              <a:t>, </a:t>
            </a:r>
            <a:r>
              <a:rPr lang="en-US" sz="2800" dirty="0" err="1">
                <a:latin typeface="Consolas" panose="020B0609020204030204" pitchFamily="49" charset="0"/>
              </a:rPr>
              <a:t>seekp</a:t>
            </a:r>
            <a:r>
              <a:rPr lang="en-US" sz="2800" dirty="0">
                <a:latin typeface="Consolas" panose="020B0609020204030204" pitchFamily="49" charset="0"/>
              </a:rPr>
              <a:t>, flush</a:t>
            </a:r>
            <a:endParaRPr lang="ru-RU" sz="2800" dirty="0">
              <a:latin typeface="Consolas" panose="020B0609020204030204" pitchFamily="49" charset="0"/>
            </a:endParaRPr>
          </a:p>
        </p:txBody>
      </p:sp>
    </p:spTree>
    <p:extLst>
      <p:ext uri="{BB962C8B-B14F-4D97-AF65-F5344CB8AC3E}">
        <p14:creationId xmlns:p14="http://schemas.microsoft.com/office/powerpoint/2010/main" val="38494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ISceneGraph</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777436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ISceneGraph</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spTree>
    <p:extLst>
      <p:ext uri="{BB962C8B-B14F-4D97-AF65-F5344CB8AC3E}">
        <p14:creationId xmlns:p14="http://schemas.microsoft.com/office/powerpoint/2010/main" val="502241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7" name="Объект 6"/>
          <p:cNvSpPr>
            <a:spLocks noGrp="1"/>
          </p:cNvSpPr>
          <p:nvPr>
            <p:ph sz="half" idx="2"/>
          </p:nvPr>
        </p:nvSpPr>
        <p:spPr/>
        <p:txBody>
          <a:bodyPr/>
          <a:lstStyle/>
          <a:p>
            <a:r>
              <a:rPr lang="ru-RU" dirty="0" smtClean="0"/>
              <a:t>Легче реализовать требуемый интерфейс</a:t>
            </a:r>
          </a:p>
          <a:p>
            <a:r>
              <a:rPr lang="ru-RU" dirty="0" smtClean="0"/>
              <a:t>Уменьшение связности кода</a:t>
            </a:r>
            <a:endParaRPr lang="ru-RU" dirty="0"/>
          </a:p>
        </p:txBody>
      </p:sp>
      <p:sp>
        <p:nvSpPr>
          <p:cNvPr id="8" name="Текст 7"/>
          <p:cNvSpPr>
            <a:spLocks noGrp="1"/>
          </p:cNvSpPr>
          <p:nvPr>
            <p:ph type="body" sz="quarter" idx="3"/>
          </p:nvPr>
        </p:nvSpPr>
        <p:spPr/>
        <p:txBody>
          <a:bodyPr/>
          <a:lstStyle/>
          <a:p>
            <a:r>
              <a:rPr lang="ru-RU" dirty="0" smtClean="0"/>
              <a:t>Недостатки</a:t>
            </a:r>
            <a:endParaRPr lang="ru-RU" dirty="0"/>
          </a:p>
        </p:txBody>
      </p:sp>
      <p:sp>
        <p:nvSpPr>
          <p:cNvPr id="9" name="Объект 8"/>
          <p:cNvSpPr>
            <a:spLocks noGrp="1"/>
          </p:cNvSpPr>
          <p:nvPr>
            <p:ph sz="quarter" idx="4"/>
          </p:nvPr>
        </p:nvSpPr>
        <p:spPr/>
        <p:txBody>
          <a:bodyPr/>
          <a:lstStyle/>
          <a:p>
            <a:r>
              <a:rPr lang="ru-RU" dirty="0" smtClean="0"/>
              <a:t>Большое количество интерфейсов</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29</a:t>
            </a:fld>
            <a:endParaRPr lang="ru-RU"/>
          </a:p>
        </p:txBody>
      </p:sp>
    </p:spTree>
    <p:extLst>
      <p:ext uri="{BB962C8B-B14F-4D97-AF65-F5344CB8AC3E}">
        <p14:creationId xmlns:p14="http://schemas.microsoft.com/office/powerpoint/2010/main" val="313167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smtClean="0"/>
              <a:t>S.O.L.I.D.?</a:t>
            </a:r>
            <a:endParaRPr lang="ru-RU" dirty="0"/>
          </a:p>
        </p:txBody>
      </p:sp>
      <p:sp>
        <p:nvSpPr>
          <p:cNvPr id="3" name="Объект 2"/>
          <p:cNvSpPr>
            <a:spLocks noGrp="1"/>
          </p:cNvSpPr>
          <p:nvPr>
            <p:ph idx="1"/>
          </p:nvPr>
        </p:nvSpPr>
        <p:spPr/>
        <p:txBody>
          <a:bodyPr/>
          <a:lstStyle/>
          <a:p>
            <a:r>
              <a:rPr lang="ru-RU" dirty="0" smtClean="0"/>
              <a:t>Название пяти </a:t>
            </a:r>
            <a:r>
              <a:rPr lang="ru-RU" dirty="0"/>
              <a:t>основных принципов объектно-ориентированного программирования и </a:t>
            </a:r>
            <a:r>
              <a:rPr lang="ru-RU" dirty="0" smtClean="0"/>
              <a:t>проектирования</a:t>
            </a:r>
            <a:r>
              <a:rPr lang="ru-RU" dirty="0"/>
              <a:t>, </a:t>
            </a:r>
            <a:r>
              <a:rPr lang="ru-RU" dirty="0" smtClean="0"/>
              <a:t>названных </a:t>
            </a:r>
            <a:r>
              <a:rPr lang="ru-RU" dirty="0"/>
              <a:t>Робертом </a:t>
            </a:r>
            <a:r>
              <a:rPr lang="ru-RU" dirty="0" smtClean="0"/>
              <a:t>Мартином</a:t>
            </a:r>
            <a:endParaRPr lang="en-US" dirty="0" smtClean="0"/>
          </a:p>
          <a:p>
            <a:r>
              <a:rPr lang="ru-RU" dirty="0" smtClean="0"/>
              <a:t>Принципы:</a:t>
            </a:r>
            <a:endParaRPr lang="en-US" dirty="0" smtClean="0"/>
          </a:p>
          <a:p>
            <a:pPr marL="914400" lvl="1" indent="-457200">
              <a:buFont typeface="+mj-lt"/>
              <a:buAutoNum type="arabicPeriod"/>
            </a:pPr>
            <a:r>
              <a:rPr lang="en-US" dirty="0">
                <a:solidFill>
                  <a:srgbClr val="FF0000"/>
                </a:solidFill>
              </a:rPr>
              <a:t>S</a:t>
            </a:r>
            <a:r>
              <a:rPr lang="en-US" dirty="0"/>
              <a:t>ingle Responsibility </a:t>
            </a:r>
            <a:r>
              <a:rPr lang="en-US" dirty="0" smtClean="0"/>
              <a:t>Principle</a:t>
            </a:r>
          </a:p>
          <a:p>
            <a:pPr marL="914400" lvl="1" indent="-457200">
              <a:buFont typeface="+mj-lt"/>
              <a:buAutoNum type="arabicPeriod"/>
            </a:pPr>
            <a:r>
              <a:rPr lang="en-US" dirty="0">
                <a:solidFill>
                  <a:srgbClr val="FF0000"/>
                </a:solidFill>
              </a:rPr>
              <a:t>O</a:t>
            </a:r>
            <a:r>
              <a:rPr lang="en-US" dirty="0"/>
              <a:t>pen Closed </a:t>
            </a:r>
            <a:r>
              <a:rPr lang="en-US" dirty="0" smtClean="0"/>
              <a:t>Principle</a:t>
            </a:r>
          </a:p>
          <a:p>
            <a:pPr marL="914400" lvl="1" indent="-457200">
              <a:buFont typeface="+mj-lt"/>
              <a:buAutoNum type="arabicPeriod"/>
            </a:pPr>
            <a:r>
              <a:rPr lang="en-US" dirty="0" err="1">
                <a:solidFill>
                  <a:srgbClr val="FF0000"/>
                </a:solidFill>
              </a:rPr>
              <a:t>L</a:t>
            </a:r>
            <a:r>
              <a:rPr lang="en-US" dirty="0" err="1"/>
              <a:t>iskov</a:t>
            </a:r>
            <a:r>
              <a:rPr lang="en-US" dirty="0"/>
              <a:t> Substitution </a:t>
            </a:r>
            <a:r>
              <a:rPr lang="en-US" dirty="0" smtClean="0"/>
              <a:t>Principle</a:t>
            </a:r>
          </a:p>
          <a:p>
            <a:pPr marL="914400" lvl="1" indent="-457200">
              <a:buFont typeface="+mj-lt"/>
              <a:buAutoNum type="arabicPeriod"/>
            </a:pPr>
            <a:r>
              <a:rPr lang="en-US" dirty="0">
                <a:solidFill>
                  <a:srgbClr val="FF0000"/>
                </a:solidFill>
              </a:rPr>
              <a:t>I</a:t>
            </a:r>
            <a:r>
              <a:rPr lang="en-US" dirty="0"/>
              <a:t>nterface Segregation </a:t>
            </a:r>
            <a:r>
              <a:rPr lang="en-US" dirty="0" smtClean="0"/>
              <a:t>Principle</a:t>
            </a:r>
          </a:p>
          <a:p>
            <a:pPr marL="914400" lvl="1" indent="-457200">
              <a:buFont typeface="+mj-lt"/>
              <a:buAutoNum type="arabicPeriod"/>
            </a:pPr>
            <a:r>
              <a:rPr lang="en-US" dirty="0">
                <a:solidFill>
                  <a:srgbClr val="FF0000"/>
                </a:solidFill>
              </a:rPr>
              <a:t>D</a:t>
            </a:r>
            <a:r>
              <a:rPr lang="en-US" dirty="0"/>
              <a:t>ependency Inversion Principle</a:t>
            </a:r>
            <a:endParaRPr lang="ru-RU"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
        <p:nvSpPr>
          <p:cNvPr id="5" name="Прямоугольник 4"/>
          <p:cNvSpPr/>
          <p:nvPr/>
        </p:nvSpPr>
        <p:spPr>
          <a:xfrm>
            <a:off x="1981200" y="3586163"/>
            <a:ext cx="3567113"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062162" y="3938588"/>
            <a:ext cx="3567113"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981199" y="4333875"/>
            <a:ext cx="36814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924049" y="4719637"/>
            <a:ext cx="3781426"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2028824" y="5105399"/>
            <a:ext cx="38719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5584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smtClean="0"/>
              <a:t>Не нужно связывать код, отвечающий за бизнес логику, с низкоуровневыми библиотеками.</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31</a:t>
            </a:fld>
            <a:endParaRPr lang="ru-RU"/>
          </a:p>
        </p:txBody>
      </p:sp>
      <p:pic>
        <p:nvPicPr>
          <p:cNvPr id="6" name="Рисунок 5"/>
          <p:cNvPicPr>
            <a:picLocks noChangeAspect="1"/>
          </p:cNvPicPr>
          <p:nvPr/>
        </p:nvPicPr>
        <p:blipFill>
          <a:blip r:embed="rId3"/>
          <a:stretch>
            <a:fillRect/>
          </a:stretch>
        </p:blipFill>
        <p:spPr>
          <a:xfrm>
            <a:off x="194153" y="2266021"/>
            <a:ext cx="11803694" cy="2325958"/>
          </a:xfrm>
          <a:prstGeom prst="rect">
            <a:avLst/>
          </a:prstGeom>
        </p:spPr>
      </p:pic>
    </p:spTree>
    <p:extLst>
      <p:ext uri="{BB962C8B-B14F-4D97-AF65-F5344CB8AC3E}">
        <p14:creationId xmlns:p14="http://schemas.microsoft.com/office/powerpoint/2010/main" val="2113541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32</a:t>
            </a:fld>
            <a:endParaRPr lang="ru-RU"/>
          </a:p>
        </p:txBody>
      </p:sp>
      <p:pic>
        <p:nvPicPr>
          <p:cNvPr id="6" name="Рисунок 5"/>
          <p:cNvPicPr>
            <a:picLocks noChangeAspect="1"/>
          </p:cNvPicPr>
          <p:nvPr/>
        </p:nvPicPr>
        <p:blipFill>
          <a:blip r:embed="rId3"/>
          <a:stretch>
            <a:fillRect/>
          </a:stretch>
        </p:blipFill>
        <p:spPr>
          <a:xfrm>
            <a:off x="194160" y="1083397"/>
            <a:ext cx="11803680" cy="4691206"/>
          </a:xfrm>
          <a:prstGeom prst="rect">
            <a:avLst/>
          </a:prstGeom>
        </p:spPr>
      </p:pic>
    </p:spTree>
    <p:extLst>
      <p:ext uri="{BB962C8B-B14F-4D97-AF65-F5344CB8AC3E}">
        <p14:creationId xmlns:p14="http://schemas.microsoft.com/office/powerpoint/2010/main" val="3245775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33</a:t>
            </a:fld>
            <a:endParaRPr lang="ru-RU"/>
          </a:p>
        </p:txBody>
      </p:sp>
      <p:pic>
        <p:nvPicPr>
          <p:cNvPr id="7" name="Рисунок 6"/>
          <p:cNvPicPr>
            <a:picLocks noChangeAspect="1"/>
          </p:cNvPicPr>
          <p:nvPr/>
        </p:nvPicPr>
        <p:blipFill>
          <a:blip r:embed="rId3"/>
          <a:stretch>
            <a:fillRect/>
          </a:stretch>
        </p:blipFill>
        <p:spPr>
          <a:xfrm>
            <a:off x="143571" y="1015579"/>
            <a:ext cx="11904858" cy="4826842"/>
          </a:xfrm>
          <a:prstGeom prst="rect">
            <a:avLst/>
          </a:prstGeom>
        </p:spPr>
      </p:pic>
    </p:spTree>
    <p:extLst>
      <p:ext uri="{BB962C8B-B14F-4D97-AF65-F5344CB8AC3E}">
        <p14:creationId xmlns:p14="http://schemas.microsoft.com/office/powerpoint/2010/main" val="2918204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34</a:t>
            </a:fld>
            <a:endParaRPr lang="ru-RU"/>
          </a:p>
        </p:txBody>
      </p:sp>
      <p:pic>
        <p:nvPicPr>
          <p:cNvPr id="3" name="Рисунок 2"/>
          <p:cNvPicPr>
            <a:picLocks noChangeAspect="1"/>
          </p:cNvPicPr>
          <p:nvPr/>
        </p:nvPicPr>
        <p:blipFill>
          <a:blip r:embed="rId3"/>
          <a:stretch>
            <a:fillRect/>
          </a:stretch>
        </p:blipFill>
        <p:spPr>
          <a:xfrm>
            <a:off x="152400" y="544462"/>
            <a:ext cx="11887200" cy="5769076"/>
          </a:xfrm>
          <a:prstGeom prst="rect">
            <a:avLst/>
          </a:prstGeom>
        </p:spPr>
      </p:pic>
      <p:sp>
        <p:nvSpPr>
          <p:cNvPr id="4" name="Прямоугольник 3"/>
          <p:cNvSpPr/>
          <p:nvPr/>
        </p:nvSpPr>
        <p:spPr>
          <a:xfrm>
            <a:off x="822960" y="5166360"/>
            <a:ext cx="3200400" cy="289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4710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35</a:t>
            </a:fld>
            <a:endParaRPr lang="ru-RU"/>
          </a:p>
        </p:txBody>
      </p:sp>
      <p:pic>
        <p:nvPicPr>
          <p:cNvPr id="3" name="Рисунок 2"/>
          <p:cNvPicPr>
            <a:picLocks noChangeAspect="1"/>
          </p:cNvPicPr>
          <p:nvPr/>
        </p:nvPicPr>
        <p:blipFill>
          <a:blip r:embed="rId3"/>
          <a:stretch>
            <a:fillRect/>
          </a:stretch>
        </p:blipFill>
        <p:spPr>
          <a:xfrm>
            <a:off x="118533" y="978445"/>
            <a:ext cx="11954934" cy="4901110"/>
          </a:xfrm>
          <a:prstGeom prst="rect">
            <a:avLst/>
          </a:prstGeom>
        </p:spPr>
      </p:pic>
    </p:spTree>
    <p:extLst>
      <p:ext uri="{BB962C8B-B14F-4D97-AF65-F5344CB8AC3E}">
        <p14:creationId xmlns:p14="http://schemas.microsoft.com/office/powerpoint/2010/main" val="1652178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Итоги</a:t>
            </a:r>
            <a:endParaRPr lang="ru-RU" dirty="0"/>
          </a:p>
        </p:txBody>
      </p:sp>
      <p:sp>
        <p:nvSpPr>
          <p:cNvPr id="4" name="Текст 3"/>
          <p:cNvSpPr>
            <a:spLocks noGrp="1"/>
          </p:cNvSpPr>
          <p:nvPr>
            <p:ph type="body" idx="1"/>
          </p:nvPr>
        </p:nvSpPr>
        <p:spPr/>
        <p:txBody>
          <a:bodyPr/>
          <a:lstStyle/>
          <a:p>
            <a:r>
              <a:rPr lang="ru-RU" dirty="0" smtClean="0"/>
              <a:t>Достоинства</a:t>
            </a:r>
            <a:endParaRPr lang="ru-RU" dirty="0"/>
          </a:p>
        </p:txBody>
      </p:sp>
      <p:sp>
        <p:nvSpPr>
          <p:cNvPr id="5" name="Объект 4"/>
          <p:cNvSpPr>
            <a:spLocks noGrp="1"/>
          </p:cNvSpPr>
          <p:nvPr>
            <p:ph sz="half" idx="2"/>
          </p:nvPr>
        </p:nvSpPr>
        <p:spPr/>
        <p:txBody>
          <a:bodyPr/>
          <a:lstStyle/>
          <a:p>
            <a:r>
              <a:rPr lang="ru-RU" dirty="0" smtClean="0"/>
              <a:t>Проще тестировать</a:t>
            </a:r>
          </a:p>
          <a:p>
            <a:r>
              <a:rPr lang="ru-RU" dirty="0" smtClean="0"/>
              <a:t>Расширяемость</a:t>
            </a:r>
          </a:p>
          <a:p>
            <a:r>
              <a:rPr lang="ru-RU" dirty="0" smtClean="0"/>
              <a:t>Меньше связность классов</a:t>
            </a:r>
          </a:p>
        </p:txBody>
      </p:sp>
      <p:sp>
        <p:nvSpPr>
          <p:cNvPr id="6" name="Текст 5"/>
          <p:cNvSpPr>
            <a:spLocks noGrp="1"/>
          </p:cNvSpPr>
          <p:nvPr>
            <p:ph type="body" sz="quarter" idx="3"/>
          </p:nvPr>
        </p:nvSpPr>
        <p:spPr/>
        <p:txBody>
          <a:bodyPr/>
          <a:lstStyle/>
          <a:p>
            <a:r>
              <a:rPr lang="ru-RU" smtClean="0"/>
              <a:t>Трудности</a:t>
            </a:r>
            <a:endParaRPr lang="ru-RU" dirty="0"/>
          </a:p>
        </p:txBody>
      </p:sp>
      <p:sp>
        <p:nvSpPr>
          <p:cNvPr id="7" name="Объект 6"/>
          <p:cNvSpPr>
            <a:spLocks noGrp="1"/>
          </p:cNvSpPr>
          <p:nvPr>
            <p:ph sz="quarter" idx="4"/>
          </p:nvPr>
        </p:nvSpPr>
        <p:spPr/>
        <p:txBody>
          <a:bodyPr/>
          <a:lstStyle/>
          <a:p>
            <a:r>
              <a:rPr lang="ru-RU" dirty="0" smtClean="0"/>
              <a:t>Нужно проработать интерфейсы для реализации</a:t>
            </a:r>
            <a:endParaRPr lang="en-US" dirty="0" smtClean="0"/>
          </a:p>
          <a:p>
            <a:r>
              <a:rPr lang="ru-RU" dirty="0" smtClean="0"/>
              <a:t>Не все зависимости целесообразно отделять</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36</a:t>
            </a:fld>
            <a:endParaRPr lang="ru-RU"/>
          </a:p>
        </p:txBody>
      </p:sp>
    </p:spTree>
    <p:extLst>
      <p:ext uri="{BB962C8B-B14F-4D97-AF65-F5344CB8AC3E}">
        <p14:creationId xmlns:p14="http://schemas.microsoft.com/office/powerpoint/2010/main" val="1219010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Зачем использовать принципы </a:t>
            </a:r>
            <a:r>
              <a:rPr lang="en-US" dirty="0" smtClean="0"/>
              <a:t>S</a:t>
            </a:r>
            <a:r>
              <a:rPr lang="ru-RU" dirty="0"/>
              <a:t>.</a:t>
            </a:r>
            <a:r>
              <a:rPr lang="en-US" dirty="0" smtClean="0"/>
              <a:t>O</a:t>
            </a:r>
            <a:r>
              <a:rPr lang="ru-RU" dirty="0" smtClean="0"/>
              <a:t>.</a:t>
            </a:r>
            <a:r>
              <a:rPr lang="en-US" dirty="0" smtClean="0"/>
              <a:t>L</a:t>
            </a:r>
            <a:r>
              <a:rPr lang="ru-RU" dirty="0" smtClean="0"/>
              <a:t>.</a:t>
            </a:r>
            <a:r>
              <a:rPr lang="en-US" dirty="0" smtClean="0"/>
              <a:t>I</a:t>
            </a:r>
            <a:r>
              <a:rPr lang="ru-RU" dirty="0" smtClean="0"/>
              <a:t>.</a:t>
            </a:r>
            <a:r>
              <a:rPr lang="en-US" dirty="0" smtClean="0"/>
              <a:t>D</a:t>
            </a:r>
            <a:r>
              <a:rPr lang="ru-RU" dirty="0" smtClean="0"/>
              <a:t>.</a:t>
            </a:r>
            <a:r>
              <a:rPr lang="en-US" dirty="0" smtClean="0"/>
              <a:t>?</a:t>
            </a:r>
            <a:endParaRPr lang="ru-RU" dirty="0"/>
          </a:p>
        </p:txBody>
      </p:sp>
      <p:sp>
        <p:nvSpPr>
          <p:cNvPr id="3" name="Объект 2"/>
          <p:cNvSpPr>
            <a:spLocks noGrp="1"/>
          </p:cNvSpPr>
          <p:nvPr>
            <p:ph idx="1"/>
          </p:nvPr>
        </p:nvSpPr>
        <p:spPr/>
        <p:txBody>
          <a:bodyPr/>
          <a:lstStyle/>
          <a:p>
            <a:r>
              <a:rPr lang="ru-RU" dirty="0" smtClean="0"/>
              <a:t>Упрощает повторное использование кода</a:t>
            </a:r>
          </a:p>
          <a:p>
            <a:r>
              <a:rPr lang="ru-RU" dirty="0" smtClean="0"/>
              <a:t>Уменьшает связность модулей</a:t>
            </a:r>
            <a:endParaRPr lang="ru-RU" dirty="0"/>
          </a:p>
          <a:p>
            <a:r>
              <a:rPr lang="ru-RU" dirty="0" smtClean="0"/>
              <a:t>Упрощает написание тестов</a:t>
            </a:r>
          </a:p>
          <a:p>
            <a:r>
              <a:rPr lang="ru-RU" dirty="0" smtClean="0"/>
              <a:t>Упрощает внесение изменений в проект</a:t>
            </a:r>
          </a:p>
          <a:p>
            <a:r>
              <a:rPr lang="ru-RU" dirty="0" smtClean="0"/>
              <a:t>Уменьшает </a:t>
            </a:r>
            <a:r>
              <a:rPr lang="ru-RU" dirty="0"/>
              <a:t>вероятность </a:t>
            </a:r>
            <a:r>
              <a:rPr lang="ru-RU" dirty="0" smtClean="0"/>
              <a:t>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37</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Источники и дополнительные материалы</a:t>
            </a:r>
            <a:endParaRPr lang="ru-RU" dirty="0"/>
          </a:p>
        </p:txBody>
      </p:sp>
      <p:sp>
        <p:nvSpPr>
          <p:cNvPr id="4" name="Объект 3"/>
          <p:cNvSpPr>
            <a:spLocks noGrp="1"/>
          </p:cNvSpPr>
          <p:nvPr>
            <p:ph idx="1"/>
          </p:nvPr>
        </p:nvSpPr>
        <p:spPr/>
        <p:txBody>
          <a:bodyPr/>
          <a:lstStyle/>
          <a:p>
            <a:r>
              <a:rPr lang="ru-RU" dirty="0" smtClean="0"/>
              <a:t>Книга Роберта Мартина «</a:t>
            </a:r>
            <a:r>
              <a:rPr lang="en-US" dirty="0" smtClean="0"/>
              <a:t>Clean </a:t>
            </a:r>
            <a:r>
              <a:rPr lang="en-US" dirty="0"/>
              <a:t>Architecture: A Craftsman's Guide to Software Structure and </a:t>
            </a:r>
            <a:r>
              <a:rPr lang="en-US" dirty="0" smtClean="0"/>
              <a:t>Design</a:t>
            </a:r>
            <a:r>
              <a:rPr lang="ru-RU" dirty="0" smtClean="0"/>
              <a:t>»</a:t>
            </a:r>
            <a:endParaRPr lang="en-US" dirty="0" smtClean="0"/>
          </a:p>
          <a:p>
            <a:r>
              <a:rPr lang="ru-RU" dirty="0"/>
              <a:t>Принципы проектирования классов (</a:t>
            </a:r>
            <a:r>
              <a:rPr lang="en-US" dirty="0"/>
              <a:t>S.O.L.I.D.)</a:t>
            </a:r>
            <a:r>
              <a:rPr lang="ru-RU" dirty="0" smtClean="0"/>
              <a:t> </a:t>
            </a:r>
            <a:r>
              <a:rPr lang="en-US" dirty="0" smtClean="0">
                <a:hlinkClick r:id="rId3"/>
              </a:rPr>
              <a:t>https</a:t>
            </a:r>
            <a:r>
              <a:rPr lang="en-US" dirty="0">
                <a:hlinkClick r:id="rId3"/>
              </a:rPr>
              <a:t>://</a:t>
            </a:r>
            <a:r>
              <a:rPr lang="en-US" dirty="0" smtClean="0">
                <a:hlinkClick r:id="rId3"/>
              </a:rPr>
              <a:t>blog.byndyu.ru/2009/10/solid.html</a:t>
            </a:r>
            <a:endParaRPr lang="ru-RU" dirty="0" smtClean="0"/>
          </a:p>
          <a:p>
            <a:r>
              <a:rPr lang="ru-RU" dirty="0" smtClean="0"/>
              <a:t>Презентация «Принципы </a:t>
            </a:r>
            <a:r>
              <a:rPr lang="en-US" dirty="0" smtClean="0"/>
              <a:t>S.O.L.I.D.</a:t>
            </a:r>
            <a:r>
              <a:rPr lang="ru-RU" dirty="0" smtClean="0"/>
              <a:t>»</a:t>
            </a:r>
            <a:r>
              <a:rPr lang="en-US" dirty="0" smtClean="0"/>
              <a:t>:</a:t>
            </a:r>
            <a:r>
              <a:rPr lang="ru-RU" dirty="0" smtClean="0"/>
              <a:t> </a:t>
            </a:r>
            <a:r>
              <a:rPr lang="en-US" dirty="0" smtClean="0">
                <a:hlinkClick r:id="rId4"/>
              </a:rPr>
              <a:t>https</a:t>
            </a:r>
            <a:r>
              <a:rPr lang="en-US" dirty="0">
                <a:hlinkClick r:id="rId4"/>
              </a:rPr>
              <a:t>://</a:t>
            </a:r>
            <a:r>
              <a:rPr lang="en-US" dirty="0" smtClean="0">
                <a:hlinkClick r:id="rId4"/>
              </a:rPr>
              <a:t>github.com/alexey-malov/ood</a:t>
            </a:r>
            <a:endParaRPr lang="en-US" dirty="0" smtClean="0"/>
          </a:p>
        </p:txBody>
      </p:sp>
      <p:sp>
        <p:nvSpPr>
          <p:cNvPr id="2" name="Номер слайда 1"/>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2371115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Спасибо за внимание</a:t>
            </a:r>
            <a:r>
              <a:rPr lang="en-US" dirty="0" smtClean="0"/>
              <a:t>!</a:t>
            </a:r>
            <a:r>
              <a:rPr lang="ru-RU" dirty="0"/>
              <a:t/>
            </a:r>
            <a:br>
              <a:rPr lang="ru-RU" dirty="0"/>
            </a:br>
            <a:r>
              <a:rPr lang="ru-RU" dirty="0"/>
              <a:t>Вопросы</a:t>
            </a:r>
            <a:r>
              <a:rPr lang="ru-RU" dirty="0" smtClean="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39</a:t>
            </a:fld>
            <a:endParaRPr lang="ru-RU" dirty="0"/>
          </a:p>
        </p:txBody>
      </p:sp>
    </p:spTree>
    <p:extLst>
      <p:ext uri="{BB962C8B-B14F-4D97-AF65-F5344CB8AC3E}">
        <p14:creationId xmlns:p14="http://schemas.microsoft.com/office/powerpoint/2010/main" val="448580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Принцип </a:t>
            </a:r>
            <a:r>
              <a:rPr lang="ru-RU" dirty="0"/>
              <a:t>единственной ответственности</a:t>
            </a:r>
          </a:p>
        </p:txBody>
      </p:sp>
      <p:sp>
        <p:nvSpPr>
          <p:cNvPr id="3" name="Объект 2"/>
          <p:cNvSpPr>
            <a:spLocks noGrp="1"/>
          </p:cNvSpPr>
          <p:nvPr>
            <p:ph idx="1"/>
          </p:nvPr>
        </p:nvSpPr>
        <p:spPr/>
        <p:txBody>
          <a:bodyPr>
            <a:normAutofit/>
          </a:bodyPr>
          <a:lstStyle/>
          <a:p>
            <a:r>
              <a:rPr lang="ru-RU" dirty="0" smtClean="0"/>
              <a:t>Каждый объект имеет одну ответственность</a:t>
            </a:r>
          </a:p>
          <a:p>
            <a:r>
              <a:rPr lang="ru-RU" dirty="0" smtClean="0"/>
              <a:t>Ответственность должна быть полностью инкапсулирована в класс</a:t>
            </a:r>
          </a:p>
          <a:p>
            <a:r>
              <a:rPr lang="ru-RU" dirty="0" smtClean="0"/>
              <a:t>Эта ответственность – единственная причина для изменений в классе</a:t>
            </a:r>
            <a:endParaRPr lang="en-US" dirty="0" smtClean="0"/>
          </a:p>
          <a:p>
            <a:endParaRPr lang="en-US" dirty="0"/>
          </a:p>
          <a:p>
            <a:pPr marL="0" indent="0">
              <a:buNone/>
            </a:pPr>
            <a:r>
              <a:rPr lang="ru-RU" i="1" dirty="0" smtClean="0"/>
              <a:t>Совет: </a:t>
            </a:r>
            <a:r>
              <a:rPr lang="ru-RU" dirty="0" smtClean="0"/>
              <a:t>если сомневаетесь, попробуйте сформулировать всё, что умеет делать класс, одним предложением.</a:t>
            </a:r>
            <a:endParaRPr lang="ru-RU" i="1" dirty="0" smtClean="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4" name="Рисунок 3"/>
          <p:cNvPicPr>
            <a:picLocks noChangeAspect="1"/>
          </p:cNvPicPr>
          <p:nvPr/>
        </p:nvPicPr>
        <p:blipFill>
          <a:blip r:embed="rId3"/>
          <a:stretch>
            <a:fillRect/>
          </a:stretch>
        </p:blipFill>
        <p:spPr>
          <a:xfrm>
            <a:off x="207981" y="872493"/>
            <a:ext cx="11776038" cy="5113014"/>
          </a:xfrm>
          <a:prstGeom prst="rect">
            <a:avLst/>
          </a:prstGeom>
        </p:spPr>
      </p:pic>
    </p:spTree>
    <p:extLst>
      <p:ext uri="{BB962C8B-B14F-4D97-AF65-F5344CB8AC3E}">
        <p14:creationId xmlns:p14="http://schemas.microsoft.com/office/powerpoint/2010/main" val="1973659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smtClean="0">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smtClean="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Облегчается тестирование</a:t>
            </a:r>
          </a:p>
          <a:p>
            <a:r>
              <a:rPr lang="ru-RU" dirty="0" smtClean="0"/>
              <a:t>Упрощается расширяемость</a:t>
            </a:r>
          </a:p>
          <a:p>
            <a:pPr lvl="1"/>
            <a:r>
              <a:rPr lang="ru-RU" dirty="0" smtClean="0"/>
              <a:t>Новые графические примитивы</a:t>
            </a:r>
          </a:p>
          <a:p>
            <a:pPr lvl="1"/>
            <a:r>
              <a:rPr lang="ru-RU" dirty="0" smtClean="0"/>
              <a:t>Новые форматы </a:t>
            </a:r>
            <a:r>
              <a:rPr lang="ru-RU" dirty="0"/>
              <a:t>х</a:t>
            </a:r>
            <a:r>
              <a:rPr lang="ru-RU" dirty="0" smtClean="0"/>
              <a:t>ранения изображения</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Увеличилось </a:t>
            </a:r>
            <a:r>
              <a:rPr lang="ru-RU" dirty="0"/>
              <a:t>количество </a:t>
            </a:r>
            <a:r>
              <a:rPr lang="ru-RU" dirty="0" smtClean="0"/>
              <a:t>классов</a:t>
            </a:r>
          </a:p>
          <a:p>
            <a:r>
              <a:rPr lang="ru-RU" dirty="0" smtClean="0"/>
              <a:t>Хуже </a:t>
            </a:r>
            <a:r>
              <a:rPr lang="en-US" dirty="0" smtClean="0"/>
              <a:t>Discoverability</a:t>
            </a:r>
          </a:p>
          <a:p>
            <a:r>
              <a:rPr lang="ru-RU" dirty="0" smtClean="0"/>
              <a:t>Чуть более многословный код</a:t>
            </a:r>
            <a:endParaRPr lang="en-US"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lstStyle/>
          <a:p>
            <a:pPr marL="0" indent="0">
              <a:buNone/>
            </a:pPr>
            <a:r>
              <a:rPr lang="ru-RU" dirty="0" smtClean="0"/>
              <a:t>Программные </a:t>
            </a:r>
            <a:r>
              <a:rPr lang="ru-RU" dirty="0"/>
              <a:t>сущности (классы, модули, функции и т.д.) должны быть открыты для расширения, но закрыты для </a:t>
            </a:r>
            <a:r>
              <a:rPr lang="ru-RU" dirty="0" smtClean="0"/>
              <a:t>изменения</a:t>
            </a:r>
          </a:p>
          <a:p>
            <a:endParaRPr lang="ru-RU" dirty="0"/>
          </a:p>
          <a:p>
            <a:pPr marL="0" indent="0">
              <a:buNone/>
            </a:pPr>
            <a:r>
              <a:rPr lang="ru-RU" dirty="0" smtClean="0"/>
              <a:t>Механизмы реализации в </a:t>
            </a:r>
            <a:r>
              <a:rPr lang="ru-RU" dirty="0"/>
              <a:t>С</a:t>
            </a:r>
            <a:r>
              <a:rPr lang="ru-RU" dirty="0" smtClean="0"/>
              <a:t>++:</a:t>
            </a:r>
          </a:p>
          <a:p>
            <a:r>
              <a:rPr lang="ru-RU" dirty="0"/>
              <a:t>Н</a:t>
            </a:r>
            <a:r>
              <a:rPr lang="ru-RU" dirty="0" smtClean="0"/>
              <a:t>аследование</a:t>
            </a:r>
            <a:endParaRPr lang="ru-RU" dirty="0"/>
          </a:p>
          <a:p>
            <a:r>
              <a:rPr lang="ru-RU" dirty="0" smtClean="0"/>
              <a:t>Композиция / агрегация</a:t>
            </a:r>
          </a:p>
          <a:p>
            <a:r>
              <a:rPr lang="ru-RU" dirty="0"/>
              <a:t>П</a:t>
            </a:r>
            <a:r>
              <a:rPr lang="ru-RU" dirty="0" smtClean="0"/>
              <a:t>ередача зависимости через параметр метода</a:t>
            </a:r>
            <a:endParaRPr lang="ru-RU" dirty="0"/>
          </a:p>
          <a:p>
            <a:r>
              <a:rPr lang="ru-RU" dirty="0"/>
              <a:t>П</a:t>
            </a:r>
            <a:r>
              <a:rPr lang="ru-RU" dirty="0" smtClean="0"/>
              <a:t>ередача </a:t>
            </a:r>
            <a:r>
              <a:rPr lang="ru-RU" dirty="0"/>
              <a:t>зависимости через </a:t>
            </a:r>
            <a:r>
              <a:rPr lang="ru-RU" dirty="0" smtClean="0"/>
              <a:t>параметр шаблона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1896</TotalTime>
  <Words>3451</Words>
  <Application>Microsoft Office PowerPoint</Application>
  <PresentationFormat>Widescreen</PresentationFormat>
  <Paragraphs>441</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Тема Office</vt:lpstr>
      <vt:lpstr>Принципы S.O.L.I.D.</vt:lpstr>
      <vt:lpstr>Программа обсуждения</vt:lpstr>
      <vt:lpstr>Что такое принципы S.O.L.I.D.?</vt:lpstr>
      <vt:lpstr>Принцип единственной ответственности</vt:lpstr>
      <vt:lpstr>PowerPoint Presentation</vt:lpstr>
      <vt:lpstr>PowerPoint Presentation</vt:lpstr>
      <vt:lpstr>PowerPoint Presentation</vt:lpstr>
      <vt:lpstr>Итоги</vt:lpstr>
      <vt:lpstr>Принцип открытости/закрытости</vt:lpstr>
      <vt:lpstr>PowerPoint Presentation</vt:lpstr>
      <vt:lpstr>PowerPoint Presentation</vt:lpstr>
      <vt:lpstr>PowerPoint Presentation</vt:lpstr>
      <vt:lpstr>Итоги</vt:lpstr>
      <vt:lpstr>Принцип замещения Барбары Лисков</vt:lpstr>
      <vt:lpstr>PowerPoint Presentation</vt:lpstr>
      <vt:lpstr>PowerPoint Presentation</vt:lpstr>
      <vt:lpstr>PowerPoint Presentation</vt:lpstr>
      <vt:lpstr>PowerPoint Presentation</vt:lpstr>
      <vt:lpstr>Проектирование по контракту</vt:lpstr>
      <vt:lpstr>PowerPoint Presentation</vt:lpstr>
      <vt:lpstr>PowerPoint Presentation</vt:lpstr>
      <vt:lpstr>PowerPoint Presentation</vt:lpstr>
      <vt:lpstr>Итоги</vt:lpstr>
      <vt:lpstr>Принцип разделения интерфейса</vt:lpstr>
      <vt:lpstr>PowerPoint Presentation</vt:lpstr>
      <vt:lpstr>PowerPoint Presentation</vt:lpstr>
      <vt:lpstr>PowerPoint Presentation</vt:lpstr>
      <vt:lpstr>PowerPoint Presentation</vt:lpstr>
      <vt:lpstr>Итоги</vt:lpstr>
      <vt:lpstr>Принцип инверсии зависимости</vt:lpstr>
      <vt:lpstr>PowerPoint Presentation</vt:lpstr>
      <vt:lpstr>PowerPoint Presentation</vt:lpstr>
      <vt:lpstr>PowerPoint Presentation</vt:lpstr>
      <vt:lpstr>PowerPoint Presentation</vt:lpstr>
      <vt:lpstr>PowerPoint Presentation</vt:lpstr>
      <vt:lpstr>Итоги</vt:lpstr>
      <vt:lpstr>Зачем использовать принципы S.O.L.I.D.?</vt:lpstr>
      <vt:lpstr>Источники и дополнительные материалы</vt:lpstr>
      <vt:lpstr>Спасибо за внимание! Вопросы?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Alexey Malov</cp:lastModifiedBy>
  <cp:revision>998</cp:revision>
  <dcterms:created xsi:type="dcterms:W3CDTF">2018-05-09T17:46:14Z</dcterms:created>
  <dcterms:modified xsi:type="dcterms:W3CDTF">2019-05-06T08:06:17Z</dcterms:modified>
</cp:coreProperties>
</file>