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6" r:id="rId2"/>
    <p:sldId id="262" r:id="rId3"/>
    <p:sldId id="258" r:id="rId4"/>
    <p:sldId id="257" r:id="rId5"/>
    <p:sldId id="259" r:id="rId6"/>
    <p:sldId id="260" r:id="rId7"/>
    <p:sldId id="261" r:id="rId8"/>
    <p:sldId id="264" r:id="rId9"/>
    <p:sldId id="263" r:id="rId10"/>
    <p:sldId id="265" r:id="rId11"/>
    <p:sldId id="266" r:id="rId12"/>
    <p:sldId id="268" r:id="rId13"/>
    <p:sldId id="269" r:id="rId14"/>
    <p:sldId id="270" r:id="rId15"/>
    <p:sldId id="271" r:id="rId16"/>
    <p:sldId id="267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8" r:id="rId32"/>
    <p:sldId id="286" r:id="rId33"/>
    <p:sldId id="287" r:id="rId34"/>
  </p:sldIdLst>
  <p:sldSz cx="9144000" cy="6858000" type="screen4x3"/>
  <p:notesSz cx="6858000" cy="9144000"/>
  <p:custDataLst>
    <p:tags r:id="rId3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4660"/>
  </p:normalViewPr>
  <p:slideViewPr>
    <p:cSldViewPr>
      <p:cViewPr varScale="1">
        <p:scale>
          <a:sx n="105" d="100"/>
          <a:sy n="105" d="100"/>
        </p:scale>
        <p:origin x="181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06.09.2018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06.09.2018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06.09.2018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Паттерн «Стратегия»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Утки будут летать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57201" y="2060848"/>
            <a:ext cx="2746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 новым требованиям утки должны летать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468" y="2619913"/>
            <a:ext cx="5509351" cy="333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6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Проблема – летают даже те утки, которые не должны</a:t>
            </a:r>
            <a:endParaRPr lang="ru-RU" dirty="0"/>
          </a:p>
        </p:txBody>
      </p:sp>
      <p:pic>
        <p:nvPicPr>
          <p:cNvPr id="2050" name="Picture 2" descr="http://childrens-clothing-store.com/113-273-thickbox/rubber-duck-with-blue-ha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496" y="530120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44208" y="2132856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Локальное изменение кода привело к нелокальному побочному эффекту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851894"/>
            <a:ext cx="7022085" cy="247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8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060848"/>
            <a:ext cx="7733156" cy="4392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Рассматриваемое решение: переопределение метода </a:t>
            </a:r>
            <a:r>
              <a:rPr lang="en-US" dirty="0" smtClean="0"/>
              <a:t>Fly</a:t>
            </a:r>
            <a:endParaRPr lang="ru-RU" dirty="0"/>
          </a:p>
        </p:txBody>
      </p:sp>
      <p:pic>
        <p:nvPicPr>
          <p:cNvPr id="3074" name="Picture 2" descr=" photo antique-duck-decoy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124" y="4130588"/>
            <a:ext cx="1767119" cy="132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childrens-clothing-store.com/113-273-thickbox/rubber-duck-with-blue-ha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257092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47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Блиц-опрос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Какие из недостатков относятся к применению </a:t>
            </a:r>
            <a:r>
              <a:rPr lang="ru-RU" b="1" dirty="0" smtClean="0"/>
              <a:t>наследования</a:t>
            </a:r>
            <a:r>
              <a:rPr lang="ru-RU" dirty="0" smtClean="0"/>
              <a:t> для реализации </a:t>
            </a:r>
            <a:r>
              <a:rPr lang="en-US" dirty="0" smtClean="0"/>
              <a:t>Duck?</a:t>
            </a:r>
          </a:p>
          <a:p>
            <a:pPr lvl="1"/>
            <a:r>
              <a:rPr lang="en-US" b="1" dirty="0" smtClean="0"/>
              <a:t>A</a:t>
            </a:r>
            <a:r>
              <a:rPr lang="en-US" dirty="0" smtClean="0"/>
              <a:t>. </a:t>
            </a:r>
            <a:r>
              <a:rPr lang="ru-RU" dirty="0" smtClean="0"/>
              <a:t>Дублирование кода в подклассах</a:t>
            </a:r>
          </a:p>
          <a:p>
            <a:pPr lvl="1"/>
            <a:r>
              <a:rPr lang="en-US" b="1" dirty="0" smtClean="0"/>
              <a:t>B</a:t>
            </a:r>
            <a:r>
              <a:rPr lang="en-US" dirty="0" smtClean="0"/>
              <a:t>. </a:t>
            </a:r>
            <a:r>
              <a:rPr lang="ru-RU" dirty="0" smtClean="0"/>
              <a:t>Трудности с изменением поведения на стадии выполнения</a:t>
            </a:r>
          </a:p>
          <a:p>
            <a:pPr lvl="1"/>
            <a:r>
              <a:rPr lang="en-US" b="1" dirty="0" smtClean="0"/>
              <a:t>C</a:t>
            </a:r>
            <a:r>
              <a:rPr lang="en-US" dirty="0" smtClean="0"/>
              <a:t>. </a:t>
            </a:r>
            <a:r>
              <a:rPr lang="ru-RU" dirty="0" smtClean="0"/>
              <a:t>Уток нельзя научить танцевать</a:t>
            </a:r>
          </a:p>
          <a:p>
            <a:pPr lvl="1"/>
            <a:r>
              <a:rPr lang="en-US" b="1" dirty="0" smtClean="0"/>
              <a:t>D</a:t>
            </a:r>
            <a:r>
              <a:rPr lang="en-US" dirty="0" smtClean="0"/>
              <a:t>. </a:t>
            </a:r>
            <a:r>
              <a:rPr lang="ru-RU" dirty="0" smtClean="0"/>
              <a:t>Трудности с получением информации обо всех аспектах поведения уток</a:t>
            </a:r>
          </a:p>
          <a:p>
            <a:pPr lvl="1"/>
            <a:r>
              <a:rPr lang="en-US" b="1" dirty="0" smtClean="0"/>
              <a:t>E</a:t>
            </a:r>
            <a:r>
              <a:rPr lang="en-US" dirty="0" smtClean="0"/>
              <a:t>. </a:t>
            </a:r>
            <a:r>
              <a:rPr lang="ru-RU" dirty="0" smtClean="0"/>
              <a:t>Утки не могут летать и крякать одновременно</a:t>
            </a:r>
          </a:p>
          <a:p>
            <a:pPr lvl="1"/>
            <a:r>
              <a:rPr lang="en-US" b="1" dirty="0" smtClean="0"/>
              <a:t>F</a:t>
            </a:r>
            <a:r>
              <a:rPr lang="ru-RU" dirty="0"/>
              <a:t>.</a:t>
            </a:r>
            <a:r>
              <a:rPr lang="en-US" dirty="0" smtClean="0"/>
              <a:t> </a:t>
            </a:r>
            <a:r>
              <a:rPr lang="ru-RU" dirty="0" smtClean="0"/>
              <a:t>Изменения могут оказать непредвиденное влияние на другие классы</a:t>
            </a:r>
            <a:endParaRPr lang="ru-RU" dirty="0"/>
          </a:p>
        </p:txBody>
      </p:sp>
      <p:sp>
        <p:nvSpPr>
          <p:cNvPr id="4" name="Oval 3"/>
          <p:cNvSpPr/>
          <p:nvPr/>
        </p:nvSpPr>
        <p:spPr>
          <a:xfrm>
            <a:off x="1115616" y="2636912"/>
            <a:ext cx="504056" cy="36004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Oval 4"/>
          <p:cNvSpPr/>
          <p:nvPr/>
        </p:nvSpPr>
        <p:spPr>
          <a:xfrm>
            <a:off x="1115616" y="3030220"/>
            <a:ext cx="438225" cy="36004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Oval 5"/>
          <p:cNvSpPr/>
          <p:nvPr/>
        </p:nvSpPr>
        <p:spPr>
          <a:xfrm>
            <a:off x="1115616" y="4142182"/>
            <a:ext cx="424930" cy="36004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1115616" y="5229200"/>
            <a:ext cx="432048" cy="36004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69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Плохое решение №2: выделение интерфейса для полета и кряканья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88840"/>
            <a:ext cx="7160713" cy="459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0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решения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Минусы:</a:t>
            </a:r>
          </a:p>
          <a:p>
            <a:pPr lvl="1"/>
            <a:r>
              <a:rPr lang="ru-RU" dirty="0" smtClean="0"/>
              <a:t>Дублирование кода</a:t>
            </a:r>
            <a:r>
              <a:rPr lang="en-US" dirty="0" smtClean="0"/>
              <a:t> </a:t>
            </a:r>
            <a:r>
              <a:rPr lang="ru-RU" dirty="0" smtClean="0"/>
              <a:t>в подклассах</a:t>
            </a:r>
          </a:p>
          <a:p>
            <a:pPr lvl="1"/>
            <a:r>
              <a:rPr lang="ru-RU" dirty="0" smtClean="0"/>
              <a:t>Снижение быстродействия из-за </a:t>
            </a:r>
            <a:r>
              <a:rPr lang="en-US" dirty="0" smtClean="0"/>
              <a:t>Runtime-</a:t>
            </a:r>
            <a:r>
              <a:rPr lang="ru-RU" dirty="0" smtClean="0"/>
              <a:t>проверок поддержки интерфейса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516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Хрупкий базовый класс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Фундаментальная проблема ООП</a:t>
            </a:r>
          </a:p>
          <a:p>
            <a:pPr lvl="1"/>
            <a:r>
              <a:rPr lang="ru-RU" dirty="0" smtClean="0"/>
              <a:t>Малейшие правки в деталях базового класса могут привнести ошибку в производные классы</a:t>
            </a:r>
          </a:p>
          <a:p>
            <a:pPr lvl="1"/>
            <a:r>
              <a:rPr lang="ru-RU" dirty="0" smtClean="0"/>
              <a:t>Наследование – самая сильная связь между классами</a:t>
            </a:r>
          </a:p>
          <a:p>
            <a:pPr lvl="2"/>
            <a:r>
              <a:rPr lang="ru-RU" dirty="0" smtClean="0"/>
              <a:t>В </a:t>
            </a:r>
            <a:r>
              <a:rPr lang="en-US" dirty="0" smtClean="0"/>
              <a:t>C++ </a:t>
            </a:r>
            <a:r>
              <a:rPr lang="ru-RU" dirty="0" smtClean="0"/>
              <a:t>- вторая по силе после дружественных классов</a:t>
            </a:r>
          </a:p>
          <a:p>
            <a:r>
              <a:rPr lang="ru-RU" dirty="0" smtClean="0"/>
              <a:t>Возможные методы борьбы</a:t>
            </a:r>
          </a:p>
          <a:p>
            <a:pPr lvl="1"/>
            <a:r>
              <a:rPr lang="ru-RU" dirty="0" smtClean="0"/>
              <a:t>Замена наследования композицией или агрегацией</a:t>
            </a:r>
          </a:p>
        </p:txBody>
      </p:sp>
    </p:spTree>
    <p:extLst>
      <p:ext uri="{BB962C8B-B14F-4D97-AF65-F5344CB8AC3E}">
        <p14:creationId xmlns:p14="http://schemas.microsoft.com/office/powerpoint/2010/main" val="20060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Выделите переменные составляющие и инкапсулируйте их, чтобы позднее можно было изменять или расширять их без воздействия на постоянные составляющие</a:t>
            </a:r>
          </a:p>
        </p:txBody>
      </p:sp>
    </p:spTree>
    <p:extLst>
      <p:ext uri="{BB962C8B-B14F-4D97-AF65-F5344CB8AC3E}">
        <p14:creationId xmlns:p14="http://schemas.microsoft.com/office/powerpoint/2010/main" val="99586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Причем тут паттерны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Паттерны проектирования обеспечивают возможность изменения некоторой части системы независимо от других </a:t>
            </a:r>
            <a:r>
              <a:rPr lang="ru-RU" dirty="0" smtClean="0"/>
              <a:t>частей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003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Выделение изменяющихся аспектов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Постоянные аспекты поведения</a:t>
            </a:r>
          </a:p>
          <a:p>
            <a:pPr lvl="1"/>
            <a:r>
              <a:rPr lang="ru-RU" dirty="0" smtClean="0"/>
              <a:t>Отображение</a:t>
            </a:r>
          </a:p>
          <a:p>
            <a:pPr lvl="1"/>
            <a:r>
              <a:rPr lang="ru-RU" dirty="0" smtClean="0"/>
              <a:t>Умение плавать</a:t>
            </a:r>
          </a:p>
          <a:p>
            <a:r>
              <a:rPr lang="ru-RU" dirty="0" smtClean="0"/>
              <a:t>Переменные аспекты поведения</a:t>
            </a:r>
          </a:p>
          <a:p>
            <a:pPr lvl="1"/>
            <a:r>
              <a:rPr lang="ru-RU" dirty="0" smtClean="0"/>
              <a:t>Умение летать</a:t>
            </a:r>
          </a:p>
          <a:p>
            <a:pPr lvl="1"/>
            <a:r>
              <a:rPr lang="ru-RU" dirty="0" smtClean="0"/>
              <a:t>Умение крякать</a:t>
            </a:r>
          </a:p>
        </p:txBody>
      </p:sp>
    </p:spTree>
    <p:extLst>
      <p:ext uri="{BB962C8B-B14F-4D97-AF65-F5344CB8AC3E}">
        <p14:creationId xmlns:p14="http://schemas.microsoft.com/office/powerpoint/2010/main" val="292766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Условные обозначения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87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Проектирование переменного поведения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Цели, которых хочется достичь</a:t>
            </a:r>
          </a:p>
          <a:p>
            <a:pPr lvl="1"/>
            <a:r>
              <a:rPr lang="ru-RU" dirty="0" smtClean="0"/>
              <a:t>Возможность конфигурирования уток конкретным типом поведения полета</a:t>
            </a:r>
          </a:p>
          <a:p>
            <a:pPr lvl="1"/>
            <a:r>
              <a:rPr lang="ru-RU" dirty="0" smtClean="0"/>
              <a:t>Возможность смены поведения полета во время выполнения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77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поведения уток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441414"/>
            <a:ext cx="7330101" cy="22322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700808"/>
            <a:ext cx="5918726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7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решения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Поведение полета и кряканья отделено от класса уток</a:t>
            </a:r>
          </a:p>
          <a:p>
            <a:pPr lvl="1"/>
            <a:r>
              <a:rPr lang="ru-RU" dirty="0" smtClean="0"/>
              <a:t>Возможность использования поведения полета и кряканья в других типах объектов</a:t>
            </a:r>
          </a:p>
          <a:p>
            <a:pPr lvl="1"/>
            <a:r>
              <a:rPr lang="ru-RU" dirty="0" smtClean="0"/>
              <a:t>Возможность добавления новых аспектов поведения без изменения существующих классов поведения и последствий для классов уток, использующих существующее поведение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51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r>
              <a:rPr lang="en-US" dirty="0" smtClean="0"/>
              <a:t> </a:t>
            </a:r>
            <a:r>
              <a:rPr lang="ru-RU" dirty="0" smtClean="0"/>
              <a:t>к аудитории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Когда стоит задумываться об инкапсуляции переменных составляющих</a:t>
            </a:r>
            <a:r>
              <a:rPr lang="en-US" dirty="0" smtClean="0"/>
              <a:t>?</a:t>
            </a:r>
            <a:endParaRPr lang="ru-RU" dirty="0" smtClean="0"/>
          </a:p>
          <a:p>
            <a:r>
              <a:rPr lang="ru-RU" dirty="0" smtClean="0"/>
              <a:t>Имеет ли смысл </a:t>
            </a:r>
            <a:r>
              <a:rPr lang="en-US" dirty="0" smtClean="0"/>
              <a:t>Duck</a:t>
            </a:r>
            <a:r>
              <a:rPr lang="ru-RU" dirty="0" smtClean="0"/>
              <a:t> тоже преобразовать в интерфейс</a:t>
            </a:r>
            <a:r>
              <a:rPr lang="en-US" dirty="0" smtClean="0"/>
              <a:t>?</a:t>
            </a:r>
          </a:p>
          <a:p>
            <a:r>
              <a:rPr lang="ru-RU" dirty="0" smtClean="0"/>
              <a:t>Не нарушает ли это принцип ООП, по которым класс должен представлять некоторую сущность</a:t>
            </a:r>
            <a:r>
              <a:rPr lang="en-US" dirty="0" smtClean="0"/>
              <a:t>?</a:t>
            </a:r>
          </a:p>
          <a:p>
            <a:pPr lvl="1"/>
            <a:r>
              <a:rPr lang="ru-RU" dirty="0" smtClean="0"/>
              <a:t>Классы обладают </a:t>
            </a:r>
            <a:r>
              <a:rPr lang="ru-RU" b="1" dirty="0" smtClean="0"/>
              <a:t>состоянием</a:t>
            </a:r>
            <a:r>
              <a:rPr lang="ru-RU" dirty="0" smtClean="0"/>
              <a:t> и </a:t>
            </a:r>
            <a:r>
              <a:rPr lang="ru-RU" b="1" dirty="0" smtClean="0"/>
              <a:t>поведением</a:t>
            </a:r>
            <a:r>
              <a:rPr lang="ru-RU" dirty="0" smtClean="0"/>
              <a:t>, а тут как</a:t>
            </a:r>
            <a:r>
              <a:rPr lang="en-US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10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к аудитории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дать возможность уткам летать на реактивной тяге</a:t>
            </a:r>
            <a:r>
              <a:rPr lang="en-US" dirty="0" smtClean="0"/>
              <a:t>?</a:t>
            </a:r>
          </a:p>
          <a:p>
            <a:r>
              <a:rPr lang="ru-RU" dirty="0" smtClean="0"/>
              <a:t>Какие классы, кроме уток, могли бы использовать поведение кряканья</a:t>
            </a:r>
            <a:r>
              <a:rPr lang="en-US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74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Интеграция поведения с классом уток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Раньше классы уток сами выполняли задачу полета и кряканья</a:t>
            </a:r>
          </a:p>
          <a:p>
            <a:r>
              <a:rPr lang="ru-RU" dirty="0" smtClean="0"/>
              <a:t>В обновленной версии утки будут делегировать это поведение другим классам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803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Утка делегируют свое поведение внешним объектам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90" y="1550280"/>
            <a:ext cx="8290024" cy="15775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28902" y="3235778"/>
            <a:ext cx="4427984" cy="3254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CDuck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PerformQuack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m_quackBehavior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Quack();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PerformFly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m_flyBehavior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Fly();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IQuackBehavior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m_quackBehavior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IFlyBehavior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m_flyBehavior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512" y="3235778"/>
            <a:ext cx="3178696" cy="2257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IQuackBehavior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Quack() = 0;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IQuackBehavior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IFlyBehavior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Fly() = 0;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IFlyBehavior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06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Конфигурируем уток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3833664" y="4221088"/>
            <a:ext cx="5310336" cy="1870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CMallardDuck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CDuck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CMallardDuck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m_quackBehavior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CQuack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m_flyBehavior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CFlyWithWings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2350191"/>
            <a:ext cx="4572000" cy="1870897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CQuack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IQuackBehavior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реализация кряканья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CFlyWithWings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IFlyBehavior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реализация полета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19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Задаем динамическое изменение поведения полета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Реализовать методы замены поведения полета</a:t>
            </a:r>
          </a:p>
          <a:p>
            <a:r>
              <a:rPr lang="ru-RU" dirty="0"/>
              <a:t>Реализовать тип «Утка-приманка» (</a:t>
            </a:r>
            <a:r>
              <a:rPr lang="en-US" dirty="0" err="1"/>
              <a:t>CModelDuck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 smtClean="0"/>
              <a:t>Реализовать метод полета при помощи реактивной тяги</a:t>
            </a:r>
            <a:r>
              <a:rPr lang="en-US" dirty="0" smtClean="0"/>
              <a:t> (</a:t>
            </a:r>
            <a:r>
              <a:rPr lang="en-US" dirty="0" err="1" smtClean="0"/>
              <a:t>CFlyRocketPowered</a:t>
            </a:r>
            <a:r>
              <a:rPr lang="en-US" dirty="0" smtClean="0"/>
              <a:t>)</a:t>
            </a:r>
          </a:p>
          <a:p>
            <a:r>
              <a:rPr lang="ru-RU" dirty="0" smtClean="0"/>
              <a:t>Используйте динамическую смену полета в приложении</a:t>
            </a:r>
          </a:p>
        </p:txBody>
      </p:sp>
    </p:spTree>
    <p:extLst>
      <p:ext uri="{BB962C8B-B14F-4D97-AF65-F5344CB8AC3E}">
        <p14:creationId xmlns:p14="http://schemas.microsoft.com/office/powerpoint/2010/main" val="352230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Паттерн </a:t>
            </a:r>
            <a:r>
              <a:rPr lang="ru-RU"/>
              <a:t>С</a:t>
            </a:r>
            <a:r>
              <a:rPr lang="ru-RU" smtClean="0"/>
              <a:t>тратегия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Определяет семейство алгоритмов, инкапсулирует каждый из них и обеспечивает их взаимозаменяемость</a:t>
            </a:r>
          </a:p>
          <a:p>
            <a:r>
              <a:rPr lang="ru-RU" dirty="0" smtClean="0"/>
              <a:t>Позволяет модифицировать алгоритмы независимо от их использования на стороне клиента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606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Наследование</a:t>
            </a:r>
            <a:r>
              <a:rPr lang="en-US" dirty="0" smtClean="0"/>
              <a:t> (inheritance)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51266"/>
            <a:ext cx="6696744" cy="496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9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паттерна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40" y="1876424"/>
            <a:ext cx="8512932" cy="3424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13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 к аудитории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Приложение позволяет размещать на холсте векторные фигуры</a:t>
            </a:r>
            <a:endParaRPr lang="en-US" dirty="0" smtClean="0"/>
          </a:p>
          <a:p>
            <a:r>
              <a:rPr lang="ru-RU" dirty="0" smtClean="0"/>
              <a:t>Использовалась следующая иерархия классов фигур</a:t>
            </a:r>
          </a:p>
          <a:p>
            <a:r>
              <a:rPr lang="ru-RU" dirty="0" smtClean="0"/>
              <a:t>В новой версии понадобилось дать пользователю изменять тип фигуры</a:t>
            </a:r>
          </a:p>
          <a:p>
            <a:r>
              <a:rPr lang="ru-RU" dirty="0" smtClean="0"/>
              <a:t>Как?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0" y="2927154"/>
            <a:ext cx="4406599" cy="227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48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Альтернативные способы реализации паттерна в </a:t>
            </a:r>
            <a:r>
              <a:rPr lang="en-US" dirty="0" smtClean="0"/>
              <a:t>C++11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err="1" smtClean="0"/>
              <a:t>std</a:t>
            </a:r>
            <a:r>
              <a:rPr lang="en-US" dirty="0" smtClean="0"/>
              <a:t>::function </a:t>
            </a:r>
            <a:r>
              <a:rPr lang="ru-RU" dirty="0" smtClean="0"/>
              <a:t>вместо иерархии классов</a:t>
            </a:r>
          </a:p>
          <a:p>
            <a:r>
              <a:rPr lang="ru-RU" dirty="0" smtClean="0"/>
              <a:t>Шаблоны функций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310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Пример: передача стратегии сравнения элементов в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::sort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38969" y="1556792"/>
            <a:ext cx="8640960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&lt;algorithm&gt;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&lt;functional&gt;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std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main()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numbers[] = {6, 3, 2, 1, 3, 4};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sort(begin(numbers), end(numbers), </a:t>
            </a:r>
            <a:endParaRPr lang="en-US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[](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 });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sort(begin(numbers), end(numbers), </a:t>
            </a: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less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&gt;());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)&gt; compare = </a:t>
            </a:r>
            <a:endParaRPr lang="en-US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[](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 };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sort(begin(numbers), end(numbers), compare);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808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интерфейса</a:t>
            </a:r>
            <a:r>
              <a:rPr lang="en-US" dirty="0" smtClean="0"/>
              <a:t> (interface implementation)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00808"/>
            <a:ext cx="8147248" cy="494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6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Композиция</a:t>
            </a:r>
            <a:r>
              <a:rPr lang="en-US" dirty="0" smtClean="0"/>
              <a:t> (composition)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780928"/>
            <a:ext cx="3121369" cy="361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504" y="1988840"/>
            <a:ext cx="509929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Агрегирование (</a:t>
            </a:r>
            <a:r>
              <a:rPr lang="en-US" dirty="0" smtClean="0"/>
              <a:t>aggregation)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970486"/>
            <a:ext cx="8291265" cy="219683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427984" y="2132856"/>
            <a:ext cx="1512168" cy="1368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97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Зависимость</a:t>
            </a:r>
            <a:r>
              <a:rPr lang="en-US" dirty="0" smtClean="0"/>
              <a:t> (dependency)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99" y="2636912"/>
            <a:ext cx="6983035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Приложение «Утиный симулятор»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Подробности – в книге «Паттерны проектирования» </a:t>
            </a:r>
            <a:r>
              <a:rPr lang="en-US" dirty="0" smtClean="0"/>
              <a:t>Head First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113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196" y="2624138"/>
            <a:ext cx="5911819" cy="33053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Начальная архитектура приложения</a:t>
            </a:r>
            <a:endParaRPr lang="ru-RU" dirty="0"/>
          </a:p>
        </p:txBody>
      </p:sp>
      <p:pic>
        <p:nvPicPr>
          <p:cNvPr id="1026" name="Picture 2" descr="https://upload.wikimedia.org/wikipedia/commons/0/0b/Redhead_duck_%28Aythya_americana%2C_male%2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797152"/>
            <a:ext cx="1727604" cy="131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b/bf/Anas_platyrhynchos_male_female_quadra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30" y="4321219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750" b="96875" l="0" r="98802">
                        <a14:backgroundMark x1="36719" y1="24844" x2="36719" y2="24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442935"/>
            <a:ext cx="864096" cy="8640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45309" y="1700808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 утки умеют крякать </a:t>
            </a:r>
            <a:r>
              <a:rPr lang="en-US" dirty="0" smtClean="0"/>
              <a:t>(Quack)</a:t>
            </a:r>
            <a:r>
              <a:rPr lang="ru-RU" dirty="0" smtClean="0"/>
              <a:t> и плавать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27984" y="5651028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Конкретные типы уток рисуются по-разному</a:t>
            </a:r>
          </a:p>
        </p:txBody>
      </p:sp>
    </p:spTree>
    <p:extLst>
      <p:ext uri="{BB962C8B-B14F-4D97-AF65-F5344CB8AC3E}">
        <p14:creationId xmlns:p14="http://schemas.microsoft.com/office/powerpoint/2010/main" val="130070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2775de94c78c06458294dbf2feafdc2d152b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966</TotalTime>
  <Words>591</Words>
  <Application>Microsoft Office PowerPoint</Application>
  <PresentationFormat>On-screen Show (4:3)</PresentationFormat>
  <Paragraphs>151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Паттерн «Стратегия»</vt:lpstr>
      <vt:lpstr>Условные обозначения</vt:lpstr>
      <vt:lpstr>Наследование (inheritance)</vt:lpstr>
      <vt:lpstr>Реализация интерфейса (interface implementation)</vt:lpstr>
      <vt:lpstr>Композиция (composition)</vt:lpstr>
      <vt:lpstr>Агрегирование (aggregation)</vt:lpstr>
      <vt:lpstr>Зависимость (dependency)</vt:lpstr>
      <vt:lpstr>Приложение «Утиный симулятор»</vt:lpstr>
      <vt:lpstr>Начальная архитектура приложения</vt:lpstr>
      <vt:lpstr>Утки будут летать</vt:lpstr>
      <vt:lpstr>Проблема – летают даже те утки, которые не должны</vt:lpstr>
      <vt:lpstr>Рассматриваемое решение: переопределение метода Fly</vt:lpstr>
      <vt:lpstr>Блиц-опрос</vt:lpstr>
      <vt:lpstr>Плохое решение №2: выделение интерфейса для полета и кряканья</vt:lpstr>
      <vt:lpstr>Анализ решения</vt:lpstr>
      <vt:lpstr>Хрупкий базовый класс</vt:lpstr>
      <vt:lpstr>Инкапсуляция</vt:lpstr>
      <vt:lpstr>Причем тут паттерны?</vt:lpstr>
      <vt:lpstr>Выделение изменяющихся аспектов</vt:lpstr>
      <vt:lpstr>Проектирование переменного поведения</vt:lpstr>
      <vt:lpstr>Реализация поведения уток</vt:lpstr>
      <vt:lpstr>Анализ решения</vt:lpstr>
      <vt:lpstr>Вопросы к аудитории</vt:lpstr>
      <vt:lpstr>Вопросы к аудитории</vt:lpstr>
      <vt:lpstr>Интеграция поведения с классом уток</vt:lpstr>
      <vt:lpstr>Утка делегируют свое поведение внешним объектам</vt:lpstr>
      <vt:lpstr>Конфигурируем уток</vt:lpstr>
      <vt:lpstr>Задаем динамическое изменение поведения полета</vt:lpstr>
      <vt:lpstr>Паттерн Стратегия</vt:lpstr>
      <vt:lpstr>Структура паттерна</vt:lpstr>
      <vt:lpstr>Вопрос к аудитории</vt:lpstr>
      <vt:lpstr>Альтернативные способы реализации паттерна в C++11</vt:lpstr>
      <vt:lpstr>Пример: передача стратегии сравнения элементов в std::sort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54</cp:revision>
  <dcterms:created xsi:type="dcterms:W3CDTF">2016-02-02T19:36:42Z</dcterms:created>
  <dcterms:modified xsi:type="dcterms:W3CDTF">2018-09-06T15:48:21Z</dcterms:modified>
</cp:coreProperties>
</file>