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6" r:id="rId9"/>
    <p:sldId id="277" r:id="rId10"/>
    <p:sldId id="274" r:id="rId11"/>
    <p:sldId id="268" r:id="rId12"/>
  </p:sldIdLst>
  <p:sldSz cx="6858000" cy="5143500"/>
  <p:notesSz cx="6858000" cy="9144000"/>
  <p:custDataLst>
    <p:tags r:id="rId14"/>
  </p:custDataLst>
  <p:defaultTextStyle>
    <a:defPPr>
      <a:defRPr lang="ru-RU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14" autoAdjust="0"/>
    <p:restoredTop sz="94717" autoAdjust="0"/>
  </p:normalViewPr>
  <p:slideViewPr>
    <p:cSldViewPr snapToObjects="1" showGuides="1">
      <p:cViewPr>
        <p:scale>
          <a:sx n="130" d="100"/>
          <a:sy n="130" d="100"/>
        </p:scale>
        <p:origin x="-1386" y="-22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15C48-22DD-4C93-8619-3BAA0667659D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99949-2A24-4B06-912D-9BBBA2D690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47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108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813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749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074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251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0070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740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971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99949-2A24-4B06-912D-9BBBA2D690D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986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1597821"/>
            <a:ext cx="58293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805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198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729037" y="154781"/>
            <a:ext cx="1157288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7175" y="154781"/>
            <a:ext cx="3357563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754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64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352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7176" y="900114"/>
            <a:ext cx="2257425" cy="254555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28902" y="900114"/>
            <a:ext cx="2257425" cy="254555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22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53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2611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655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9" y="204790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613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4025505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84" indent="0">
              <a:buNone/>
              <a:defRPr sz="900"/>
            </a:lvl2pPr>
            <a:lvl3pPr marL="685766" indent="0">
              <a:buNone/>
              <a:defRPr sz="800"/>
            </a:lvl3pPr>
            <a:lvl4pPr marL="1028649" indent="0">
              <a:buNone/>
              <a:defRPr sz="700"/>
            </a:lvl4pPr>
            <a:lvl5pPr marL="1371532" indent="0">
              <a:buNone/>
              <a:defRPr sz="700"/>
            </a:lvl5pPr>
            <a:lvl6pPr marL="1714415" indent="0">
              <a:buNone/>
              <a:defRPr sz="700"/>
            </a:lvl6pPr>
            <a:lvl7pPr marL="2057297" indent="0">
              <a:buNone/>
              <a:defRPr sz="700"/>
            </a:lvl7pPr>
            <a:lvl8pPr marL="2400180" indent="0">
              <a:buNone/>
              <a:defRPr sz="700"/>
            </a:lvl8pPr>
            <a:lvl9pPr marL="2743064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083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68577" tIns="34289" rIns="68577" bIns="34289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0878-195C-4C10-AD5C-3E1B08BEBFB2}" type="datetimeFigureOut">
              <a:rPr lang="ru-RU" smtClean="0"/>
              <a:pPr/>
              <a:t>30.01.2018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9158-0B04-4CF1-9932-813BD13A74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04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38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10" Type="http://schemas.openxmlformats.org/officeDocument/2006/relationships/image" Target="../media/image3.png"/><Relationship Id="rId4" Type="http://schemas.openxmlformats.org/officeDocument/2006/relationships/tags" Target="../tags/tag15.xml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10" Type="http://schemas.openxmlformats.org/officeDocument/2006/relationships/image" Target="../media/image4.png"/><Relationship Id="rId4" Type="http://schemas.openxmlformats.org/officeDocument/2006/relationships/tags" Target="../tags/tag19.xml"/><Relationship Id="rId9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2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5" Type="http://schemas.openxmlformats.org/officeDocument/2006/relationships/tags" Target="../tags/tag24.xml"/><Relationship Id="rId10" Type="http://schemas.openxmlformats.org/officeDocument/2006/relationships/image" Target="../media/image5.png"/><Relationship Id="rId4" Type="http://schemas.openxmlformats.org/officeDocument/2006/relationships/tags" Target="../tags/tag23.xml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tags" Target="../tags/tag28.xml"/><Relationship Id="rId10" Type="http://schemas.openxmlformats.org/officeDocument/2006/relationships/image" Target="../media/image8.png"/><Relationship Id="rId4" Type="http://schemas.openxmlformats.org/officeDocument/2006/relationships/tags" Target="../tags/tag27.xml"/><Relationship Id="rId9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0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9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12.png"/><Relationship Id="rId2" Type="http://schemas.openxmlformats.org/officeDocument/2006/relationships/tags" Target="../tags/tag33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5" Type="http://schemas.openxmlformats.org/officeDocument/2006/relationships/tags" Target="../tags/tag36.xml"/><Relationship Id="rId10" Type="http://schemas.openxmlformats.org/officeDocument/2006/relationships/image" Target="../media/image10.png"/><Relationship Id="rId4" Type="http://schemas.openxmlformats.org/officeDocument/2006/relationships/tags" Target="../tags/tag35.xm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2" y="642940"/>
          <a:ext cx="119063" cy="89297"/>
        </p:xfrm>
        <a:graphic>
          <a:graphicData uri="http://schemas.openxmlformats.org/presentationml/2006/ole">
            <p:oleObj spid="_x0000_s1224" name="think-cell Slide" r:id="rId6" imgW="360" imgH="360" progId="">
              <p:embed/>
            </p:oleObj>
          </a:graphicData>
        </a:graphic>
      </p:graphicFrame>
      <p:sp>
        <p:nvSpPr>
          <p:cNvPr id="8" name="Прямоугольник 7" hidden="1"/>
          <p:cNvSpPr/>
          <p:nvPr>
            <p:custDataLst>
              <p:tags r:id="rId3"/>
            </p:custDataLst>
          </p:nvPr>
        </p:nvSpPr>
        <p:spPr bwMode="auto">
          <a:xfrm>
            <a:off x="2" y="642940"/>
            <a:ext cx="119063" cy="8929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1100">
              <a:latin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06" y="618459"/>
            <a:ext cx="6858000" cy="95795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ru-RU" sz="1100" dirty="0"/>
              <a:t>Федеральное государственное автономное образовательное учреждение высшего профессионального образования</a:t>
            </a:r>
          </a:p>
          <a:p>
            <a:pPr algn="ctr"/>
            <a:r>
              <a:rPr lang="ru-RU" sz="1100" dirty="0"/>
              <a:t> НАЦИОНАЛЬНЫЙ ИССЛЕДОВАТЕЛЬСКИЙ ЯДЕРНЫЙ УНИВЕРСИТЕТ «МИФИ»</a:t>
            </a:r>
          </a:p>
          <a:p>
            <a:pPr algn="ctr"/>
            <a:r>
              <a:rPr lang="ru-RU" sz="1100" dirty="0"/>
              <a:t> Институт нанотехнологий в электронике, </a:t>
            </a:r>
            <a:r>
              <a:rPr lang="ru-RU" sz="1100" dirty="0" err="1"/>
              <a:t>спинтронике</a:t>
            </a:r>
            <a:r>
              <a:rPr lang="ru-RU" sz="1100" dirty="0"/>
              <a:t> и фотонике</a:t>
            </a:r>
          </a:p>
          <a:p>
            <a:pPr algn="ctr"/>
            <a:r>
              <a:rPr lang="ru-RU" sz="1100" dirty="0"/>
              <a:t>Кафедра электроники</a:t>
            </a:r>
          </a:p>
        </p:txBody>
      </p:sp>
      <p:pic>
        <p:nvPicPr>
          <p:cNvPr id="10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2114" y="63138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1600" y="1909403"/>
            <a:ext cx="5859819" cy="64633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ru-RU" b="1" dirty="0" smtClean="0"/>
              <a:t>Отбраковка микросхем по результатам анализа динамического тока потребления</a:t>
            </a:r>
            <a:endParaRPr lang="ru-RU" b="1" dirty="0"/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628800" y="3316124"/>
            <a:ext cx="4953000" cy="65078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b="1" dirty="0">
                <a:solidFill>
                  <a:schemeClr val="tx1"/>
                </a:solidFill>
              </a:rPr>
              <a:t>Студент:</a:t>
            </a:r>
            <a:r>
              <a:rPr lang="ru-RU" sz="1400" i="1" dirty="0">
                <a:solidFill>
                  <a:schemeClr val="tx1"/>
                </a:solidFill>
              </a:rPr>
              <a:t>    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ru-RU" sz="1400" i="1" dirty="0">
                <a:solidFill>
                  <a:schemeClr val="tx1"/>
                </a:solidFill>
              </a:rPr>
              <a:t>                                      Демичев А.О.</a:t>
            </a:r>
          </a:p>
          <a:p>
            <a:pPr algn="r"/>
            <a:r>
              <a:rPr lang="ru-RU" sz="1400" b="1" dirty="0">
                <a:solidFill>
                  <a:schemeClr val="tx1"/>
                </a:solidFill>
              </a:rPr>
              <a:t>Руководитель:            </a:t>
            </a:r>
            <a:r>
              <a:rPr lang="ru-RU" sz="1400" i="1" dirty="0">
                <a:solidFill>
                  <a:schemeClr val="tx1"/>
                </a:solidFill>
              </a:rPr>
              <a:t>Кондратенко С.В., доцент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58870" y="4819076"/>
            <a:ext cx="2565285" cy="27699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ru-RU" sz="1200" b="1" dirty="0"/>
              <a:t>Москва 2018 г.</a:t>
            </a:r>
          </a:p>
        </p:txBody>
      </p:sp>
      <p:cxnSp>
        <p:nvCxnSpPr>
          <p:cNvPr id="19" name="Прямая соединительная линия 18"/>
          <p:cNvCxnSpPr/>
          <p:nvPr>
            <p:custDataLst>
              <p:tags r:id="rId4"/>
            </p:custDataLst>
          </p:nvPr>
        </p:nvCxnSpPr>
        <p:spPr>
          <a:xfrm>
            <a:off x="38001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38061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10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8879" y="801661"/>
            <a:ext cx="6304184" cy="397031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работе рассмотрены наиболее вероятные дефекты и соответствующие им неисправности.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Данные неисправности смоделированы для часто применяемых микросхем с целью анализа влияния на работу схемы.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 проведенному анализу выделены основные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закономерности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неисправностей. При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этом стоит заметить, что дефекты, обнаруживаемые одним способом, могут быть не обнаружены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другим.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Предложена методика отбраковки микросхем по наиболее востребованным критериям: анализ тока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логики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а также нестандартной логики.</a:t>
            </a:r>
          </a:p>
          <a:p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Данный набор критериев позволяет определить не только наличие катастрофического отказа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но и дефектов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которые могут привести к такому исходу в будущем. Это имеет огромное значение для проектирования электроники космических аппаратов. Однако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не дает исчерпывающую картину возможных дефектов.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Данная методика может быть дополнена и усложнена.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41313" y="843558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54113" y="1756953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141313" y="2554849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41313" y="3435846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31938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229966" y="1851670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bg1"/>
                </a:solidFill>
              </a:rPr>
              <a:pPr/>
              <a:t>11</a:t>
            </a:fld>
            <a:endParaRPr lang="ru-RU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99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30920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работы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2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8661" y="1049310"/>
            <a:ext cx="6489340" cy="34163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ru-RU" dirty="0" smtClean="0"/>
              <a:t>Анализ </a:t>
            </a:r>
            <a:r>
              <a:rPr lang="ru-RU" dirty="0"/>
              <a:t>характерных дефектов и неисправностей комбинационных </a:t>
            </a:r>
            <a:r>
              <a:rPr lang="ru-RU" dirty="0" smtClean="0"/>
              <a:t>ЦУ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Моделирование </a:t>
            </a:r>
            <a:r>
              <a:rPr lang="ru-RU" dirty="0"/>
              <a:t>комбинационных ЦУ с неисправностями, анализ их токов потребления в статике и </a:t>
            </a:r>
            <a:r>
              <a:rPr lang="ru-RU" dirty="0" smtClean="0"/>
              <a:t>динамике</a:t>
            </a:r>
            <a:r>
              <a:rPr lang="en-US" dirty="0" smtClean="0"/>
              <a:t>,</a:t>
            </a:r>
            <a:r>
              <a:rPr lang="ru-RU" dirty="0" smtClean="0"/>
              <a:t> а также построение тестов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выявляющих наличие неисправностей в анализируемых </a:t>
            </a:r>
            <a:r>
              <a:rPr lang="ru-RU" dirty="0" smtClean="0"/>
              <a:t>ЦУ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Формулирование </a:t>
            </a:r>
            <a:r>
              <a:rPr lang="ru-RU" dirty="0"/>
              <a:t>методики определения ЦУ с неисправностями по результатам анализа их тока потребления и </a:t>
            </a:r>
            <a:r>
              <a:rPr lang="ru-RU" dirty="0" smtClean="0"/>
              <a:t>применение </a:t>
            </a:r>
            <a:r>
              <a:rPr lang="ru-RU" dirty="0"/>
              <a:t>этой методики для различных комбинационных ЦУ.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16660" y="1110694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21443" y="1959654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21443" y="3322503"/>
            <a:ext cx="252000" cy="252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32963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дефектов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3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66867" y="695530"/>
            <a:ext cx="3528392" cy="36933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ru-RU" dirty="0" smtClean="0"/>
              <a:t>Частота возникновения дефектов: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5163743"/>
              </p:ext>
            </p:extLst>
          </p:nvPr>
        </p:nvGraphicFramePr>
        <p:xfrm>
          <a:off x="280112" y="1064861"/>
          <a:ext cx="6277071" cy="1428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24229"/>
                <a:gridCol w="1652842"/>
              </a:tblGrid>
              <a:tr h="2396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Технологический дефект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9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Замыкания между слоями металлизации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39%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9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Обрыв между слоями металлизации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14%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9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Замыкания между слоями диффузии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14%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9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установленные виды дефектов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9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Катастрофические (очень большие по площади) дефекты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15%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2737" y="2520424"/>
            <a:ext cx="5040560" cy="36933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ru-RU" dirty="0" smtClean="0"/>
              <a:t>Представление дефектов в виде неисправностей: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6742017"/>
              </p:ext>
            </p:extLst>
          </p:nvPr>
        </p:nvGraphicFramePr>
        <p:xfrm>
          <a:off x="276098" y="3003798"/>
          <a:ext cx="6277071" cy="978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2902"/>
                <a:gridCol w="3124169"/>
              </a:tblGrid>
              <a:tr h="2396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 неисправности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97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SON (stuck-on)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устойчивые замыкания транзисторов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97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SOP (stuck-open)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устойчивые обрывы транзисторов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39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 (stuck-at)</a:t>
                      </a:r>
                      <a:endParaRPr lang="ru-RU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константные неисправности;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52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33987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/>
              <a:t>Модели неисправностей и их описание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4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1578135"/>
              </p:ext>
            </p:extLst>
          </p:nvPr>
        </p:nvGraphicFramePr>
        <p:xfrm>
          <a:off x="188640" y="771550"/>
          <a:ext cx="6394926" cy="1886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5972"/>
                <a:gridCol w="4118954"/>
              </a:tblGrid>
              <a:tr h="471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Одиночные константные </a:t>
                      </a:r>
                      <a:r>
                        <a:rPr lang="ru-RU" sz="13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неисправности</a:t>
                      </a:r>
                      <a:endParaRPr lang="ru-RU" sz="13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653" marR="49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Одна линия схемы принимает устойчивое значение либо 1,  либо 0</a:t>
                      </a:r>
                      <a:endParaRPr lang="ru-RU" sz="1300" b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653" marR="49653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1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Множественные константные неисправности</a:t>
                      </a:r>
                      <a:endParaRPr lang="ru-RU" sz="13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653" marR="49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Две или </a:t>
                      </a:r>
                      <a:r>
                        <a:rPr lang="ru-RU" sz="13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более </a:t>
                      </a:r>
                      <a:r>
                        <a:rPr lang="ru-RU" sz="13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линии </a:t>
                      </a: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схемы имеют устойчивые значения сигналов</a:t>
                      </a:r>
                      <a:endParaRPr lang="ru-RU" sz="13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653" marR="49653" marT="0" marB="0"/>
                </a:tc>
              </a:tr>
              <a:tr h="471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Устойчивое замыкание транзистора, </a:t>
                      </a:r>
                      <a:r>
                        <a:rPr lang="en-US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SON</a:t>
                      </a:r>
                      <a:endParaRPr lang="ru-RU" sz="13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653" marR="49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Транзистор</a:t>
                      </a:r>
                      <a:r>
                        <a:rPr lang="ru-RU" sz="13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находится </a:t>
                      </a: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постоянно в замкнутом состоянии (проводящем)</a:t>
                      </a:r>
                      <a:endParaRPr lang="ru-RU" sz="13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653" marR="49653" marT="0" marB="0"/>
                </a:tc>
              </a:tr>
              <a:tr h="4717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Устойчивый обрыв транзистора</a:t>
                      </a:r>
                      <a:r>
                        <a:rPr lang="en-US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3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SOP</a:t>
                      </a:r>
                      <a:endParaRPr lang="ru-RU" sz="13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653" marR="496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Транзистор </a:t>
                      </a:r>
                      <a:r>
                        <a:rPr lang="ru-RU" sz="13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находится постоянно в разомкнутом состоянии (не проводящем). </a:t>
                      </a:r>
                      <a:endParaRPr lang="ru-RU" sz="13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9653" marR="49653" marT="0" marB="0"/>
                </a:tc>
              </a:tr>
            </a:tbl>
          </a:graphicData>
        </a:graphic>
      </p:graphicFrame>
      <p:pic>
        <p:nvPicPr>
          <p:cNvPr id="33866" name="Picture 74" descr="C:\Users\Саня\Desktop\444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5627" y="2859782"/>
            <a:ext cx="2038990" cy="1688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TextBox 8"/>
          <p:cNvSpPr txBox="1"/>
          <p:nvPr/>
        </p:nvSpPr>
        <p:spPr>
          <a:xfrm>
            <a:off x="119064" y="2859783"/>
            <a:ext cx="4339326" cy="36933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моделирования неисправностей: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640" y="3365768"/>
            <a:ext cx="3743974" cy="830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а) Константная неисправность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stuck-at-1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б) Константная неисправность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stuck-at-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12814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35010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Моделирование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неисправности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элементе 3И-НЕ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5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810463" y="1923678"/>
            <a:ext cx="2961286" cy="149271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Ток потребления исправной схемы: 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&lt;I&gt; = 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,13 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мкА</a:t>
            </a:r>
          </a:p>
          <a:p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300" dirty="0">
                <a:latin typeface="Times New Roman" pitchFamily="18" charset="0"/>
                <a:cs typeface="Times New Roman" pitchFamily="18" charset="0"/>
              </a:rPr>
              <a:t>Ток потребления 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схемы с неисправностью: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&lt;I&gt; =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 217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60 мкА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04" y="4897444"/>
            <a:ext cx="482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*здесь и далее параметры транзисторов  убраны с целью не загромождать рисунок</a:t>
            </a:r>
            <a:endParaRPr lang="ru-RU" sz="1000" dirty="0"/>
          </a:p>
        </p:txBody>
      </p:sp>
      <p:pic>
        <p:nvPicPr>
          <p:cNvPr id="34900" name="Picture 84" descr="C:\Users\Саня\Desktop\3ине с нагрузкой схема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876" y="987574"/>
            <a:ext cx="354358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69987" y="913388"/>
            <a:ext cx="1760931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*Технология 0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25 мкм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463" y="1491630"/>
            <a:ext cx="24686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b="1" dirty="0" smtClean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IDDQ</a:t>
            </a:r>
            <a:endParaRPr lang="ru-RU" sz="1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5186" y="3270498"/>
            <a:ext cx="11304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Отклонение:</a:t>
            </a:r>
          </a:p>
          <a:p>
            <a:r>
              <a:rPr lang="el-GR" sz="13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&gt;&gt;10%</a:t>
            </a:r>
            <a:r>
              <a:rPr lang="ru-RU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36040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Моделирование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неисправностей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элементе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2И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6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939" name="Picture 99" descr="C:\Users\Саня\Desktop\j,hsd n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113" y="874725"/>
            <a:ext cx="2817480" cy="180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12" y="2698768"/>
            <a:ext cx="1965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i="1" dirty="0" smtClean="0"/>
              <a:t>Обрыв по затвору транзистора Т5</a:t>
            </a:r>
            <a:endParaRPr lang="ru-RU" sz="900" i="1" dirty="0"/>
          </a:p>
        </p:txBody>
      </p:sp>
      <p:pic>
        <p:nvPicPr>
          <p:cNvPr id="35948" name="Picture 108" descr="C:\Users\Саня\Desktop\ток лог д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0670" y="2643758"/>
            <a:ext cx="360040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949" name="Picture 109" descr="C:\Users\Саня\Desktop\ток лог бд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1886" y="858280"/>
            <a:ext cx="3619184" cy="142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19104" y="2314123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00" i="1" dirty="0" smtClean="0">
                <a:latin typeface="Times New Roman" pitchFamily="18" charset="0"/>
                <a:cs typeface="Times New Roman" pitchFamily="18" charset="0"/>
              </a:rPr>
              <a:t>Осциллограммы тока потребления и выходного напряжения</a:t>
            </a:r>
          </a:p>
          <a:p>
            <a:pPr algn="ctr"/>
            <a:r>
              <a:rPr lang="ru-RU" sz="900" i="1" dirty="0" smtClean="0">
                <a:latin typeface="Times New Roman" pitchFamily="18" charset="0"/>
                <a:cs typeface="Times New Roman" pitchFamily="18" charset="0"/>
              </a:rPr>
              <a:t> исправной схемы</a:t>
            </a:r>
            <a:endParaRPr lang="ru-RU" sz="9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7119" y="4299942"/>
            <a:ext cx="317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00" i="1" dirty="0">
                <a:latin typeface="Times New Roman" pitchFamily="18" charset="0"/>
                <a:cs typeface="Times New Roman" pitchFamily="18" charset="0"/>
              </a:rPr>
              <a:t>Осциллограммы тока потребления и выходного напряжения</a:t>
            </a:r>
          </a:p>
          <a:p>
            <a:pPr algn="ctr"/>
            <a:r>
              <a:rPr lang="ru-RU" sz="900" i="1" dirty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900" i="1" dirty="0" smtClean="0">
                <a:latin typeface="Times New Roman" pitchFamily="18" charset="0"/>
                <a:cs typeface="Times New Roman" pitchFamily="18" charset="0"/>
              </a:rPr>
              <a:t>моделировании неисправности</a:t>
            </a:r>
            <a:endParaRPr lang="ru-RU" sz="9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39512" y="2980069"/>
            <a:ext cx="3429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Ток потребления исправной схемы: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&lt;I&gt;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1200" dirty="0" smtClean="0"/>
              <a:t>1073,4 нА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39512" y="3483610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Ток потребления схемы 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неисправностью: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&lt;I&gt;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smtClean="0"/>
              <a:t>653,7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512" y="4130529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Отклонение:</a:t>
            </a:r>
          </a:p>
          <a:p>
            <a:r>
              <a:rPr lang="el-GR" sz="12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&gt;&gt;1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598" y="4855476"/>
            <a:ext cx="5623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*моделирование остальных неисправностей представлено в пояснительной записке</a:t>
            </a:r>
            <a:r>
              <a:rPr lang="en-US" sz="1000" dirty="0" smtClean="0"/>
              <a:t>,</a:t>
            </a:r>
            <a:r>
              <a:rPr lang="ru-RU" sz="1000" dirty="0" smtClean="0"/>
              <a:t> §2.2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xmlns="" val="41865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37050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59262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Результаты моделирования неисправностей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7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0965032"/>
              </p:ext>
            </p:extLst>
          </p:nvPr>
        </p:nvGraphicFramePr>
        <p:xfrm>
          <a:off x="157098" y="786258"/>
          <a:ext cx="6526107" cy="14991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693"/>
                <a:gridCol w="783855"/>
                <a:gridCol w="597859"/>
                <a:gridCol w="258494"/>
                <a:gridCol w="1535084"/>
                <a:gridCol w="251732"/>
                <a:gridCol w="1617367"/>
                <a:gridCol w="258023"/>
              </a:tblGrid>
              <a:tr h="15090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Неисправность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&lt;I&gt;, </a:t>
                      </a:r>
                      <a:r>
                        <a:rPr 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</a:t>
                      </a: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(</a:t>
                      </a:r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Т№1)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Погр</a:t>
                      </a:r>
                      <a:r>
                        <a:rPr lang="ru-RU" sz="9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,%</a:t>
                      </a:r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Логика, Т№1. in1, in2-прямоуг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Логика, Т№2. </a:t>
                      </a: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in1-sin, in2-</a:t>
                      </a:r>
                      <a:r>
                        <a:rPr lang="ru-RU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прямоуг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442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Обрыв Т1 по затвору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986,4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9,7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</a:tr>
              <a:tr h="2538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Обрыв Т1 по истоку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1071,3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77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Обрыв Т1 по стоку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1143,0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-4,6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</a:tr>
              <a:tr h="1529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Обрыв Т2 по затвору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634,8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41,9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68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Обрыв Т2 по истоку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1007,1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верна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/>
                </a:tc>
              </a:tr>
              <a:tr h="2076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Обрыв Т2 по стоку</a:t>
                      </a:r>
                      <a:endParaRPr lang="ru-RU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1010,8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верна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524" marR="5524" marT="552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5750" y="4299942"/>
            <a:ext cx="387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i="1" dirty="0" smtClean="0">
                <a:latin typeface="Times New Roman" pitchFamily="18" charset="0"/>
                <a:cs typeface="Times New Roman" pitchFamily="18" charset="0"/>
              </a:rPr>
              <a:t>Логика на выходе №2 дешифратора 2в4 при моделировании неисправности «замыкание»</a:t>
            </a:r>
            <a:endParaRPr lang="ru-RU" sz="1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983" name="Picture 119" descr="C:\Users\Саня\Desktop\деш аут 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8777" y="3491973"/>
            <a:ext cx="3974286" cy="8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985" name="Picture 121" descr="C:\Users\Саня\Desktop\деш222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6491" y="2427734"/>
            <a:ext cx="3974286" cy="81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85795" y="3245752"/>
            <a:ext cx="3874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i="1" dirty="0" smtClean="0">
                <a:latin typeface="Times New Roman" pitchFamily="18" charset="0"/>
                <a:cs typeface="Times New Roman" pitchFamily="18" charset="0"/>
              </a:rPr>
              <a:t>Логика на выходе №2 дешифратора 2в4 исправной схемы</a:t>
            </a:r>
            <a:endParaRPr lang="ru-RU" sz="1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39512" y="2587316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Ток потребления исправной 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схемы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&lt;I&gt;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1200" dirty="0"/>
              <a:t>14,4</a:t>
            </a:r>
            <a:r>
              <a:rPr lang="ru-RU" sz="1200" dirty="0" smtClean="0"/>
              <a:t> мкА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9512" y="3362668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Ток потребления схемы 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неисправностью: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&lt;I&gt;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/>
              <a:t>11,9 </a:t>
            </a:r>
            <a:r>
              <a:rPr lang="ru-RU" sz="1200" dirty="0" smtClean="0"/>
              <a:t>мкА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12" y="4069109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Отклонение:</a:t>
            </a:r>
          </a:p>
          <a:p>
            <a:r>
              <a:rPr lang="el-GR" sz="12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980" y="4801586"/>
            <a:ext cx="537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*полная таблица результатов представлена в пояснительной записке</a:t>
            </a:r>
            <a:r>
              <a:rPr lang="en-US" sz="1000" dirty="0" smtClean="0"/>
              <a:t>,</a:t>
            </a:r>
            <a:r>
              <a:rPr lang="ru-RU" sz="1000" dirty="0" smtClean="0"/>
              <a:t> стр. 36-39</a:t>
            </a:r>
            <a:endParaRPr lang="ru-RU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0980" y="4947044"/>
            <a:ext cx="5922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*подробный анализ неисправностей дешифратора 2в4 представлен в пояснительной записке</a:t>
            </a:r>
            <a:r>
              <a:rPr lang="en-US" sz="1000" dirty="0" smtClean="0"/>
              <a:t>,</a:t>
            </a:r>
            <a:r>
              <a:rPr lang="ru-RU" sz="1000" dirty="0" smtClean="0"/>
              <a:t> §2.3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xmlns="" val="9932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41120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468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Методика отбраковки «Логический анализ»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8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156650" y="749016"/>
            <a:ext cx="1588594" cy="2160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cs typeface="Times New Roman" pitchFamily="18" charset="0"/>
              </a:rPr>
              <a:t>Тест №1. Анализ по току</a:t>
            </a:r>
            <a:endParaRPr lang="ru-RU" sz="1000" b="1" dirty="0">
              <a:cs typeface="Times New Roman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3578" y="1276260"/>
            <a:ext cx="1641666" cy="239537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cs typeface="Times New Roman" pitchFamily="18" charset="0"/>
              </a:rPr>
              <a:t>Дефект обнаружен</a:t>
            </a:r>
            <a:endParaRPr lang="ru-RU" sz="1000" b="1" dirty="0">
              <a:cs typeface="Times New Roman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8658" y="1873214"/>
            <a:ext cx="1756165" cy="38033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cs typeface="Times New Roman" pitchFamily="18" charset="0"/>
              </a:rPr>
              <a:t>Тест №2. Задание прямоугольных импульсов</a:t>
            </a:r>
            <a:endParaRPr lang="ru-RU" sz="1000" b="1" dirty="0">
              <a:cs typeface="Times New Roman" pitchFamily="18" charset="0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157260" y="1302721"/>
            <a:ext cx="1129971" cy="195927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cs typeface="Times New Roman" pitchFamily="18" charset="0"/>
              </a:rPr>
              <a:t>Отбраковка</a:t>
            </a:r>
            <a:endParaRPr lang="ru-RU" sz="1000" b="1" dirty="0">
              <a:cs typeface="Times New Roman" pitchFamily="18" charset="0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060851" y="1929510"/>
            <a:ext cx="1512168" cy="32403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cs typeface="Times New Roman" pitchFamily="18" charset="0"/>
              </a:rPr>
              <a:t>Оцифровка</a:t>
            </a:r>
            <a:r>
              <a:rPr lang="en-US" sz="1000" b="1" dirty="0" smtClean="0">
                <a:cs typeface="Times New Roman" pitchFamily="18" charset="0"/>
              </a:rPr>
              <a:t>,</a:t>
            </a:r>
            <a:r>
              <a:rPr lang="ru-RU" sz="1000" b="1" dirty="0" smtClean="0">
                <a:cs typeface="Times New Roman" pitchFamily="18" charset="0"/>
              </a:rPr>
              <a:t> сравнение</a:t>
            </a:r>
            <a:endParaRPr lang="ru-RU" sz="1000" b="1" dirty="0">
              <a:cs typeface="Times New Roman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072321" y="3894504"/>
            <a:ext cx="1395640" cy="216025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Дефект обнаружен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814018" y="3882778"/>
            <a:ext cx="928748" cy="2160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Отбраковка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923985" y="3243723"/>
            <a:ext cx="1785896" cy="32403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cs typeface="Times New Roman" pitchFamily="18" charset="0"/>
              </a:rPr>
              <a:t>Тест №3. Задание синусоидальных сигналов</a:t>
            </a:r>
            <a:endParaRPr lang="ru-RU" sz="1000" b="1" dirty="0">
              <a:cs typeface="Times New Roman" pitchFamily="18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929665" y="3270158"/>
            <a:ext cx="1581664" cy="317879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cs typeface="Times New Roman" pitchFamily="18" charset="0"/>
              </a:rPr>
              <a:t>Оцифровка</a:t>
            </a:r>
            <a:r>
              <a:rPr lang="en-US" sz="1000" b="1" dirty="0" smtClean="0">
                <a:cs typeface="Times New Roman" pitchFamily="18" charset="0"/>
              </a:rPr>
              <a:t>,</a:t>
            </a:r>
            <a:r>
              <a:rPr lang="ru-RU" sz="1000" b="1" dirty="0" smtClean="0">
                <a:cs typeface="Times New Roman" pitchFamily="18" charset="0"/>
              </a:rPr>
              <a:t> сравнение</a:t>
            </a:r>
            <a:endParaRPr lang="ru-RU" sz="1000" b="1" dirty="0">
              <a:cs typeface="Times New Roman" pitchFamily="18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30866" y="2610139"/>
            <a:ext cx="912407" cy="2160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cs typeface="Times New Roman" pitchFamily="18" charset="0"/>
              </a:rPr>
              <a:t>Отбраковка</a:t>
            </a:r>
            <a:endParaRPr lang="ru-RU" sz="1000" b="1" dirty="0">
              <a:cs typeface="Times New Roman" pitchFamily="18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156582" y="2558312"/>
            <a:ext cx="1320703" cy="2939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cs typeface="Times New Roman" pitchFamily="18" charset="0"/>
              </a:rPr>
              <a:t>Дефект обнаружен</a:t>
            </a:r>
            <a:endParaRPr lang="ru-RU" sz="1000" b="1" dirty="0">
              <a:cs typeface="Times New Roman" pitchFamily="18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087480" y="4475119"/>
            <a:ext cx="1365322" cy="2160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Конец отбраковки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Стрелка вниз 38"/>
          <p:cNvSpPr/>
          <p:nvPr/>
        </p:nvSpPr>
        <p:spPr>
          <a:xfrm>
            <a:off x="877213" y="977141"/>
            <a:ext cx="200543" cy="299119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низ 44"/>
          <p:cNvSpPr/>
          <p:nvPr/>
        </p:nvSpPr>
        <p:spPr>
          <a:xfrm>
            <a:off x="4657517" y="3588037"/>
            <a:ext cx="200543" cy="28585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низ 47"/>
          <p:cNvSpPr/>
          <p:nvPr/>
        </p:nvSpPr>
        <p:spPr>
          <a:xfrm rot="16200000" flipH="1">
            <a:off x="1845760" y="1984977"/>
            <a:ext cx="222466" cy="207716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низ 51"/>
          <p:cNvSpPr/>
          <p:nvPr/>
        </p:nvSpPr>
        <p:spPr>
          <a:xfrm rot="16200000">
            <a:off x="3731041" y="3330747"/>
            <a:ext cx="200543" cy="196703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низ 54"/>
          <p:cNvSpPr/>
          <p:nvPr/>
        </p:nvSpPr>
        <p:spPr>
          <a:xfrm>
            <a:off x="603457" y="1521843"/>
            <a:ext cx="726565" cy="35137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 smtClean="0">
                <a:solidFill>
                  <a:schemeClr val="tx1"/>
                </a:solidFill>
                <a:cs typeface="Times New Roman" pitchFamily="18" charset="0"/>
              </a:rPr>
              <a:t>Нет</a:t>
            </a:r>
            <a:endParaRPr lang="ru-RU" sz="7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6" name="Стрелка вправо 55"/>
          <p:cNvSpPr/>
          <p:nvPr/>
        </p:nvSpPr>
        <p:spPr>
          <a:xfrm>
            <a:off x="3492702" y="2596993"/>
            <a:ext cx="434358" cy="24231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  <a:cs typeface="Times New Roman" pitchFamily="18" charset="0"/>
              </a:rPr>
              <a:t>Да</a:t>
            </a:r>
            <a:endParaRPr lang="ru-RU" sz="7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7" name="Стрелка вправо 56"/>
          <p:cNvSpPr/>
          <p:nvPr/>
        </p:nvSpPr>
        <p:spPr>
          <a:xfrm>
            <a:off x="1745244" y="1279527"/>
            <a:ext cx="412016" cy="24231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  <a:cs typeface="Times New Roman" pitchFamily="18" charset="0"/>
              </a:rPr>
              <a:t>Да</a:t>
            </a:r>
            <a:endParaRPr lang="ru-RU" sz="7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8" name="Стрелка вниз 57"/>
          <p:cNvSpPr/>
          <p:nvPr/>
        </p:nvSpPr>
        <p:spPr>
          <a:xfrm>
            <a:off x="2485811" y="2857021"/>
            <a:ext cx="655157" cy="386702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 smtClean="0">
                <a:solidFill>
                  <a:schemeClr val="tx1"/>
                </a:solidFill>
                <a:cs typeface="Times New Roman" pitchFamily="18" charset="0"/>
              </a:rPr>
              <a:t>Нет</a:t>
            </a:r>
            <a:endParaRPr lang="ru-RU" sz="7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9" name="Стрелка вниз 58"/>
          <p:cNvSpPr/>
          <p:nvPr/>
        </p:nvSpPr>
        <p:spPr>
          <a:xfrm>
            <a:off x="2716663" y="2259193"/>
            <a:ext cx="200543" cy="299119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/>
          <p:cNvSpPr/>
          <p:nvPr/>
        </p:nvSpPr>
        <p:spPr>
          <a:xfrm>
            <a:off x="5467961" y="3881359"/>
            <a:ext cx="346057" cy="242316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</a:t>
            </a:r>
            <a:endParaRPr lang="ru-RU" sz="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Стрелка вниз 61"/>
          <p:cNvSpPr/>
          <p:nvPr/>
        </p:nvSpPr>
        <p:spPr>
          <a:xfrm>
            <a:off x="4442562" y="4110529"/>
            <a:ext cx="655157" cy="36459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 smtClean="0">
                <a:solidFill>
                  <a:schemeClr val="tx1"/>
                </a:solidFill>
                <a:cs typeface="Times New Roman" pitchFamily="18" charset="0"/>
              </a:rPr>
              <a:t>Нет</a:t>
            </a:r>
            <a:endParaRPr lang="ru-RU" sz="7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4603303"/>
              </p:ext>
            </p:extLst>
          </p:nvPr>
        </p:nvGraphicFramePr>
        <p:xfrm>
          <a:off x="3473380" y="690282"/>
          <a:ext cx="3110186" cy="808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826"/>
                <a:gridCol w="1654534"/>
                <a:gridCol w="727826"/>
              </a:tblGrid>
              <a:tr h="1939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Тест 1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</a:rPr>
                        <a:t>Анализ тока потребления</a:t>
                      </a:r>
                      <a:endParaRPr lang="ru-RU" sz="9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</a:rPr>
                        <a:t>Отбраковка</a:t>
                      </a:r>
                      <a:endParaRPr lang="ru-RU" sz="9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4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Тест 2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Проверка логики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Отбраковка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Тест 3</a:t>
                      </a:r>
                      <a:endParaRPr lang="ru-RU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Нестандартные входные сигналы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Отбраковка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93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Объект 3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642939"/>
          <a:ext cx="119063" cy="119063"/>
        </p:xfrm>
        <a:graphic>
          <a:graphicData uri="http://schemas.openxmlformats.org/presentationml/2006/ole">
            <p:oleObj spid="_x0000_s40099" name="think-cell Slide" r:id="rId8" imgW="360" imgH="360" progId="">
              <p:embed/>
            </p:oleObj>
          </a:graphicData>
        </a:graphic>
      </p:graphicFrame>
      <p:sp>
        <p:nvSpPr>
          <p:cNvPr id="28" name="Прямоугольник 27" hidden="1"/>
          <p:cNvSpPr/>
          <p:nvPr>
            <p:custDataLst>
              <p:tags r:id="rId3"/>
            </p:custDataLst>
          </p:nvPr>
        </p:nvSpPr>
        <p:spPr bwMode="auto">
          <a:xfrm>
            <a:off x="2" y="642939"/>
            <a:ext cx="119063" cy="119063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ru-RU" sz="600" b="1">
              <a:latin typeface="Calibri"/>
              <a:sym typeface="Calibri"/>
            </a:endParaRPr>
          </a:p>
        </p:txBody>
      </p:sp>
      <p:cxnSp>
        <p:nvCxnSpPr>
          <p:cNvPr id="3" name="Прямая соединительная линия 2"/>
          <p:cNvCxnSpPr/>
          <p:nvPr>
            <p:custDataLst>
              <p:tags r:id="rId4"/>
            </p:custDataLst>
          </p:nvPr>
        </p:nvCxnSpPr>
        <p:spPr>
          <a:xfrm>
            <a:off x="635206" y="4803836"/>
            <a:ext cx="6048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>
            <p:custDataLst>
              <p:tags r:id="rId5"/>
            </p:custDataLst>
          </p:nvPr>
        </p:nvSpPr>
        <p:spPr>
          <a:xfrm>
            <a:off x="119063" y="87087"/>
            <a:ext cx="662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Оцифровка и автоматизация 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983366" y="4834143"/>
            <a:ext cx="1600200" cy="273844"/>
          </a:xfrm>
        </p:spPr>
        <p:txBody>
          <a:bodyPr/>
          <a:lstStyle/>
          <a:p>
            <a:fld id="{769C9158-0B04-4CF1-9932-813BD13A749B}" type="slidenum">
              <a:rPr lang="ru-RU" sz="1200" b="1">
                <a:solidFill>
                  <a:schemeClr val="tx1"/>
                </a:solidFill>
              </a:rPr>
              <a:pPr/>
              <a:t>9</a:t>
            </a:fld>
            <a:endParaRPr lang="ru-RU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5" descr="http://www.ssti.ru/images/f_style/logo_mephi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" y="4592194"/>
            <a:ext cx="518797" cy="5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077" name="Picture 141" descr="C:\Users\Саня\Desktop\222222222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113" y="791516"/>
            <a:ext cx="3068855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078" name="Picture 142" descr="C:\Users\Саня\Desktop\ссссссссс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1063" y="790350"/>
            <a:ext cx="3311999" cy="242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9082" y="251970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Схема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3209" y="3198439"/>
            <a:ext cx="2147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Полученные осциллограммы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082" name="Picture 146" descr="C:\Users\Саня\Desktop\ууууууу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116" y="2765928"/>
            <a:ext cx="2351698" cy="157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60454" y="4428682"/>
            <a:ext cx="2621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Внешний модуль для компьютера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3000.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7694" y="4140930"/>
            <a:ext cx="306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Контрольно-измерительная система на шине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PXI </a:t>
            </a: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фирмы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National Instruments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8916" y="3740820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Модуль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USB3000 - универсальный скоростной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восьмиканальный АЦП.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9206" y="3466043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Способ реализации: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21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4&quot;&gt;&lt;elem m_fUsage=&quot;6.63115073618317470000E+000&quot;&gt;&lt;m_ppcolschidx val=&quot;0&quot;/&gt;&lt;m_rgb r=&quot;1f&quot; g=&quot;49&quot; b=&quot;7d&quot;/&gt;&lt;/elem&gt;&lt;elem m_fUsage=&quot;1.18950528793464370000E+000&quot;&gt;&lt;m_ppcolschidx val=&quot;0&quot;/&gt;&lt;m_rgb r=&quot;70&quot; g=&quot;c0&quot; b=&quot;fc&quot;/&gt;&lt;/elem&gt;&lt;elem m_fUsage=&quot;1.03510666149801620000E+000&quot;&gt;&lt;m_ppcolschidx val=&quot;0&quot;/&gt;&lt;m_rgb r=&quot;f9&quot; g=&quot;72&quot; b=&quot;31&quot;/&gt;&lt;/elem&gt;&lt;elem m_fUsage=&quot;5.15153693757442020000E-001&quot;&gt;&lt;m_ppcolschidx val=&quot;0&quot;/&gt;&lt;m_rgb r=&quot;ce&quot; g=&quot;0&quot; b=&quot;5&quot;/&gt;&lt;/elem&gt;&lt;elem m_fUsage=&quot;4.81530965740009310000E-001&quot;&gt;&lt;m_ppcolschidx val=&quot;0&quot;/&gt;&lt;m_rgb r=&quot;5&quot; g=&quot;92&quot; b=&quot;fa&quot;/&gt;&lt;/elem&gt;&lt;elem m_fUsage=&quot;3.73050349590614350000E-002&quot;&gt;&lt;m_ppcolschidx val=&quot;0&quot;/&gt;&lt;m_rgb r=&quot;1&quot; g=&quot;3&quot; b=&quot;5a&quot;/&gt;&lt;/elem&gt;&lt;elem m_fUsage=&quot;1.85379850675709830000E-002&quot;&gt;&lt;m_ppcolschidx val=&quot;0&quot;/&gt;&lt;m_rgb r=&quot;53&quot; g=&quot;53&quot; b=&quot;ff&quot;/&gt;&lt;/elem&gt;&lt;elem m_fUsage=&quot;1.82480036314007500000E-002&quot;&gt;&lt;m_ppcolschidx val=&quot;0&quot;/&gt;&lt;m_rgb r=&quot;0&quot; g=&quot;0&quot; b=&quot;6a&quot;/&gt;&lt;/elem&gt;&lt;elem m_fUsage=&quot;1.64232032682606750000E-002&quot;&gt;&lt;m_ppcolschidx val=&quot;0&quot;/&gt;&lt;m_rgb r=&quot;0&quot; g=&quot;0&quot; b=&quot;5e&quot;/&gt;&lt;/elem&gt;&lt;elem m_fUsage=&quot;1.08038853028964810000E-002&quot;&gt;&lt;m_ppcolschidx val=&quot;0&quot;/&gt;&lt;m_rgb r=&quot;2&quot; g=&quot;5&quot; b=&quot;82&quot;/&gt;&lt;/elem&gt;&lt;elem m_fUsage=&quot;9.40593816330640400000E-003&quot;&gt;&lt;m_ppcolschidx val=&quot;0&quot;/&gt;&lt;m_rgb r=&quot;2&quot; g=&quot;5&quot; b=&quot;7d&quot;/&gt;&lt;/elem&gt;&lt;elem m_fUsage=&quot;7.06965049015105540000E-003&quot;&gt;&lt;m_ppcolschidx val=&quot;0&quot;/&gt;&lt;m_rgb r=&quot;97&quot; g=&quot;97&quot; b=&quot;ff&quot;/&gt;&lt;/elem&gt;&lt;elem m_fUsage=&quot;6.63507579760414400000E-003&quot;&gt;&lt;m_ppcolschidx val=&quot;0&quot;/&gt;&lt;m_rgb r=&quot;fd&quot; g=&quot;f&quot; b=&quot;f&quot;/&gt;&lt;/elem&gt;&lt;elem m_fUsage=&quot;5.15377520732011960000E-003&quot;&gt;&lt;m_ppcolschidx val=&quot;0&quot;/&gt;&lt;m_rgb r=&quot;fd&quot; g=&quot;2d&quot; b=&quot;2d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31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.ArGADsj0WMT7YsEIFJD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az2kis6kOYNoEYhqY4s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AS2i54wMECRFk3C_lV6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7EsWLLqNE2RdZyR34f5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803</Words>
  <Application>Microsoft Office PowerPoint</Application>
  <PresentationFormat>Произвольный</PresentationFormat>
  <Paragraphs>215</Paragraphs>
  <Slides>11</Slides>
  <Notes>10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think-cell Slide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Саня</dc:creator>
  <cp:lastModifiedBy>С.В.Кондратенко</cp:lastModifiedBy>
  <cp:revision>481</cp:revision>
  <dcterms:created xsi:type="dcterms:W3CDTF">2015-02-27T15:56:23Z</dcterms:created>
  <dcterms:modified xsi:type="dcterms:W3CDTF">2018-01-30T07:36:37Z</dcterms:modified>
</cp:coreProperties>
</file>