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  <p:sldId id="264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323" autoAdjust="0"/>
  </p:normalViewPr>
  <p:slideViewPr>
    <p:cSldViewPr>
      <p:cViewPr>
        <p:scale>
          <a:sx n="75" d="100"/>
          <a:sy n="75" d="100"/>
        </p:scale>
        <p:origin x="-666" y="-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092C-7ED2-4BEF-808E-7FD7A722DB40}" type="datetimeFigureOut">
              <a:rPr lang="ru-RU" smtClean="0"/>
              <a:pPr/>
              <a:t>29.01.2018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CCA7-2E93-45DC-8F41-0A097E5189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092C-7ED2-4BEF-808E-7FD7A722DB40}" type="datetimeFigureOut">
              <a:rPr lang="ru-RU" smtClean="0"/>
              <a:pPr/>
              <a:t>29.01.2018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CCA7-2E93-45DC-8F41-0A097E5189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092C-7ED2-4BEF-808E-7FD7A722DB40}" type="datetimeFigureOut">
              <a:rPr lang="ru-RU" smtClean="0"/>
              <a:pPr/>
              <a:t>29.01.2018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CCA7-2E93-45DC-8F41-0A097E518974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092C-7ED2-4BEF-808E-7FD7A722DB40}" type="datetimeFigureOut">
              <a:rPr lang="ru-RU" smtClean="0"/>
              <a:pPr/>
              <a:t>29.01.2018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CCA7-2E93-45DC-8F41-0A097E51897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092C-7ED2-4BEF-808E-7FD7A722DB40}" type="datetimeFigureOut">
              <a:rPr lang="ru-RU" smtClean="0"/>
              <a:pPr/>
              <a:t>29.01.2018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CCA7-2E93-45DC-8F41-0A097E5189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092C-7ED2-4BEF-808E-7FD7A722DB40}" type="datetimeFigureOut">
              <a:rPr lang="ru-RU" smtClean="0"/>
              <a:pPr/>
              <a:t>29.01.2018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CCA7-2E93-45DC-8F41-0A097E51897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092C-7ED2-4BEF-808E-7FD7A722DB40}" type="datetimeFigureOut">
              <a:rPr lang="ru-RU" smtClean="0"/>
              <a:pPr/>
              <a:t>29.01.2018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CCA7-2E93-45DC-8F41-0A097E5189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092C-7ED2-4BEF-808E-7FD7A722DB40}" type="datetimeFigureOut">
              <a:rPr lang="ru-RU" smtClean="0"/>
              <a:pPr/>
              <a:t>29.01.2018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CCA7-2E93-45DC-8F41-0A097E5189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092C-7ED2-4BEF-808E-7FD7A722DB40}" type="datetimeFigureOut">
              <a:rPr lang="ru-RU" smtClean="0"/>
              <a:pPr/>
              <a:t>29.01.2018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CCA7-2E93-45DC-8F41-0A097E5189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092C-7ED2-4BEF-808E-7FD7A722DB40}" type="datetimeFigureOut">
              <a:rPr lang="ru-RU" smtClean="0"/>
              <a:pPr/>
              <a:t>29.01.2018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CCA7-2E93-45DC-8F41-0A097E51897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092C-7ED2-4BEF-808E-7FD7A722DB40}" type="datetimeFigureOut">
              <a:rPr lang="ru-RU" smtClean="0"/>
              <a:pPr/>
              <a:t>29.01.2018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CCA7-2E93-45DC-8F41-0A097E51897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56B092C-7ED2-4BEF-808E-7FD7A722DB40}" type="datetimeFigureOut">
              <a:rPr lang="ru-RU" smtClean="0"/>
              <a:pPr/>
              <a:t>29.01.2018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3B5CCA7-2E93-45DC-8F41-0A097E51897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780108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Схемы активного формирователя противофазных сигналов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15616" y="4509120"/>
            <a:ext cx="6400800" cy="14732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ru-RU" sz="3200" dirty="0" smtClean="0">
                <a:solidFill>
                  <a:schemeClr val="tx1"/>
                </a:solidFill>
              </a:rPr>
              <a:t>Студент: 			Усманов М.К.</a:t>
            </a:r>
          </a:p>
          <a:p>
            <a:pPr algn="l"/>
            <a:endParaRPr lang="ru-RU" dirty="0">
              <a:solidFill>
                <a:schemeClr val="tx1"/>
              </a:solidFill>
            </a:endParaRPr>
          </a:p>
          <a:p>
            <a:pPr algn="l"/>
            <a:endParaRPr lang="ru-RU" dirty="0" smtClean="0">
              <a:solidFill>
                <a:schemeClr val="tx1"/>
              </a:solidFill>
            </a:endParaRPr>
          </a:p>
          <a:p>
            <a:pPr algn="l"/>
            <a:r>
              <a:rPr lang="ru-RU" sz="3200" dirty="0" smtClean="0">
                <a:solidFill>
                  <a:schemeClr val="tx1"/>
                </a:solidFill>
              </a:rPr>
              <a:t>Научный руководитель: 	Кондратенко С.В.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909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761435769"/>
              </p:ext>
            </p:extLst>
          </p:nvPr>
        </p:nvGraphicFramePr>
        <p:xfrm>
          <a:off x="611560" y="3789040"/>
          <a:ext cx="7560841" cy="17281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9227"/>
                <a:gridCol w="2520807"/>
                <a:gridCol w="2520807"/>
              </a:tblGrid>
              <a:tr h="3456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Схема формирования</a:t>
                      </a:r>
                      <a:endParaRPr lang="ru-RU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КП2</a:t>
                      </a:r>
                      <a:endParaRPr lang="ru-RU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 процентах</a:t>
                      </a:r>
                      <a:endParaRPr lang="ru-RU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56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С использованием ОС</a:t>
                      </a:r>
                      <a:endParaRPr lang="ru-RU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6,5271</a:t>
                      </a:r>
                      <a:r>
                        <a:rPr lang="en-US" sz="1800" dirty="0">
                          <a:effectLst/>
                        </a:rPr>
                        <a:t>x</a:t>
                      </a:r>
                      <a:r>
                        <a:rPr lang="ru-RU" sz="1800" dirty="0">
                          <a:effectLst/>
                        </a:rPr>
                        <a:t>10</a:t>
                      </a:r>
                      <a:r>
                        <a:rPr lang="ru-RU" sz="1800" baseline="30000" dirty="0">
                          <a:effectLst/>
                        </a:rPr>
                        <a:t>-3</a:t>
                      </a:r>
                      <a:endParaRPr lang="ru-RU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0,65271%</a:t>
                      </a:r>
                      <a:endParaRPr lang="ru-RU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56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Без использования ОС</a:t>
                      </a:r>
                      <a:endParaRPr lang="ru-RU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20,300</a:t>
                      </a:r>
                      <a:r>
                        <a:rPr lang="en-US" sz="1800" dirty="0">
                          <a:effectLst/>
                        </a:rPr>
                        <a:t>x</a:t>
                      </a:r>
                      <a:r>
                        <a:rPr lang="ru-RU" sz="1800" dirty="0">
                          <a:effectLst/>
                        </a:rPr>
                        <a:t>10</a:t>
                      </a:r>
                      <a:r>
                        <a:rPr lang="ru-RU" sz="1800" baseline="30000" dirty="0">
                          <a:effectLst/>
                        </a:rPr>
                        <a:t>-3</a:t>
                      </a:r>
                      <a:endParaRPr lang="ru-RU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2,0300%</a:t>
                      </a:r>
                      <a:endParaRPr lang="ru-RU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56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Комплементарная</a:t>
                      </a:r>
                      <a:endParaRPr lang="ru-RU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28,293</a:t>
                      </a:r>
                      <a:r>
                        <a:rPr lang="en-US" sz="1800">
                          <a:effectLst/>
                        </a:rPr>
                        <a:t>x10</a:t>
                      </a:r>
                      <a:r>
                        <a:rPr lang="en-US" sz="1800" baseline="30000">
                          <a:effectLst/>
                        </a:rPr>
                        <a:t>-3</a:t>
                      </a:r>
                      <a:endParaRPr lang="ru-RU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2,8293%</a:t>
                      </a:r>
                      <a:endParaRPr lang="ru-RU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56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CML-</a:t>
                      </a:r>
                      <a:r>
                        <a:rPr lang="ru-RU" sz="1800">
                          <a:effectLst/>
                        </a:rPr>
                        <a:t>каскад</a:t>
                      </a:r>
                      <a:endParaRPr lang="ru-RU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2,6870</a:t>
                      </a:r>
                      <a:r>
                        <a:rPr lang="en-US" sz="1800">
                          <a:effectLst/>
                        </a:rPr>
                        <a:t>x10</a:t>
                      </a:r>
                      <a:r>
                        <a:rPr lang="en-US" sz="1800" baseline="30000">
                          <a:effectLst/>
                        </a:rPr>
                        <a:t>-3</a:t>
                      </a:r>
                      <a:endParaRPr lang="ru-RU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0,26870%</a:t>
                      </a:r>
                      <a:endParaRPr lang="ru-RU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Значения критерия противофазности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128312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794784726"/>
              </p:ext>
            </p:extLst>
          </p:nvPr>
        </p:nvGraphicFramePr>
        <p:xfrm>
          <a:off x="1115616" y="3645024"/>
          <a:ext cx="7039590" cy="20679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272"/>
                <a:gridCol w="2427440"/>
                <a:gridCol w="2163878"/>
              </a:tblGrid>
              <a:tr h="3592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Схема формирования</a:t>
                      </a:r>
                      <a:endParaRPr lang="ru-RU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Потребляемая мощность, мВт</a:t>
                      </a:r>
                      <a:endParaRPr lang="ru-RU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Потребляемый ток, мА</a:t>
                      </a:r>
                      <a:endParaRPr lang="ru-RU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92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С использованием ОС</a:t>
                      </a:r>
                      <a:endParaRPr lang="ru-RU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4.2</a:t>
                      </a:r>
                      <a:endParaRPr lang="ru-RU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1,67</a:t>
                      </a:r>
                      <a:endParaRPr lang="ru-RU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92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Без использования ОС</a:t>
                      </a:r>
                      <a:endParaRPr lang="ru-RU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1,4</a:t>
                      </a:r>
                      <a:endParaRPr lang="ru-RU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0,56</a:t>
                      </a:r>
                      <a:endParaRPr lang="ru-RU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92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Комплементарная</a:t>
                      </a:r>
                      <a:endParaRPr lang="ru-RU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1,6</a:t>
                      </a:r>
                      <a:endParaRPr lang="ru-RU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0,62</a:t>
                      </a:r>
                      <a:endParaRPr lang="ru-RU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92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CML-</a:t>
                      </a:r>
                      <a:r>
                        <a:rPr lang="ru-RU" sz="1800">
                          <a:effectLst/>
                        </a:rPr>
                        <a:t>каскад</a:t>
                      </a:r>
                      <a:endParaRPr lang="ru-RU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25,9</a:t>
                      </a:r>
                      <a:endParaRPr lang="ru-RU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11,6</a:t>
                      </a:r>
                      <a:endParaRPr lang="ru-RU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Потребляемый ток/мощность схем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202182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Рассмотрены: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Преимущества противофазных сигналов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Примеры их применения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Характеристики схем формирователей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Выяснилось, что наилучшим критерием противофазности обладает </a:t>
            </a:r>
            <a:r>
              <a:rPr lang="en-US" dirty="0" smtClean="0"/>
              <a:t>CML-</a:t>
            </a:r>
            <a:r>
              <a:rPr lang="ru-RU" dirty="0" smtClean="0"/>
              <a:t>каскад, однако это достигается путем большого энергопотребления.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772689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Рассмотреть преимущества противофазных сигналов.</a:t>
            </a:r>
          </a:p>
          <a:p>
            <a:r>
              <a:rPr lang="ru-RU" dirty="0" smtClean="0"/>
              <a:t>Рассмотреть примеры их применения.</a:t>
            </a:r>
          </a:p>
          <a:p>
            <a:r>
              <a:rPr lang="ru-RU" dirty="0" smtClean="0"/>
              <a:t>Сравнить аналоговые и цифровые  схемы формирования противофазных сигналов, выявить их характеристики и выбрать наилучшую схему.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работы: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62529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Более точная определенность</a:t>
            </a:r>
          </a:p>
          <a:p>
            <a:r>
              <a:rPr lang="ru-RU" dirty="0" smtClean="0"/>
              <a:t>Более высокая скорость работы</a:t>
            </a:r>
          </a:p>
          <a:p>
            <a:r>
              <a:rPr lang="ru-RU" dirty="0" smtClean="0"/>
              <a:t>При равных условиях — большее соотношение сигнал/шум</a:t>
            </a:r>
          </a:p>
          <a:p>
            <a:r>
              <a:rPr lang="ru-RU" dirty="0" smtClean="0"/>
              <a:t>Лучшая помехозащищенность</a:t>
            </a:r>
          </a:p>
          <a:p>
            <a:r>
              <a:rPr lang="ru-RU" dirty="0" smtClean="0"/>
              <a:t>Меньший уровень электромагнитного излучения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Преимущества противофазных сигналов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407632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Интерфейсы группы </a:t>
            </a:r>
            <a:r>
              <a:rPr lang="en-US" dirty="0" smtClean="0"/>
              <a:t>RS (</a:t>
            </a:r>
            <a:r>
              <a:rPr lang="ru-RU" dirty="0" smtClean="0"/>
              <a:t>например </a:t>
            </a:r>
            <a:r>
              <a:rPr lang="en-US" dirty="0" smtClean="0"/>
              <a:t>RS-485)</a:t>
            </a:r>
          </a:p>
          <a:p>
            <a:r>
              <a:rPr lang="ru-RU" dirty="0"/>
              <a:t>Высокоскоростные интерфейсы последовательной передачи </a:t>
            </a:r>
            <a:r>
              <a:rPr lang="ru-RU" dirty="0" smtClean="0"/>
              <a:t>данных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LVDS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CML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LVPECL</a:t>
            </a:r>
            <a:endParaRPr lang="ru-RU" dirty="0" smtClean="0"/>
          </a:p>
          <a:p>
            <a:pPr marL="274320" lvl="1"/>
            <a:r>
              <a:rPr lang="ru-RU" dirty="0" smtClean="0"/>
              <a:t>Витые пары</a:t>
            </a:r>
            <a:endParaRPr lang="en-US" dirty="0" smtClean="0"/>
          </a:p>
          <a:p>
            <a:pPr marL="301943" lvl="1" indent="0">
              <a:buNone/>
            </a:pP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Примеры применения противофазных сигналов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961238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068960"/>
            <a:ext cx="7227508" cy="2239292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Цифровые варианты схемы: схема с инвертором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269905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1" y="2996952"/>
            <a:ext cx="7272528" cy="3024336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Цифровые варианты схемы: схема с обратными связями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32243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2348880"/>
            <a:ext cx="5160221" cy="3751192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Цифровые схемы: </a:t>
            </a:r>
            <a:r>
              <a:rPr lang="ru-RU" dirty="0" err="1" smtClean="0"/>
              <a:t>комплементарый</a:t>
            </a:r>
            <a:r>
              <a:rPr lang="ru-RU" dirty="0" smtClean="0"/>
              <a:t> формирователь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236149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212976"/>
            <a:ext cx="4708060" cy="3512558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Аналоговые схемы: </a:t>
            </a:r>
            <a:r>
              <a:rPr lang="en-US" dirty="0" smtClean="0"/>
              <a:t>CML</a:t>
            </a:r>
            <a:r>
              <a:rPr lang="ru-RU" dirty="0" smtClean="0"/>
              <a:t>- каскад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44824"/>
            <a:ext cx="2089453" cy="247519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150387"/>
            <a:ext cx="2228800" cy="26201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8581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Критерий </a:t>
            </a:r>
            <a:r>
              <a:rPr lang="ru-RU" dirty="0" err="1" smtClean="0"/>
              <a:t>противофазности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2852936"/>
            <a:ext cx="3360373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59632" y="3967212"/>
            <a:ext cx="4912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Где </a:t>
            </a:r>
            <a:r>
              <a:rPr lang="en-US" dirty="0" smtClean="0"/>
              <a:t>t0 —</a:t>
            </a:r>
            <a:r>
              <a:rPr lang="ru-RU" dirty="0" smtClean="0"/>
              <a:t>начальный </a:t>
            </a:r>
            <a:r>
              <a:rPr lang="ru-RU" dirty="0"/>
              <a:t>отсчет времени,  </a:t>
            </a:r>
            <a:r>
              <a:rPr lang="en-US" dirty="0" smtClean="0"/>
              <a:t>U</a:t>
            </a:r>
            <a:r>
              <a:rPr lang="ru-RU" dirty="0" err="1" smtClean="0"/>
              <a:t>с.ф</a:t>
            </a:r>
            <a:r>
              <a:rPr lang="ru-RU" dirty="0" smtClean="0"/>
              <a:t>.— </a:t>
            </a:r>
            <a:r>
              <a:rPr lang="ru-RU" dirty="0"/>
              <a:t>синфазная составляющая ПС,  </a:t>
            </a:r>
            <a:r>
              <a:rPr lang="en-US" dirty="0" smtClean="0"/>
              <a:t>U0 </a:t>
            </a:r>
            <a:r>
              <a:rPr lang="ru-RU" dirty="0" smtClean="0"/>
              <a:t>— </a:t>
            </a:r>
            <a:r>
              <a:rPr lang="ru-RU" dirty="0"/>
              <a:t>постоянная составляющая  синфазной составляющей ДС (СС ДС), </a:t>
            </a:r>
            <a:r>
              <a:rPr lang="en-US" dirty="0" smtClean="0"/>
              <a:t>T </a:t>
            </a:r>
            <a:r>
              <a:rPr lang="ru-RU" dirty="0" smtClean="0"/>
              <a:t>— </a:t>
            </a:r>
            <a:r>
              <a:rPr lang="ru-RU" dirty="0"/>
              <a:t>единичный интервал сигнала. </a:t>
            </a:r>
          </a:p>
        </p:txBody>
      </p:sp>
    </p:spTree>
    <p:extLst>
      <p:ext uri="{BB962C8B-B14F-4D97-AF65-F5344CB8AC3E}">
        <p14:creationId xmlns="" xmlns:p14="http://schemas.microsoft.com/office/powerpoint/2010/main" val="934240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427</TotalTime>
  <Words>234</Words>
  <Application>Microsoft Office PowerPoint</Application>
  <PresentationFormat>Экран (4:3)</PresentationFormat>
  <Paragraphs>67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Волна</vt:lpstr>
      <vt:lpstr>Схемы активного формирователя противофазных сигналов</vt:lpstr>
      <vt:lpstr>Цель работы:</vt:lpstr>
      <vt:lpstr>Преимущества противофазных сигналов</vt:lpstr>
      <vt:lpstr>Примеры применения противофазных сигналов</vt:lpstr>
      <vt:lpstr>Цифровые варианты схемы: схема с инвертором</vt:lpstr>
      <vt:lpstr>Цифровые варианты схемы: схема с обратными связями</vt:lpstr>
      <vt:lpstr>Цифровые схемы: комплементарый формирователь</vt:lpstr>
      <vt:lpstr>Аналоговые схемы: CML- каскад</vt:lpstr>
      <vt:lpstr>Критерий противофазности</vt:lpstr>
      <vt:lpstr>Значения критерия противофазности</vt:lpstr>
      <vt:lpstr>Потребляемый ток/мощность схем</vt:lpstr>
      <vt:lpstr>Выводы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Схемы активного формирователя противофазных сигналов</dc:title>
  <dc:creator>Марсель</dc:creator>
  <cp:lastModifiedBy>С.В.Кондратенко</cp:lastModifiedBy>
  <cp:revision>7</cp:revision>
  <dcterms:created xsi:type="dcterms:W3CDTF">2017-01-25T20:09:34Z</dcterms:created>
  <dcterms:modified xsi:type="dcterms:W3CDTF">2018-01-29T11:24:57Z</dcterms:modified>
</cp:coreProperties>
</file>