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58" r:id="rId5"/>
    <p:sldId id="259" r:id="rId6"/>
    <p:sldId id="260" r:id="rId7"/>
    <p:sldId id="270" r:id="rId8"/>
    <p:sldId id="262" r:id="rId9"/>
    <p:sldId id="264" r:id="rId10"/>
    <p:sldId id="263" r:id="rId11"/>
    <p:sldId id="265" r:id="rId12"/>
    <p:sldId id="266" r:id="rId13"/>
    <p:sldId id="268" r:id="rId14"/>
    <p:sldId id="267" r:id="rId15"/>
    <p:sldId id="269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>
    <p:restoredLeft sz="7522" autoAdjust="0"/>
    <p:restoredTop sz="94660"/>
  </p:normalViewPr>
  <p:slideViewPr>
    <p:cSldViewPr>
      <p:cViewPr varScale="1">
        <p:scale>
          <a:sx n="103" d="100"/>
          <a:sy n="103" d="100"/>
        </p:scale>
        <p:origin x="-19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08D28-4194-4378-AB39-635688D08D9F}" type="datetimeFigureOut">
              <a:rPr lang="ru-RU" smtClean="0"/>
              <a:pPr/>
              <a:t>01.02.2018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08289-D1C9-4EA1-8C7F-C01A5649A3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91789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F76F-8C4F-4635-866B-E91F4705A056}" type="datetime1">
              <a:rPr lang="ru-RU" smtClean="0"/>
              <a:pPr/>
              <a:t>01.02.2018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10DF-E8FF-44AB-9646-797CB2B756FC}" type="datetime1">
              <a:rPr lang="ru-RU" smtClean="0"/>
              <a:pPr/>
              <a:t>01.02.2018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A523-1FA1-4FA0-9525-6CA12DE20DEB}" type="datetime1">
              <a:rPr lang="ru-RU" smtClean="0"/>
              <a:pPr/>
              <a:t>01.02.2018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B105-36C4-4E76-ADB4-9D5E105CCA4C}" type="datetime1">
              <a:rPr lang="ru-RU" smtClean="0"/>
              <a:pPr/>
              <a:t>01.02.2018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518E-A8D4-4AD3-B690-66635CC467E0}" type="datetime1">
              <a:rPr lang="ru-RU" smtClean="0"/>
              <a:pPr/>
              <a:t>01.02.2018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7B39-FD41-4B55-BFA5-E2403EB5D946}" type="datetime1">
              <a:rPr lang="ru-RU" smtClean="0"/>
              <a:pPr/>
              <a:t>01.02.2018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E3BC-E1BB-4CA9-9B45-9BAEDF03A3AC}" type="datetime1">
              <a:rPr lang="ru-RU" smtClean="0"/>
              <a:pPr/>
              <a:t>01.02.2018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CF0B-AEC4-4121-A860-F5E430272AE7}" type="datetime1">
              <a:rPr lang="ru-RU" smtClean="0"/>
              <a:pPr/>
              <a:t>01.02.2018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6E50-DFBB-4532-8504-BFA2AA6EE440}" type="datetime1">
              <a:rPr lang="ru-RU" smtClean="0"/>
              <a:pPr/>
              <a:t>01.02.2018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B9E3-B7AC-4B17-88C2-A264AEDCD4B0}" type="datetime1">
              <a:rPr lang="ru-RU" smtClean="0"/>
              <a:pPr/>
              <a:t>01.02.2018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214D-BACD-46E7-BE84-D3726442FB21}" type="datetime1">
              <a:rPr lang="ru-RU" smtClean="0"/>
              <a:pPr/>
              <a:t>01.02.2018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E0FD3-FE0E-493B-BA53-14EC7773A6C0}" type="datetime1">
              <a:rPr lang="ru-RU" smtClean="0"/>
              <a:pPr/>
              <a:t>01.02.2018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F923-4DB2-43C4-8310-2785AE8B597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148478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Быстродействующие КМОП преобразователи уровней сигналов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3573016"/>
            <a:ext cx="7128792" cy="1752600"/>
          </a:xfrm>
        </p:spPr>
        <p:txBody>
          <a:bodyPr>
            <a:normAutofit fontScale="92500"/>
          </a:bodyPr>
          <a:lstStyle/>
          <a:p>
            <a:endParaRPr lang="ru-RU" dirty="0" smtClean="0"/>
          </a:p>
          <a:p>
            <a:r>
              <a:rPr lang="ru-RU" dirty="0" smtClean="0"/>
              <a:t>Студент: Языков Э. В., гр. С12-401</a:t>
            </a:r>
          </a:p>
          <a:p>
            <a:r>
              <a:rPr lang="ru-RU" dirty="0" smtClean="0"/>
              <a:t>Научный руководитель: Кондратенко С.В.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Драйверы с разными интерфейсами. Сравнение.</a:t>
            </a:r>
            <a:endParaRPr lang="ru-RU" sz="2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10</a:t>
            </a:fld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71144231"/>
              </p:ext>
            </p:extLst>
          </p:nvPr>
        </p:nvGraphicFramePr>
        <p:xfrm>
          <a:off x="899592" y="1340768"/>
          <a:ext cx="7632849" cy="2232246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908008"/>
                <a:gridCol w="1908008"/>
                <a:gridCol w="1908008"/>
                <a:gridCol w="1908825"/>
              </a:tblGrid>
              <a:tr h="37204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Тип драйвера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VML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CML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Измененный </a:t>
                      </a:r>
                      <a:r>
                        <a:rPr lang="en-US" sz="1600">
                          <a:effectLst/>
                        </a:rPr>
                        <a:t>LVDS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204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VOL, </a:t>
                      </a:r>
                      <a:r>
                        <a:rPr lang="ru-RU" sz="1600">
                          <a:effectLst/>
                        </a:rPr>
                        <a:t>В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0,55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1,9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0,15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204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VOH,</a:t>
                      </a:r>
                      <a:r>
                        <a:rPr lang="ru-RU" sz="1600">
                          <a:effectLst/>
                        </a:rPr>
                        <a:t> В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1,75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2,3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0,55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204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VOH-VOL,</a:t>
                      </a:r>
                      <a:r>
                        <a:rPr lang="ru-RU" sz="1600">
                          <a:effectLst/>
                        </a:rPr>
                        <a:t> В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1,25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0,4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0,4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204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max(t</a:t>
                      </a:r>
                      <a:r>
                        <a:rPr lang="ru-RU" sz="1600">
                          <a:effectLst/>
                        </a:rPr>
                        <a:t>ф</a:t>
                      </a:r>
                      <a:r>
                        <a:rPr lang="en-US" sz="1600">
                          <a:effectLst/>
                        </a:rPr>
                        <a:t>,t</a:t>
                      </a:r>
                      <a:r>
                        <a:rPr lang="ru-RU" sz="1600">
                          <a:effectLst/>
                        </a:rPr>
                        <a:t>сп</a:t>
                      </a:r>
                      <a:r>
                        <a:rPr lang="en-US" sz="1600">
                          <a:effectLst/>
                        </a:rPr>
                        <a:t>)</a:t>
                      </a:r>
                      <a:r>
                        <a:rPr lang="ru-RU" sz="1600">
                          <a:effectLst/>
                        </a:rPr>
                        <a:t>, нс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0,25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0,25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0,9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204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</a:t>
                      </a:r>
                      <a:r>
                        <a:rPr lang="ru-RU" sz="1600">
                          <a:effectLst/>
                        </a:rPr>
                        <a:t>потр, мА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17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16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8600" y="4005064"/>
            <a:ext cx="868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/>
              <a:t>В </a:t>
            </a:r>
            <a:r>
              <a:rPr lang="ru-RU" i="1" dirty="0" smtClean="0"/>
              <a:t>таблице приведены </a:t>
            </a:r>
            <a:r>
              <a:rPr lang="ru-RU" i="1" dirty="0"/>
              <a:t>определенные по временным диаграммам характеристики исследуемых драйверов: установившиеся уровни и размахи входных сигналов, наибольший из фронтов/срезов и средний ток потребления (при частоте входного сигнала 100 МГц). Ток потребления всех трех схем примерно одинаковы. Размах сигнала на выходе </a:t>
            </a:r>
            <a:r>
              <a:rPr lang="en-US" i="1" dirty="0"/>
              <a:t>VML</a:t>
            </a:r>
            <a:r>
              <a:rPr lang="ru-RU" i="1" dirty="0"/>
              <a:t>-драйвера значительно превышает размах на выходах остальных двух типов драйверов, что позволяет передавать сигнал по линии связи большей длины. По быстродействию наихудшим является </a:t>
            </a:r>
            <a:r>
              <a:rPr lang="en-US" i="1" dirty="0"/>
              <a:t>LVDS</a:t>
            </a:r>
            <a:r>
              <a:rPr lang="ru-RU" i="1" dirty="0" smtClean="0"/>
              <a:t>-драйвер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Входной каскад приемника, как преобразователь уровней приходящих интерфейсных сигналов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	Требования, выполнение которых контролировалось при проектировании, были следующими:</a:t>
            </a:r>
          </a:p>
          <a:p>
            <a:pPr lvl="0"/>
            <a:r>
              <a:rPr lang="ru-RU" dirty="0" smtClean="0"/>
              <a:t>Высокое быстродействие</a:t>
            </a:r>
            <a:r>
              <a:rPr lang="en-US" dirty="0" smtClean="0"/>
              <a:t>;</a:t>
            </a:r>
            <a:endParaRPr lang="ru-RU" dirty="0" smtClean="0"/>
          </a:p>
          <a:p>
            <a:pPr lvl="0"/>
            <a:r>
              <a:rPr lang="ru-RU" dirty="0" smtClean="0"/>
              <a:t>Высокая чувствительность (срабатывание от входного сигнала с амплитудой +-100 мВ) для возможности обработки интерфейсных сигналов с разными интерфейсами;</a:t>
            </a:r>
          </a:p>
          <a:p>
            <a:pPr lvl="0"/>
            <a:r>
              <a:rPr lang="ru-RU" dirty="0" smtClean="0"/>
              <a:t>Собственный коэффициент усиления, определяемый по наклону на крутом участке передаточной характеристики,  не менее 2,5 В/200 мВ=12,5 для гарантированного установления выходного сигнала высокого уровня на уровне питания.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Входной каскад</a:t>
            </a:r>
            <a:r>
              <a:rPr lang="en-US" sz="2800" dirty="0" smtClean="0"/>
              <a:t> </a:t>
            </a:r>
            <a:r>
              <a:rPr lang="ru-RU" sz="2800" dirty="0" smtClean="0"/>
              <a:t>приемника, технология 0,25 мкм</a:t>
            </a:r>
            <a:endParaRPr lang="ru-RU" sz="2800" dirty="0"/>
          </a:p>
        </p:txBody>
      </p:sp>
      <p:pic>
        <p:nvPicPr>
          <p:cNvPr id="4" name="Содержимое 3" descr="sch_rec_Rin_bw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664525"/>
            <a:ext cx="7166108" cy="4525963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323359" y="5205897"/>
            <a:ext cx="6753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Преобразователь интерфейсных  сигналов в цифровой </a:t>
            </a:r>
            <a:r>
              <a:rPr lang="en-US" dirty="0" smtClean="0"/>
              <a:t>CMOS</a:t>
            </a:r>
            <a:r>
              <a:rPr lang="ru-RU" dirty="0" smtClean="0"/>
              <a:t> 2,5 В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28475" y="5590638"/>
            <a:ext cx="8363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/>
              <a:t>П</a:t>
            </a:r>
            <a:r>
              <a:rPr lang="ru-RU" i="1" dirty="0" smtClean="0"/>
              <a:t>ростой </a:t>
            </a:r>
            <a:r>
              <a:rPr lang="ru-RU" i="1" dirty="0"/>
              <a:t>входной каскад приемника на основе однокаскадного </a:t>
            </a:r>
            <a:r>
              <a:rPr lang="ru-RU" i="1" dirty="0" smtClean="0"/>
              <a:t>ОУ. </a:t>
            </a:r>
            <a:r>
              <a:rPr lang="ru-RU" i="1" dirty="0"/>
              <a:t>Входы схемы подтянуты резисторами с сопротивлениями 4 кОм к половине питания для обеспечения работы приемника в случае, когда сигналы на его входы передаются через разделительные </a:t>
            </a:r>
            <a:r>
              <a:rPr lang="ru-RU" i="1" dirty="0" smtClean="0"/>
              <a:t>конденсаторы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9456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Графики входных/выходных сигналов</a:t>
            </a:r>
            <a:endParaRPr lang="ru-RU" sz="2800" dirty="0"/>
          </a:p>
        </p:txBody>
      </p:sp>
      <p:pic>
        <p:nvPicPr>
          <p:cNvPr id="4" name="Содержимое 3" descr="tran_sin_1e8_2_5e8_5e8.PNG"/>
          <p:cNvPicPr>
            <a:picLocks noGrp="1"/>
          </p:cNvPicPr>
          <p:nvPr>
            <p:ph idx="1"/>
          </p:nvPr>
        </p:nvPicPr>
        <p:blipFill>
          <a:blip r:embed="rId2" cstate="print"/>
          <a:srcRect b="74871"/>
          <a:stretch>
            <a:fillRect/>
          </a:stretch>
        </p:blipFill>
        <p:spPr>
          <a:xfrm>
            <a:off x="323528" y="552325"/>
            <a:ext cx="6624736" cy="2972732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587247" y="564012"/>
            <a:ext cx="2411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Входной синусоидальный сигнал</a:t>
            </a:r>
          </a:p>
          <a:p>
            <a:r>
              <a:rPr lang="ru-RU" dirty="0" smtClean="0"/>
              <a:t>Частоты: 250, 500 и 1000 МГц</a:t>
            </a:r>
          </a:p>
          <a:p>
            <a:endParaRPr lang="ru-RU" dirty="0" smtClean="0"/>
          </a:p>
          <a:p>
            <a:r>
              <a:rPr lang="ru-RU" dirty="0" smtClean="0"/>
              <a:t>Выходной сигнал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01164" y="3276765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Тест </a:t>
            </a:r>
            <a:r>
              <a:rPr lang="ru-RU" dirty="0"/>
              <a:t>при оценке максимальной рабочей частоты исследуемой схемы. Максимальная рабочая частота составляет около </a:t>
            </a:r>
            <a:r>
              <a:rPr lang="ru-RU" dirty="0" smtClean="0"/>
              <a:t>1 ГГц</a:t>
            </a:r>
            <a:r>
              <a:rPr lang="ru-RU" dirty="0"/>
              <a:t>. 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45355172"/>
              </p:ext>
            </p:extLst>
          </p:nvPr>
        </p:nvGraphicFramePr>
        <p:xfrm>
          <a:off x="1043608" y="4472882"/>
          <a:ext cx="6433830" cy="21937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2081"/>
                <a:gridCol w="1072081"/>
                <a:gridCol w="1072081"/>
                <a:gridCol w="1072081"/>
                <a:gridCol w="1072753"/>
                <a:gridCol w="1072753"/>
              </a:tblGrid>
              <a:tr h="250430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Тип сигнала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VDDL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VDDH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5043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CMOS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CML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VML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LVDS*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825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Выходной сигнал  ядра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CMOS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Рис.14</a:t>
                      </a:r>
                      <a:r>
                        <a:rPr lang="en-US" sz="1600">
                          <a:effectLst/>
                        </a:rPr>
                        <a:t>,16</a:t>
                      </a:r>
                      <a:endParaRPr lang="ru-RU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up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Рис.29 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Рис.27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Рис.31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825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Входной сигнал  ядра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CMOS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Рис.19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down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Рис.34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Рис.34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Рис.34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96920" y="4011217"/>
            <a:ext cx="90704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Разработанные преобразователи ядро-периферия и периферия-ядро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Выводы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692696"/>
            <a:ext cx="8686800" cy="4525963"/>
          </a:xfrm>
        </p:spPr>
        <p:txBody>
          <a:bodyPr>
            <a:noAutofit/>
          </a:bodyPr>
          <a:lstStyle/>
          <a:p>
            <a:pPr algn="just"/>
            <a:r>
              <a:rPr lang="ru-RU" sz="2000" dirty="0" smtClean="0"/>
              <a:t> Были спроектированы схемы преобразователей уровней цифровых КМОП сигналов, в том числе два повышающих (1,8 В-&gt;2,5 В) и один понижающий (2,5 В-&gt;1,8 В). Лучший из понижающих преобразователей работает на скорости до 2,5 Гбит/с, а понижающий преобразователь – на скорости не менее 1 Гбит/с.</a:t>
            </a:r>
          </a:p>
          <a:p>
            <a:pPr marL="0" indent="0" algn="just">
              <a:buNone/>
            </a:pPr>
            <a:endParaRPr lang="ru-RU" sz="2000" dirty="0" smtClean="0"/>
          </a:p>
          <a:p>
            <a:pPr algn="just"/>
            <a:r>
              <a:rPr lang="ru-RU" sz="2000" dirty="0" smtClean="0"/>
              <a:t>Для преобразования цифровых сигналов ядра в интерфейсные сигналы и обратно разработаны драйверы с интерфейсами </a:t>
            </a:r>
            <a:r>
              <a:rPr lang="en-US" sz="2000" dirty="0" smtClean="0"/>
              <a:t>VML</a:t>
            </a:r>
            <a:r>
              <a:rPr lang="ru-RU" sz="2000" dirty="0" smtClean="0"/>
              <a:t>, </a:t>
            </a:r>
            <a:r>
              <a:rPr lang="en-US" sz="2000" dirty="0" smtClean="0"/>
              <a:t>CML </a:t>
            </a:r>
            <a:r>
              <a:rPr lang="ru-RU" sz="2000" dirty="0" smtClean="0"/>
              <a:t>и измененным интерфейсом </a:t>
            </a:r>
            <a:r>
              <a:rPr lang="en-US" sz="2000" dirty="0" smtClean="0"/>
              <a:t>LVDS</a:t>
            </a:r>
            <a:r>
              <a:rPr lang="ru-RU" sz="2000" dirty="0" smtClean="0"/>
              <a:t>, а также приемник, рассчитанный на работу совместно с перечисленными драйверами при непосредственной связи с ними или при связи через разделительные конденсаторы.  Все схемы предназначены для изготовления  по КМОП технологии с нормами 0,25 мкм и работают на скорости не ниже 1 Гбит/с.</a:t>
            </a:r>
          </a:p>
          <a:p>
            <a:pPr marL="0" indent="0" algn="just">
              <a:buNone/>
            </a:pPr>
            <a:endParaRPr lang="ru-RU" sz="2000" dirty="0" smtClean="0"/>
          </a:p>
          <a:p>
            <a:pPr algn="just"/>
            <a:r>
              <a:rPr lang="ru-RU" sz="2000" dirty="0" smtClean="0"/>
              <a:t>Все вместе спроектированные преобразователи предоставляют полный набор возможностей  преобразования уровней цифровых и интерфейсных сигналов в системе с двумя питающими напряжениями 1, 8 В и 2,5 В. 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Типовая структура СБИС типа </a:t>
            </a:r>
            <a:r>
              <a:rPr lang="ru-RU" sz="2800" dirty="0" err="1" smtClean="0"/>
              <a:t>система-на-кристалле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21702" y="4653136"/>
            <a:ext cx="457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Типовая организация системы питания </a:t>
            </a:r>
            <a:r>
              <a:rPr lang="en-US" dirty="0" smtClean="0"/>
              <a:t>FPGA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692790" y="5003884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Варианты применения разрабатываемых преобразователей уровней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512" y="1159007"/>
            <a:ext cx="4219575" cy="38195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24744"/>
            <a:ext cx="3619500" cy="3352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332" y="5003884"/>
            <a:ext cx="4571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i="1" dirty="0"/>
              <a:t>В системе на кристалле разные блоки используют разное напряжение питания: цифровое ядро использует низкое напряжение питания (0,9…1,8 В </a:t>
            </a:r>
            <a:r>
              <a:rPr lang="ru-RU" sz="1600" i="1" dirty="0" err="1"/>
              <a:t>в</a:t>
            </a:r>
            <a:r>
              <a:rPr lang="ru-RU" sz="1600" i="1" dirty="0"/>
              <a:t> зависимости от используемой технологии</a:t>
            </a:r>
            <a:r>
              <a:rPr lang="ru-RU" sz="1600" i="1" dirty="0" smtClean="0"/>
              <a:t>), а </a:t>
            </a:r>
            <a:r>
              <a:rPr lang="ru-RU" sz="1600" i="1" dirty="0"/>
              <a:t>периферия - повышенное питание (1,8…3,3 В).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92790" y="5517232"/>
            <a:ext cx="4219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 smtClean="0"/>
              <a:t>Блоки </a:t>
            </a:r>
            <a:r>
              <a:rPr lang="en-US" i="1" dirty="0"/>
              <a:t>up</a:t>
            </a:r>
            <a:r>
              <a:rPr lang="ru-RU" i="1" dirty="0"/>
              <a:t> и </a:t>
            </a:r>
            <a:r>
              <a:rPr lang="en-US" i="1" dirty="0"/>
              <a:t>down</a:t>
            </a:r>
            <a:r>
              <a:rPr lang="ru-RU" i="1" dirty="0"/>
              <a:t> – преобразователи уровней цифровых КМОП-сигналов с повышением или понижением этих </a:t>
            </a:r>
            <a:r>
              <a:rPr lang="ru-RU" i="1" dirty="0" smtClean="0"/>
              <a:t>уровней. </a:t>
            </a:r>
            <a:endParaRPr lang="ru-RU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Цель работы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ru-RU" sz="2400" dirty="0" smtClean="0"/>
              <a:t>Проектирование встроенных быстродействующих КМОП</a:t>
            </a:r>
            <a:r>
              <a:rPr lang="en-US" sz="2400" dirty="0" smtClean="0"/>
              <a:t> </a:t>
            </a:r>
            <a:r>
              <a:rPr lang="ru-RU" sz="2400" dirty="0" smtClean="0"/>
              <a:t>преобразователей уровней</a:t>
            </a:r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Решаемые задачи: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Анализ требований и достигнутых характеристик встроенных преобразователей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Формулирование требований к разработке преобразователей цифровых и интерфейсных сигналов, исходя из анализа параметров этих сигналов (амплитуд в первую очередь)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Разработка преобразователя уровней с использованием САПР </a:t>
            </a:r>
            <a:r>
              <a:rPr lang="en-US" sz="2400" dirty="0" err="1" smtClean="0"/>
              <a:t>OrCad</a:t>
            </a:r>
            <a:r>
              <a:rPr lang="en-US" sz="2400" dirty="0" smtClean="0"/>
              <a:t> 16.6</a:t>
            </a:r>
            <a:endParaRPr lang="ru-RU" sz="24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1716" y="15143"/>
            <a:ext cx="8229600" cy="11430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Типовые </a:t>
            </a:r>
            <a:r>
              <a:rPr lang="ru-RU" sz="2800" dirty="0"/>
              <a:t>уровни </a:t>
            </a:r>
            <a:r>
              <a:rPr lang="ru-RU" sz="2800" dirty="0" smtClean="0"/>
              <a:t>цифровых и интерфейсных сигналов</a:t>
            </a:r>
            <a:endParaRPr lang="ru-RU" sz="2800" dirty="0"/>
          </a:p>
        </p:txBody>
      </p:sp>
      <p:pic>
        <p:nvPicPr>
          <p:cNvPr id="4" name="Содержимое 3" descr="D:\Docs\Diplom\PicsTI\Table1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59" y="1377147"/>
            <a:ext cx="8229600" cy="1660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Table2"/>
          <p:cNvPicPr/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604547" y="4446912"/>
            <a:ext cx="5934903" cy="2250219"/>
          </a:xfrm>
          <a:prstGeom prst="rect">
            <a:avLst/>
          </a:prstGeom>
          <a:noFill/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019252" y="973477"/>
            <a:ext cx="766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Уровни интерфейсных сигналов (при напряжении питания драйверов 2,5 В)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124326" y="4114647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Уровни цифровых сигналов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411873" y="2914318"/>
            <a:ext cx="8429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 smtClean="0"/>
              <a:t>Уровни </a:t>
            </a:r>
            <a:r>
              <a:rPr lang="en-US" i="1" dirty="0" smtClean="0"/>
              <a:t>CML </a:t>
            </a:r>
            <a:r>
              <a:rPr lang="ru-RU" i="1" dirty="0" smtClean="0"/>
              <a:t>сигналов сдвинуты к напряжению питания, уровни </a:t>
            </a:r>
            <a:r>
              <a:rPr lang="en-US" i="1" dirty="0" smtClean="0"/>
              <a:t>VML </a:t>
            </a:r>
            <a:r>
              <a:rPr lang="ru-RU" i="1" dirty="0" smtClean="0"/>
              <a:t>и </a:t>
            </a:r>
            <a:r>
              <a:rPr lang="en-US" i="1" dirty="0" smtClean="0"/>
              <a:t>LVDS </a:t>
            </a:r>
            <a:r>
              <a:rPr lang="ru-RU" i="1" dirty="0" smtClean="0"/>
              <a:t>сигналов   симметричны относительно половины питания. Приемник (преобразователь уровней приходящих сигналов) должен сформировать выходной цифровой сигнал независимо от уровней сигналов на выходе драйвера.</a:t>
            </a:r>
            <a:endParaRPr lang="ru-RU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Выпускаемые серийно </a:t>
            </a:r>
            <a:r>
              <a:rPr lang="ru-RU" sz="2800" dirty="0" smtClean="0"/>
              <a:t>преобразователи уровней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275483" y="1941329"/>
            <a:ext cx="13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LVDS -&gt; CML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275483" y="3849797"/>
            <a:ext cx="13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CML -&gt; LVDS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13" name="Рисунок 12"/>
          <p:cNvPicPr/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1331640" y="3249368"/>
            <a:ext cx="4176464" cy="193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Содержимое 16"/>
          <p:cNvPicPr>
            <a:picLocks noGrp="1"/>
          </p:cNvPicPr>
          <p:nvPr>
            <p:ph idx="1"/>
          </p:nvPr>
        </p:nvPicPr>
        <p:blipFill>
          <a:blip r:embed="rId3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971599" y="1129540"/>
            <a:ext cx="4536505" cy="2058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240102" y="5188890"/>
            <a:ext cx="879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 smtClean="0"/>
              <a:t>Выпускаемые серийно преобразователи уровней могут работать на достаточно больших скоростях (2 Гбит</a:t>
            </a:r>
            <a:r>
              <a:rPr lang="en-US" i="1" dirty="0" smtClean="0"/>
              <a:t>/</a:t>
            </a:r>
            <a:r>
              <a:rPr lang="ru-RU" i="1" dirty="0" smtClean="0"/>
              <a:t>с +) , что позволяет полностью реализовать возможности соединяемых с их помощью передатчиков и приемников. Эта скорость является ориентиром для разрабатываемых преобразователей.</a:t>
            </a:r>
            <a:endParaRPr lang="ru-RU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-118547"/>
            <a:ext cx="8229600" cy="1858218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Принципиальная схема преобразователя цифровых КМОП сигналов  с повышением уровней 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492319" y="5187285"/>
            <a:ext cx="6628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DDH</a:t>
            </a:r>
            <a:r>
              <a:rPr lang="en-US" dirty="0" smtClean="0"/>
              <a:t> = 1.8 V</a:t>
            </a:r>
            <a:endParaRPr lang="ru-RU" dirty="0" smtClean="0"/>
          </a:p>
          <a:p>
            <a:r>
              <a:rPr lang="en-US" dirty="0" smtClean="0"/>
              <a:t>V</a:t>
            </a:r>
            <a:r>
              <a:rPr lang="en-US" baseline="-25000" dirty="0" smtClean="0"/>
              <a:t>DDL </a:t>
            </a:r>
            <a:r>
              <a:rPr lang="en-US" dirty="0" smtClean="0"/>
              <a:t>= 1.2 V</a:t>
            </a:r>
            <a:endParaRPr lang="ru-RU" dirty="0" smtClean="0"/>
          </a:p>
          <a:p>
            <a:r>
              <a:rPr lang="ru-RU" dirty="0" smtClean="0"/>
              <a:t>Преобразователь </a:t>
            </a:r>
            <a:r>
              <a:rPr lang="en-US" dirty="0" smtClean="0"/>
              <a:t>1.2</a:t>
            </a:r>
            <a:r>
              <a:rPr lang="ru-RU" dirty="0" smtClean="0"/>
              <a:t> В </a:t>
            </a:r>
            <a:r>
              <a:rPr lang="en-US" smtClean="0"/>
              <a:t>-&gt; </a:t>
            </a:r>
            <a:r>
              <a:rPr lang="en-US" smtClean="0"/>
              <a:t>1.8 </a:t>
            </a:r>
            <a:r>
              <a:rPr lang="ru-RU" dirty="0" smtClean="0"/>
              <a:t>В, достигнута частота работы 2,5 ГГц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10" name="Содержимое 9" descr="Pic4_E"/>
          <p:cNvPicPr>
            <a:picLocks noGrp="1"/>
          </p:cNvPicPr>
          <p:nvPr>
            <p:ph idx="1"/>
          </p:nvPr>
        </p:nvPicPr>
        <p:blipFill>
          <a:blip r:embed="rId2" cstate="print"/>
          <a:srcRect b="15064"/>
          <a:stretch>
            <a:fillRect/>
          </a:stretch>
        </p:blipFill>
        <p:spPr bwMode="auto">
          <a:xfrm>
            <a:off x="611560" y="1433848"/>
            <a:ext cx="8229600" cy="3507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171400"/>
            <a:ext cx="8229600" cy="1858218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Принципиальная схема преобразователя цифровых КМОП сигналов  с понижением уровней </a:t>
            </a:r>
            <a:endParaRPr lang="ru-RU" sz="2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7" name="Рисунок 6"/>
          <p:cNvPicPr/>
          <p:nvPr/>
        </p:nvPicPr>
        <p:blipFill rotWithShape="1">
          <a:blip r:embed="rId2" cstate="print">
            <a:grayscl/>
          </a:blip>
          <a:srcRect l="28792"/>
          <a:stretch/>
        </p:blipFill>
        <p:spPr bwMode="auto">
          <a:xfrm>
            <a:off x="1691680" y="1268760"/>
            <a:ext cx="6192687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9552" y="5949280"/>
            <a:ext cx="593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VDDH=2,5 </a:t>
            </a:r>
            <a:r>
              <a:rPr lang="ru-RU" dirty="0" smtClean="0"/>
              <a:t>В, </a:t>
            </a:r>
            <a:r>
              <a:rPr lang="en-US" dirty="0" smtClean="0"/>
              <a:t>VDDL=1</a:t>
            </a:r>
            <a:r>
              <a:rPr lang="ru-RU" dirty="0" smtClean="0"/>
              <a:t>,8 В. Достигнута частота работы 1 ГГц.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8334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Драйверы с разными интерфейсами. Принципиальные схемы.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VML-</a:t>
            </a:r>
            <a:r>
              <a:rPr lang="ru-RU" sz="2800" dirty="0" smtClean="0"/>
              <a:t>драйвер</a:t>
            </a:r>
            <a:r>
              <a:rPr lang="ru-RU" dirty="0" smtClean="0"/>
              <a:t>				</a:t>
            </a:r>
            <a:r>
              <a:rPr lang="en-US" sz="2800" dirty="0" smtClean="0"/>
              <a:t>LVDS-</a:t>
            </a:r>
            <a:r>
              <a:rPr lang="ru-RU" dirty="0" smtClean="0"/>
              <a:t>драйвер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378"/>
          <a:stretch/>
        </p:blipFill>
        <p:spPr bwMode="auto">
          <a:xfrm>
            <a:off x="611560" y="2564904"/>
            <a:ext cx="3888432" cy="39604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5" name="Рисунок 4"/>
          <p:cNvPicPr/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2040" y="2285992"/>
            <a:ext cx="3593560" cy="4070358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9818"/>
            <a:ext cx="8229600" cy="11430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Драйверы с разными интерфейсами. Временные диаграммы.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VML-</a:t>
            </a:r>
            <a:r>
              <a:rPr lang="ru-RU" sz="2800" dirty="0" smtClean="0"/>
              <a:t>драйвер</a:t>
            </a:r>
            <a:r>
              <a:rPr lang="ru-RU" dirty="0" smtClean="0"/>
              <a:t>				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 lvl="8"/>
            <a:r>
              <a:rPr lang="ru-RU" sz="2800" dirty="0" smtClean="0"/>
              <a:t>                    </a:t>
            </a:r>
            <a:endParaRPr lang="ru-RU" sz="2800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6217" y="1022631"/>
            <a:ext cx="6843895" cy="3024336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F923-4DB2-43C4-8310-2785AE8B5979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769431" y="1519136"/>
            <a:ext cx="20565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Ток потребления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Входные сигналы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Выходные сигналы</a:t>
            </a:r>
            <a:endParaRPr lang="ru-RU" dirty="0"/>
          </a:p>
        </p:txBody>
      </p:sp>
      <p:pic>
        <p:nvPicPr>
          <p:cNvPr id="9" name="Содержимое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6217" y="3827289"/>
            <a:ext cx="6681259" cy="29523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60119" y="4070902"/>
            <a:ext cx="20565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Ток потребления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Входные сигналы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Выходные сигналы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668126" y="3535715"/>
            <a:ext cx="2303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LVDS-</a:t>
            </a:r>
            <a:r>
              <a:rPr lang="ru-RU" sz="2800" dirty="0" smtClean="0"/>
              <a:t>драйвер</a:t>
            </a:r>
            <a:endParaRPr lang="ru-R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656717" y="880823"/>
            <a:ext cx="2250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VML-</a:t>
            </a:r>
            <a:r>
              <a:rPr lang="ru-RU" sz="2800" dirty="0" smtClean="0"/>
              <a:t>драйвер</a:t>
            </a:r>
            <a:endParaRPr lang="ru-RU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744</Words>
  <Application>Microsoft Office PowerPoint</Application>
  <PresentationFormat>Экран (4:3)</PresentationFormat>
  <Paragraphs>136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Быстродействующие КМОП преобразователи уровней сигналов</vt:lpstr>
      <vt:lpstr>Типовая структура СБИС типа система-на-кристалле</vt:lpstr>
      <vt:lpstr>Цель работы</vt:lpstr>
      <vt:lpstr>Типовые уровни цифровых и интерфейсных сигналов</vt:lpstr>
      <vt:lpstr>Выпускаемые серийно преобразователи уровней</vt:lpstr>
      <vt:lpstr>Принципиальная схема преобразователя цифровых КМОП сигналов  с повышением уровней </vt:lpstr>
      <vt:lpstr>Принципиальная схема преобразователя цифровых КМОП сигналов  с понижением уровней </vt:lpstr>
      <vt:lpstr>Драйверы с разными интерфейсами. Принципиальные схемы.</vt:lpstr>
      <vt:lpstr>Драйверы с разными интерфейсами. Временные диаграммы.</vt:lpstr>
      <vt:lpstr>Драйверы с разными интерфейсами. Сравнение.</vt:lpstr>
      <vt:lpstr>Входной каскад приемника, как преобразователь уровней приходящих интерфейсных сигналов</vt:lpstr>
      <vt:lpstr>Входной каскад приемника, технология 0,25 мкм</vt:lpstr>
      <vt:lpstr>Графики входных/выходных сигналов</vt:lpstr>
      <vt:lpstr>Выводы</vt:lpstr>
      <vt:lpstr>Слайд 15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Быстродействующие КМОП-преобразователи уровней сигналов</dc:title>
  <dc:creator>Edgar</dc:creator>
  <cp:lastModifiedBy>С.В.Кондратенко</cp:lastModifiedBy>
  <cp:revision>49</cp:revision>
  <dcterms:created xsi:type="dcterms:W3CDTF">2018-01-28T21:56:41Z</dcterms:created>
  <dcterms:modified xsi:type="dcterms:W3CDTF">2018-02-01T07:24:23Z</dcterms:modified>
</cp:coreProperties>
</file>