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69" r:id="rId4"/>
    <p:sldId id="270" r:id="rId5"/>
    <p:sldId id="271" r:id="rId6"/>
    <p:sldId id="277" r:id="rId7"/>
    <p:sldId id="272" r:id="rId8"/>
    <p:sldId id="273" r:id="rId9"/>
    <p:sldId id="280" r:id="rId10"/>
    <p:sldId id="274" r:id="rId11"/>
    <p:sldId id="278" r:id="rId12"/>
    <p:sldId id="279" r:id="rId13"/>
    <p:sldId id="268" r:id="rId14"/>
  </p:sldIdLst>
  <p:sldSz cx="6858000" cy="5143500"/>
  <p:notesSz cx="6858000" cy="9144000"/>
  <p:custDataLst>
    <p:tags r:id="rId16"/>
  </p:custDataLst>
  <p:defaultTextStyle>
    <a:defPPr>
      <a:defRPr lang="ru-RU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43" autoAdjust="0"/>
  </p:normalViewPr>
  <p:slideViewPr>
    <p:cSldViewPr snapToObjects="1" showGuides="1">
      <p:cViewPr>
        <p:scale>
          <a:sx n="130" d="100"/>
          <a:sy n="130" d="100"/>
        </p:scale>
        <p:origin x="-2190" y="-37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Cadence\0.18\data\obratnay\&#1051;&#1080;&#1089;&#1090;%20Microsoft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96340872209092E-2"/>
          <c:y val="4.0288447442867255E-2"/>
          <c:w val="0.70565026246719265"/>
          <c:h val="0.82798993875765481"/>
        </c:manualLayout>
      </c:layout>
      <c:lineChart>
        <c:grouping val="stacked"/>
        <c:varyColors val="0"/>
        <c:ser>
          <c:idx val="0"/>
          <c:order val="0"/>
          <c:cat>
            <c:numRef>
              <c:f>Лист1!$M$14:$S$14</c:f>
              <c:numCache>
                <c:formatCode>General</c:formatCode>
                <c:ptCount val="7"/>
                <c:pt idx="0">
                  <c:v>1.25</c:v>
                </c:pt>
                <c:pt idx="1">
                  <c:v>1.05</c:v>
                </c:pt>
                <c:pt idx="2">
                  <c:v>0.85000000000000042</c:v>
                </c:pt>
                <c:pt idx="3">
                  <c:v>0.65000000000000058</c:v>
                </c:pt>
                <c:pt idx="4">
                  <c:v>0.45</c:v>
                </c:pt>
                <c:pt idx="5">
                  <c:v>0.25</c:v>
                </c:pt>
                <c:pt idx="6">
                  <c:v>5.0000000000000024E-2</c:v>
                </c:pt>
              </c:numCache>
            </c:numRef>
          </c:cat>
          <c:val>
            <c:numRef>
              <c:f>Лист1!$M$15:$S$15</c:f>
              <c:numCache>
                <c:formatCode>General</c:formatCode>
                <c:ptCount val="7"/>
                <c:pt idx="0">
                  <c:v>4.59</c:v>
                </c:pt>
                <c:pt idx="1">
                  <c:v>3.4499999999999997</c:v>
                </c:pt>
                <c:pt idx="2">
                  <c:v>3.15</c:v>
                </c:pt>
                <c:pt idx="3">
                  <c:v>2.79</c:v>
                </c:pt>
                <c:pt idx="4">
                  <c:v>1.58</c:v>
                </c:pt>
                <c:pt idx="5">
                  <c:v>0.4</c:v>
                </c:pt>
                <c:pt idx="6">
                  <c:v>0.28000000000000008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690432"/>
        <c:axId val="106468992"/>
      </c:lineChart>
      <c:catAx>
        <c:axId val="1246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</c:spPr>
        <c:crossAx val="106468992"/>
        <c:crosses val="autoZero"/>
        <c:auto val="1"/>
        <c:lblAlgn val="ctr"/>
        <c:lblOffset val="100"/>
        <c:tickLblSkip val="1"/>
        <c:noMultiLvlLbl val="0"/>
      </c:catAx>
      <c:valAx>
        <c:axId val="106468992"/>
        <c:scaling>
          <c:orientation val="minMax"/>
        </c:scaling>
        <c:delete val="0"/>
        <c:axPos val="l"/>
        <c:majorGridlines>
          <c:spPr>
            <a:ln>
              <a:solidFill>
                <a:schemeClr val="accent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124690432"/>
        <c:crosses val="autoZero"/>
        <c:crossBetween val="midCat"/>
      </c:valAx>
    </c:plotArea>
    <c:plotVisOnly val="1"/>
    <c:dispBlanksAs val="zero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0.81102</cdr:x>
      <cdr:y>0.87971</cdr:y>
    </cdr:from>
    <cdr:to>
      <cdr:x>0.99795</cdr:x>
      <cdr:y>0.99452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04597" y="1692284"/>
          <a:ext cx="692501" cy="220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 err="1" smtClean="0"/>
            <a:t>Vampl,B</a:t>
          </a:r>
          <a:endParaRPr lang="ru-RU" sz="1100" dirty="0"/>
        </a:p>
      </cdr:txBody>
    </cdr:sp>
  </cdr:relSizeAnchor>
  <cdr:relSizeAnchor xmlns:cdr="http://schemas.openxmlformats.org/drawingml/2006/chartDrawing">
    <cdr:from>
      <cdr:x>0.06814</cdr:x>
      <cdr:y>0.02425</cdr:y>
    </cdr:from>
    <cdr:to>
      <cdr:x>0.31496</cdr:x>
      <cdr:y>0.13655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52441" y="46648"/>
          <a:ext cx="914400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dirty="0" smtClean="0"/>
            <a:t>КНИ,%</a:t>
          </a:r>
          <a:endParaRPr lang="ru-R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15C48-22DD-4C93-8619-3BAA0667659D}" type="datetimeFigureOut">
              <a:rPr lang="ru-RU" smtClean="0"/>
              <a:pPr/>
              <a:t>19.06.2018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99949-2A24-4B06-912D-9BBBA2D690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7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13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9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74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71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51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700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6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08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1597821"/>
            <a:ext cx="58293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19.06.2018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5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19.06.2018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8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729037" y="154781"/>
            <a:ext cx="1157288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7175" y="154781"/>
            <a:ext cx="3357563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19.06.2018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54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19.06.2018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47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19.06.2018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52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7176" y="900114"/>
            <a:ext cx="2257425" cy="254555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628902" y="900114"/>
            <a:ext cx="2257425" cy="254555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19.06.2018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26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71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71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19.06.2018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2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19.06.2018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11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19.06.2018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9" y="204790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84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2" indent="0">
              <a:buNone/>
              <a:defRPr sz="700"/>
            </a:lvl5pPr>
            <a:lvl6pPr marL="1714415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4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19.06.2018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13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4025505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84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2" indent="0">
              <a:buNone/>
              <a:defRPr sz="700"/>
            </a:lvl5pPr>
            <a:lvl6pPr marL="1714415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4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19.06.2018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vert="horz" lIns="68577" tIns="34289" rIns="68577" bIns="34289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68577" tIns="34289" rIns="68577" bIns="34289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0878-195C-4C10-AD5C-3E1B08BEBFB2}" type="datetimeFigureOut">
              <a:rPr lang="ru-RU" smtClean="0"/>
              <a:pPr/>
              <a:t>19.06.2018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45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76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5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4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tags" Target="../tags/tag37.xml"/><Relationship Id="rId10" Type="http://schemas.openxmlformats.org/officeDocument/2006/relationships/image" Target="../media/image2.jpeg"/><Relationship Id="rId4" Type="http://schemas.openxmlformats.org/officeDocument/2006/relationships/tags" Target="../tags/tag36.xml"/><Relationship Id="rId9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4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42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10" Type="http://schemas.openxmlformats.org/officeDocument/2006/relationships/image" Target="../media/image2.jpeg"/><Relationship Id="rId4" Type="http://schemas.openxmlformats.org/officeDocument/2006/relationships/tags" Target="../tags/tag7.xml"/><Relationship Id="rId9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0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openxmlformats.org/officeDocument/2006/relationships/tags" Target="../tags/tag12.xml"/><Relationship Id="rId10" Type="http://schemas.openxmlformats.org/officeDocument/2006/relationships/image" Target="../media/image2.jpeg"/><Relationship Id="rId4" Type="http://schemas.openxmlformats.org/officeDocument/2006/relationships/tags" Target="../tags/tag11.xml"/><Relationship Id="rId9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10" Type="http://schemas.openxmlformats.org/officeDocument/2006/relationships/image" Target="../media/image2.jpeg"/><Relationship Id="rId4" Type="http://schemas.openxmlformats.org/officeDocument/2006/relationships/tags" Target="../tags/tag15.xml"/><Relationship Id="rId9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tags" Target="../tags/tag20.xml"/><Relationship Id="rId10" Type="http://schemas.openxmlformats.org/officeDocument/2006/relationships/image" Target="../media/image2.jpeg"/><Relationship Id="rId4" Type="http://schemas.openxmlformats.org/officeDocument/2006/relationships/tags" Target="../tags/tag19.xml"/><Relationship Id="rId9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2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5" Type="http://schemas.openxmlformats.org/officeDocument/2006/relationships/tags" Target="../tags/tag24.xml"/><Relationship Id="rId10" Type="http://schemas.openxmlformats.org/officeDocument/2006/relationships/image" Target="../media/image2.jpeg"/><Relationship Id="rId4" Type="http://schemas.openxmlformats.org/officeDocument/2006/relationships/tags" Target="../tags/tag23.xml"/><Relationship Id="rId9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26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.xml"/><Relationship Id="rId10" Type="http://schemas.openxmlformats.org/officeDocument/2006/relationships/image" Target="../media/image2.jpeg"/><Relationship Id="rId4" Type="http://schemas.openxmlformats.org/officeDocument/2006/relationships/tags" Target="../tags/tag27.xml"/><Relationship Id="rId9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0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9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10" Type="http://schemas.openxmlformats.org/officeDocument/2006/relationships/image" Target="../media/image2.jpeg"/><Relationship Id="rId4" Type="http://schemas.openxmlformats.org/officeDocument/2006/relationships/tags" Target="../tags/tag31.xml"/><Relationship Id="rId9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2" y="642940"/>
          <a:ext cx="119063" cy="89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0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642940"/>
                        <a:ext cx="119063" cy="892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 hidden="1"/>
          <p:cNvSpPr/>
          <p:nvPr>
            <p:custDataLst>
              <p:tags r:id="rId3"/>
            </p:custDataLst>
          </p:nvPr>
        </p:nvSpPr>
        <p:spPr bwMode="auto">
          <a:xfrm>
            <a:off x="2" y="642940"/>
            <a:ext cx="119063" cy="8929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100">
              <a:latin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06" y="618459"/>
            <a:ext cx="6858000" cy="95795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ru-RU" sz="1100" dirty="0"/>
              <a:t>Федеральное государственное автономное образовательное учреждение высшего профессионального образования</a:t>
            </a:r>
          </a:p>
          <a:p>
            <a:pPr algn="ctr"/>
            <a:r>
              <a:rPr lang="ru-RU" sz="1100" dirty="0"/>
              <a:t> НАЦИОНАЛЬНЫЙ ИССЛЕДОВАТЕЛЬСКИЙ ЯДЕРНЫЙ УНИВЕРСИТЕТ «МИФИ»</a:t>
            </a:r>
          </a:p>
          <a:p>
            <a:pPr algn="ctr"/>
            <a:r>
              <a:rPr lang="ru-RU" sz="1100" dirty="0"/>
              <a:t> Институт нанотехнологий в электронике, </a:t>
            </a:r>
            <a:r>
              <a:rPr lang="ru-RU" sz="1100" dirty="0" err="1"/>
              <a:t>спинтронике</a:t>
            </a:r>
            <a:r>
              <a:rPr lang="ru-RU" sz="1100" dirty="0"/>
              <a:t> и фотонике</a:t>
            </a:r>
          </a:p>
          <a:p>
            <a:pPr algn="ctr"/>
            <a:r>
              <a:rPr lang="ru-RU" sz="1100" dirty="0"/>
              <a:t>Кафедра электроники</a:t>
            </a:r>
          </a:p>
        </p:txBody>
      </p:sp>
      <p:pic>
        <p:nvPicPr>
          <p:cNvPr id="10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14" y="63138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11600" y="1909403"/>
            <a:ext cx="5859819" cy="646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just"/>
            <a:r>
              <a:rPr lang="ru-RU" dirty="0"/>
              <a:t>АНАЛИЗ И РЕГУЛИРОВАНИЕ РЕЖИМОВ РАБОТЫ ТРАНЗИСТОРОВ  </a:t>
            </a:r>
            <a:r>
              <a:rPr lang="ru-RU" dirty="0" smtClean="0"/>
              <a:t>В </a:t>
            </a:r>
            <a:r>
              <a:rPr lang="ru-RU" dirty="0"/>
              <a:t>КМОП ОПЕРАЦИОННЫХ УСИЛИТЕЛЯХ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1628800" y="3316124"/>
            <a:ext cx="4953000" cy="65078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b="1" dirty="0">
                <a:solidFill>
                  <a:schemeClr val="tx1"/>
                </a:solidFill>
              </a:rPr>
              <a:t>Студент:</a:t>
            </a:r>
            <a:r>
              <a:rPr lang="ru-RU" sz="1400" i="1" dirty="0">
                <a:solidFill>
                  <a:schemeClr val="tx1"/>
                </a:solidFill>
              </a:rPr>
              <a:t>    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ru-RU" sz="1400" i="1" dirty="0">
                <a:solidFill>
                  <a:schemeClr val="tx1"/>
                </a:solidFill>
              </a:rPr>
              <a:t>                                      </a:t>
            </a:r>
            <a:r>
              <a:rPr lang="ru-RU" sz="1400" i="1" dirty="0" smtClean="0">
                <a:solidFill>
                  <a:schemeClr val="tx1"/>
                </a:solidFill>
              </a:rPr>
              <a:t>Шестаков А.К.</a:t>
            </a:r>
            <a:endParaRPr lang="ru-RU" sz="1400" i="1" dirty="0">
              <a:solidFill>
                <a:schemeClr val="tx1"/>
              </a:solidFill>
            </a:endParaRPr>
          </a:p>
          <a:p>
            <a:pPr algn="r"/>
            <a:r>
              <a:rPr lang="ru-RU" sz="1400" b="1" dirty="0">
                <a:solidFill>
                  <a:schemeClr val="tx1"/>
                </a:solidFill>
              </a:rPr>
              <a:t>Руководитель:            </a:t>
            </a:r>
            <a:r>
              <a:rPr lang="ru-RU" sz="1400" i="1" dirty="0">
                <a:solidFill>
                  <a:schemeClr val="tx1"/>
                </a:solidFill>
              </a:rPr>
              <a:t>Кондратенко С.В., доцент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58870" y="4819076"/>
            <a:ext cx="2565285" cy="27699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ru-RU" sz="1200" b="1" dirty="0"/>
              <a:t>Москва 2018 г.</a:t>
            </a:r>
          </a:p>
        </p:txBody>
      </p:sp>
      <p:cxnSp>
        <p:nvCxnSpPr>
          <p:cNvPr id="19" name="Прямая соединительная линия 18"/>
          <p:cNvCxnSpPr/>
          <p:nvPr>
            <p:custDataLst>
              <p:tags r:id="rId4"/>
            </p:custDataLst>
          </p:nvPr>
        </p:nvCxnSpPr>
        <p:spPr>
          <a:xfrm>
            <a:off x="38001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8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642939"/>
                        <a:ext cx="119063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Лабораторная </a:t>
            </a:r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работа:</a:t>
            </a:r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ea typeface="Open Sans" pitchFamily="34" charset="0"/>
                <a:cs typeface="Arial" panose="020B0604020202020204" pitchFamily="34" charset="0"/>
              </a:rPr>
              <a:t>цель работы</a:t>
            </a:r>
            <a:endParaRPr lang="ru-RU" sz="1100" dirty="0">
              <a:solidFill>
                <a:schemeClr val="bg1"/>
              </a:solidFill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10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88640" y="774813"/>
            <a:ext cx="6494566" cy="95410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ru-RU" sz="1400" dirty="0" smtClean="0"/>
              <a:t>Цель - </a:t>
            </a:r>
            <a:r>
              <a:rPr lang="ru-RU" sz="1400" dirty="0"/>
              <a:t>расчет основных параметров и построение ЭС МОП-транзисторов в различных режимах работы по результатам </a:t>
            </a:r>
            <a:r>
              <a:rPr lang="ru-RU" sz="1400" dirty="0" smtClean="0"/>
              <a:t>анализа тестовых </a:t>
            </a:r>
            <a:r>
              <a:rPr lang="ru-RU" sz="1400" dirty="0"/>
              <a:t>схем, в которых транзисторы устанавливаются в один из трех режимов (областей) работы (подпороговая область, крутая и пологая области на выходной ВАХ</a:t>
            </a:r>
            <a:r>
              <a:rPr lang="ru-RU" sz="1400" dirty="0" smtClean="0"/>
              <a:t>).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 descr="C:\Users\Sasha\Pictures\35.pn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4" y="1995686"/>
            <a:ext cx="5922010" cy="23196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31431" y="4315341"/>
            <a:ext cx="339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Вольт-</a:t>
            </a:r>
            <a:r>
              <a:rPr lang="ru-RU" dirty="0" err="1" smtClean="0"/>
              <a:t>фарадная</a:t>
            </a:r>
            <a:r>
              <a:rPr lang="ru-RU" dirty="0" smtClean="0"/>
              <a:t> характеристика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63" y="735088"/>
            <a:ext cx="6624001" cy="385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>
            <p:custDataLst>
              <p:tags r:id="rId1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Лабораторная </a:t>
            </a:r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работа:</a:t>
            </a:r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ea typeface="Open Sans" pitchFamily="34" charset="0"/>
                <a:cs typeface="Arial" panose="020B0604020202020204" pitchFamily="34" charset="0"/>
              </a:rPr>
              <a:t>расчетные схемы</a:t>
            </a:r>
            <a:endParaRPr lang="ru-RU" sz="1100" dirty="0">
              <a:solidFill>
                <a:schemeClr val="bg1"/>
              </a:solidFill>
              <a:ea typeface="Open Sans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>
            <p:custDataLst>
              <p:tags r:id="rId2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11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64" y="3326508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</a:t>
            </a:r>
            <a:r>
              <a:rPr lang="ru-RU" dirty="0" smtClean="0"/>
              <a:t>сследование транзисторов в различных областях:</a:t>
            </a:r>
          </a:p>
          <a:p>
            <a:r>
              <a:rPr lang="ru-RU" dirty="0" smtClean="0"/>
              <a:t>а) Линейная(крутая) область</a:t>
            </a:r>
          </a:p>
          <a:p>
            <a:r>
              <a:rPr lang="ru-RU" dirty="0" smtClean="0"/>
              <a:t>б) Пологая область </a:t>
            </a:r>
            <a:r>
              <a:rPr lang="ru-RU" dirty="0"/>
              <a:t>(насыщение) </a:t>
            </a:r>
            <a:endParaRPr lang="ru-RU" dirty="0" smtClean="0"/>
          </a:p>
          <a:p>
            <a:r>
              <a:rPr lang="ru-RU" dirty="0" smtClean="0"/>
              <a:t>в) Подпороговая область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3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/>
          <p:cNvCxnSpPr/>
          <p:nvPr>
            <p:custDataLst>
              <p:tags r:id="rId1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12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>
            <p:custDataLst>
              <p:tags r:id="rId2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6" name="Овал 5"/>
          <p:cNvSpPr/>
          <p:nvPr/>
        </p:nvSpPr>
        <p:spPr>
          <a:xfrm>
            <a:off x="287513" y="769647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13" y="735087"/>
            <a:ext cx="614369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  </a:t>
            </a:r>
            <a:r>
              <a:rPr lang="ru-RU" sz="1600" dirty="0" smtClean="0"/>
              <a:t>Рассмотрены </a:t>
            </a:r>
            <a:r>
              <a:rPr lang="ru-RU" sz="1600" dirty="0"/>
              <a:t>существующие  методики проектирования КМОП ОУ и отмечена необходимость разработки собственной </a:t>
            </a:r>
            <a:r>
              <a:rPr lang="ru-RU" sz="1600" dirty="0" smtClean="0"/>
              <a:t>методики, </a:t>
            </a:r>
            <a:r>
              <a:rPr lang="ru-RU" sz="1600" dirty="0"/>
              <a:t>основанной на использовании доступного САПР и пригодного для использования в инженерной практике</a:t>
            </a:r>
            <a:r>
              <a:rPr lang="ru-RU" sz="1600" dirty="0" smtClean="0"/>
              <a:t>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   </a:t>
            </a:r>
            <a:r>
              <a:rPr lang="ru-RU" sz="1600" dirty="0" smtClean="0"/>
              <a:t>Предложенная </a:t>
            </a:r>
            <a:r>
              <a:rPr lang="ru-RU" sz="1600" dirty="0"/>
              <a:t>методика применялась при проектировании двух типов КМОП ОУ, </a:t>
            </a:r>
            <a:r>
              <a:rPr lang="ru-RU" sz="1600" dirty="0" smtClean="0"/>
              <a:t>предназначенных </a:t>
            </a:r>
            <a:r>
              <a:rPr lang="ru-RU" sz="1600" dirty="0"/>
              <a:t>для изготовления по технологии с нормами 0,18 мкм. Результаты анализа режимов и динамика их изменения представлены в наглядной форме в виде таблиц. </a:t>
            </a:r>
            <a:endParaRPr lang="ru-RU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   </a:t>
            </a:r>
            <a:r>
              <a:rPr lang="ru-RU" sz="1600" dirty="0" smtClean="0"/>
              <a:t>Разработаны </a:t>
            </a:r>
            <a:r>
              <a:rPr lang="ru-RU" sz="1600" dirty="0"/>
              <a:t>тестовые схемы для анализа параметров МОП транзисторов в различных режимах работы. Представлено описание лабораторной работы с заданиями по расчету этих параметров. </a:t>
            </a:r>
          </a:p>
        </p:txBody>
      </p:sp>
      <p:sp>
        <p:nvSpPr>
          <p:cNvPr id="8" name="Овал 7"/>
          <p:cNvSpPr/>
          <p:nvPr/>
        </p:nvSpPr>
        <p:spPr>
          <a:xfrm>
            <a:off x="287513" y="1956238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87513" y="3219822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1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642939"/>
                        <a:ext cx="119063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229966" y="1851670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bg1"/>
                </a:solidFill>
              </a:rPr>
              <a:pPr/>
              <a:t>13</a:t>
            </a:fld>
            <a:endParaRPr lang="ru-RU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8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642939"/>
                        <a:ext cx="119063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Цели работы</a:t>
            </a:r>
            <a:endParaRPr lang="ru-RU" sz="1100" dirty="0">
              <a:solidFill>
                <a:schemeClr val="bg1"/>
              </a:solidFill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2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8661" y="1049310"/>
            <a:ext cx="6489340" cy="34163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ru-RU" dirty="0" smtClean="0"/>
              <a:t>Анализ и</a:t>
            </a:r>
            <a:r>
              <a:rPr lang="en-US" dirty="0" smtClean="0"/>
              <a:t> </a:t>
            </a:r>
            <a:r>
              <a:rPr lang="ru-RU" dirty="0" smtClean="0"/>
              <a:t>регулирование режимов работы транзисторов в составе КМОП ОУ с целью обеспечения нахождения этих транзисторов в пологой области выходных ВАХ при максимальной амплитуде входного синусоидального тестового сигнала.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Формулирование методики проектирования ОУ и ее применение. </a:t>
            </a: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cs typeface="Arial" panose="020B0604020202020204" pitchFamily="34" charset="0"/>
              </a:rPr>
              <a:t>Расчет параметров транзисторов в различных режимах в рамках лабораторной работы для студентов по курсу «Физика полупроводниковых приборов»</a:t>
            </a:r>
            <a:endParaRPr lang="ru-RU" dirty="0">
              <a:cs typeface="Arial" panose="020B060402020202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16660" y="1110694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19065" y="2739422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16660" y="3579862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642939"/>
                        <a:ext cx="119063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1" algn="ctr"/>
            <a:r>
              <a:rPr lang="ru-RU" sz="2000" dirty="0"/>
              <a:t>Характеристики, контролируемые в процессе проектирования ОУ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3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9252" y="1110693"/>
            <a:ext cx="391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Коэффициент усиления (</a:t>
            </a:r>
            <a:r>
              <a:rPr lang="en-US" dirty="0" smtClean="0"/>
              <a:t>Ku</a:t>
            </a:r>
            <a:r>
              <a:rPr lang="ru-RU" dirty="0" smtClean="0"/>
              <a:t>.</a:t>
            </a:r>
            <a:r>
              <a:rPr lang="ru-RU" dirty="0" err="1" smtClean="0"/>
              <a:t>бс</a:t>
            </a:r>
            <a:r>
              <a:rPr lang="ru-RU" dirty="0" smtClean="0"/>
              <a:t>).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Частота единичного усиления.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Фазово-частотная </a:t>
            </a:r>
            <a:r>
              <a:rPr lang="ru-RU" dirty="0" smtClean="0"/>
              <a:t>характеристика. </a:t>
            </a:r>
            <a:endParaRPr lang="ru-RU" dirty="0"/>
          </a:p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2211710"/>
            <a:ext cx="1968500" cy="129603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6712" y="386789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Схема для измерения </a:t>
            </a:r>
            <a:r>
              <a:rPr lang="en-US" dirty="0" smtClean="0"/>
              <a:t>Ku.</a:t>
            </a:r>
            <a:r>
              <a:rPr lang="ru-RU" dirty="0" err="1" smtClean="0"/>
              <a:t>бс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72871" y="3902623"/>
            <a:ext cx="179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Расчетная схема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809473" y="3533373"/>
            <a:ext cx="284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Ku.</a:t>
            </a:r>
            <a:r>
              <a:rPr lang="ru-RU" dirty="0" err="1" smtClean="0"/>
              <a:t>бс</a:t>
            </a:r>
            <a:r>
              <a:rPr lang="ru-RU" dirty="0" smtClean="0"/>
              <a:t>=</a:t>
            </a:r>
            <a:r>
              <a:rPr lang="en-US" dirty="0" smtClean="0"/>
              <a:t> V(out)/(V(in+)-V(in-))</a:t>
            </a:r>
            <a:endParaRPr lang="ru-RU" dirty="0"/>
          </a:p>
        </p:txBody>
      </p:sp>
      <p:pic>
        <p:nvPicPr>
          <p:cNvPr id="32982" name="Picture 214" descr="C:\Users\Sasha\Pictures\f1\qqq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73" y="2052705"/>
            <a:ext cx="2362455" cy="14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2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642939"/>
                        <a:ext cx="119063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 smtClean="0"/>
              <a:t> Предлагаемая методика проектирования 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4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0355" y="1110694"/>
            <a:ext cx="4896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Формулировка ТЗ </a:t>
            </a:r>
            <a:r>
              <a:rPr lang="ru-RU" dirty="0"/>
              <a:t>на разработку </a:t>
            </a:r>
            <a:r>
              <a:rPr lang="ru-RU" dirty="0" smtClean="0"/>
              <a:t>ОУ</a:t>
            </a:r>
          </a:p>
          <a:p>
            <a:pPr lvl="0"/>
            <a:r>
              <a:rPr lang="ru-RU" dirty="0" smtClean="0"/>
              <a:t>Поиск </a:t>
            </a:r>
            <a:r>
              <a:rPr lang="ru-RU" dirty="0"/>
              <a:t>ближайших прототипов, выбор и масштабирование схемы на заданную </a:t>
            </a:r>
            <a:r>
              <a:rPr lang="ru-RU" dirty="0" smtClean="0"/>
              <a:t>технологию</a:t>
            </a:r>
          </a:p>
          <a:p>
            <a:r>
              <a:rPr lang="ru-RU" dirty="0" smtClean="0"/>
              <a:t>Анализ </a:t>
            </a:r>
            <a:r>
              <a:rPr lang="ru-RU" dirty="0"/>
              <a:t>режимов работ транзисторов в схеме при разных смещениях входного сигнала, подаваемого на вход повторителя напряжения на ОУ</a:t>
            </a:r>
          </a:p>
          <a:p>
            <a:pPr lvl="0"/>
            <a:r>
              <a:rPr lang="ru-RU" dirty="0"/>
              <a:t>Изменение варьируемых </a:t>
            </a:r>
            <a:r>
              <a:rPr lang="ru-RU" dirty="0" smtClean="0"/>
              <a:t>параметров</a:t>
            </a:r>
          </a:p>
          <a:p>
            <a:r>
              <a:rPr lang="ru-RU" dirty="0"/>
              <a:t>Возврат к пункту 3, если результаты настройки транзисторов неудовлетворительный.</a:t>
            </a:r>
          </a:p>
          <a:p>
            <a:r>
              <a:rPr lang="ru-RU" dirty="0"/>
              <a:t>Расчет основных характеристик ОУ  </a:t>
            </a:r>
          </a:p>
          <a:p>
            <a:pPr lvl="0"/>
            <a:endParaRPr lang="ru-RU" dirty="0"/>
          </a:p>
          <a:p>
            <a:endParaRPr lang="ru-RU" dirty="0" smtClean="0"/>
          </a:p>
        </p:txBody>
      </p:sp>
      <p:sp>
        <p:nvSpPr>
          <p:cNvPr id="14" name="Овал 13"/>
          <p:cNvSpPr/>
          <p:nvPr/>
        </p:nvSpPr>
        <p:spPr>
          <a:xfrm>
            <a:off x="607574" y="4155926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607574" y="1137094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607574" y="1496809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607574" y="2283718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07574" y="3377914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07574" y="3684358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5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19" idx="2"/>
            <a:endCxn id="17" idx="2"/>
          </p:cNvCxnSpPr>
          <p:nvPr/>
        </p:nvCxnSpPr>
        <p:spPr>
          <a:xfrm rot="10800000">
            <a:off x="607574" y="2409718"/>
            <a:ext cx="12700" cy="140064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0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642939"/>
                        <a:ext cx="119063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Определение и регулирование режимов работы транзисторов в ОУ</a:t>
            </a:r>
            <a:endParaRPr lang="ru-RU" sz="1100" dirty="0">
              <a:solidFill>
                <a:schemeClr val="bg1"/>
              </a:solidFill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5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6" y="915566"/>
            <a:ext cx="2907030" cy="2535555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3305063" y="858694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321408" y="1707654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3321408" y="2499742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3408" y="773774"/>
            <a:ext cx="316965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Линейная область (крутая)</a:t>
            </a:r>
          </a:p>
          <a:p>
            <a:r>
              <a:rPr lang="ru-RU" sz="1400" dirty="0" err="1" smtClean="0"/>
              <a:t>Vds</a:t>
            </a:r>
            <a:r>
              <a:rPr lang="ru-RU" sz="1400" dirty="0" smtClean="0"/>
              <a:t>=</a:t>
            </a:r>
            <a:r>
              <a:rPr lang="en-US" sz="1400" dirty="0" smtClean="0"/>
              <a:t>U</a:t>
            </a:r>
            <a:r>
              <a:rPr lang="ru-RU" sz="1400" dirty="0" smtClean="0"/>
              <a:t>си &lt; 300мВ </a:t>
            </a:r>
            <a:r>
              <a:rPr lang="ru-RU" sz="1400" dirty="0"/>
              <a:t>(условно), </a:t>
            </a:r>
            <a:endParaRPr lang="ru-RU" sz="1400" dirty="0" smtClean="0"/>
          </a:p>
          <a:p>
            <a:r>
              <a:rPr lang="ru-RU" sz="1400" dirty="0" err="1" smtClean="0"/>
              <a:t>Vgs</a:t>
            </a:r>
            <a:r>
              <a:rPr lang="ru-RU" sz="1400" dirty="0" smtClean="0"/>
              <a:t>=</a:t>
            </a:r>
            <a:r>
              <a:rPr lang="en-US" sz="1400" dirty="0" smtClean="0"/>
              <a:t>U</a:t>
            </a:r>
            <a:r>
              <a:rPr lang="ru-RU" sz="1400" dirty="0" err="1" smtClean="0"/>
              <a:t>зи</a:t>
            </a:r>
            <a:r>
              <a:rPr lang="ru-RU" sz="1400" dirty="0" smtClean="0"/>
              <a:t> ≥ </a:t>
            </a:r>
            <a:r>
              <a:rPr lang="ru-RU" sz="1400" dirty="0" err="1" smtClean="0"/>
              <a:t>Vth</a:t>
            </a:r>
            <a:r>
              <a:rPr lang="ru-RU" sz="1400" dirty="0" smtClean="0"/>
              <a:t>=</a:t>
            </a:r>
            <a:r>
              <a:rPr lang="en-US" sz="1400" dirty="0" smtClean="0"/>
              <a:t>U</a:t>
            </a:r>
            <a:r>
              <a:rPr lang="ru-RU" sz="1400" dirty="0" smtClean="0"/>
              <a:t>пор</a:t>
            </a:r>
            <a:endParaRPr lang="en-US" sz="1400" dirty="0" smtClean="0"/>
          </a:p>
          <a:p>
            <a:endParaRPr lang="ru-RU" sz="1400" dirty="0" smtClean="0"/>
          </a:p>
          <a:p>
            <a:r>
              <a:rPr lang="ru-RU" dirty="0" smtClean="0"/>
              <a:t>Область насыщения (пологая)</a:t>
            </a:r>
          </a:p>
          <a:p>
            <a:r>
              <a:rPr lang="ru-RU" sz="1400" dirty="0" err="1"/>
              <a:t>Vds</a:t>
            </a:r>
            <a:r>
              <a:rPr lang="ru-RU" sz="1400" dirty="0"/>
              <a:t>=</a:t>
            </a:r>
            <a:r>
              <a:rPr lang="en-US" sz="1400" dirty="0"/>
              <a:t>U</a:t>
            </a:r>
            <a:r>
              <a:rPr lang="ru-RU" sz="1400" dirty="0"/>
              <a:t>си </a:t>
            </a:r>
            <a:r>
              <a:rPr lang="ru-RU" sz="1400" dirty="0" smtClean="0"/>
              <a:t>&gt;</a:t>
            </a:r>
            <a:r>
              <a:rPr lang="ru-RU" sz="1400" dirty="0"/>
              <a:t>300мВ, </a:t>
            </a:r>
            <a:r>
              <a:rPr lang="ru-RU" sz="1400" dirty="0" err="1"/>
              <a:t>Vgs</a:t>
            </a:r>
            <a:r>
              <a:rPr lang="ru-RU" sz="1400" dirty="0"/>
              <a:t>=</a:t>
            </a:r>
            <a:r>
              <a:rPr lang="en-US" sz="1400" dirty="0"/>
              <a:t>U</a:t>
            </a:r>
            <a:r>
              <a:rPr lang="ru-RU" sz="1400" dirty="0" err="1"/>
              <a:t>зи</a:t>
            </a:r>
            <a:r>
              <a:rPr lang="ru-RU" sz="1400" dirty="0"/>
              <a:t> ≥ </a:t>
            </a:r>
            <a:r>
              <a:rPr lang="ru-RU" sz="1400" dirty="0" err="1"/>
              <a:t>Vth</a:t>
            </a:r>
            <a:r>
              <a:rPr lang="ru-RU" sz="1400" dirty="0"/>
              <a:t>=</a:t>
            </a:r>
            <a:r>
              <a:rPr lang="en-US" sz="1400" dirty="0"/>
              <a:t>U</a:t>
            </a:r>
            <a:r>
              <a:rPr lang="ru-RU" sz="1400" dirty="0"/>
              <a:t>пор</a:t>
            </a:r>
          </a:p>
          <a:p>
            <a:endParaRPr lang="en-US" dirty="0" smtClean="0"/>
          </a:p>
          <a:p>
            <a:r>
              <a:rPr lang="ru-RU" dirty="0" smtClean="0"/>
              <a:t>Подпороговая область</a:t>
            </a:r>
            <a:endParaRPr lang="en-US" dirty="0" smtClean="0"/>
          </a:p>
          <a:p>
            <a:r>
              <a:rPr lang="ru-RU" sz="1400" dirty="0" err="1" smtClean="0"/>
              <a:t>Vgs</a:t>
            </a:r>
            <a:r>
              <a:rPr lang="ru-RU" sz="1400" dirty="0" smtClean="0"/>
              <a:t>=</a:t>
            </a:r>
            <a:r>
              <a:rPr lang="en-US" sz="1400" dirty="0"/>
              <a:t>U</a:t>
            </a:r>
            <a:r>
              <a:rPr lang="ru-RU" sz="1400" dirty="0" err="1"/>
              <a:t>зи</a:t>
            </a:r>
            <a:r>
              <a:rPr lang="ru-RU" sz="1400" dirty="0"/>
              <a:t> </a:t>
            </a:r>
            <a:r>
              <a:rPr lang="ru-RU" sz="1400" dirty="0" smtClean="0"/>
              <a:t>&lt;</a:t>
            </a:r>
            <a:r>
              <a:rPr lang="ru-RU" sz="1400" dirty="0" err="1"/>
              <a:t>Vth</a:t>
            </a:r>
            <a:r>
              <a:rPr lang="ru-RU" sz="1400" dirty="0"/>
              <a:t>=</a:t>
            </a:r>
            <a:r>
              <a:rPr lang="en-US" sz="1400" dirty="0"/>
              <a:t>U</a:t>
            </a:r>
            <a:r>
              <a:rPr lang="ru-RU" sz="1400" dirty="0"/>
              <a:t>пор</a:t>
            </a:r>
          </a:p>
          <a:p>
            <a:r>
              <a:rPr lang="ru-RU" sz="1400" dirty="0" smtClean="0"/>
              <a:t> </a:t>
            </a:r>
            <a:r>
              <a:rPr lang="ru-RU" sz="1400" dirty="0"/>
              <a:t>(доп. критерий </a:t>
            </a:r>
            <a:r>
              <a:rPr lang="ru-RU" sz="1400" dirty="0" err="1" smtClean="0"/>
              <a:t>Id</a:t>
            </a:r>
            <a:r>
              <a:rPr lang="ru-RU" sz="1400" dirty="0" smtClean="0"/>
              <a:t> = </a:t>
            </a:r>
            <a:r>
              <a:rPr lang="en-US" sz="1400" dirty="0" err="1" smtClean="0"/>
              <a:t>Ic</a:t>
            </a:r>
            <a:r>
              <a:rPr lang="ru-RU" sz="1400" dirty="0" smtClean="0"/>
              <a:t>≤</a:t>
            </a:r>
            <a:r>
              <a:rPr lang="ru-RU" sz="1400" dirty="0"/>
              <a:t>10 мкА – условно).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3479" y="3668864"/>
            <a:ext cx="290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Регулируемые параметры: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размеры канала(</a:t>
            </a:r>
            <a:r>
              <a:rPr lang="en-US" dirty="0" smtClean="0"/>
              <a:t>Wi, Li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ток стока </a:t>
            </a:r>
            <a:r>
              <a:rPr lang="en-US" dirty="0" smtClean="0"/>
              <a:t>(Idi=</a:t>
            </a:r>
            <a:r>
              <a:rPr lang="en-US" dirty="0" err="1" smtClean="0"/>
              <a:t>Ici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642939"/>
                        <a:ext cx="119063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Применение предлагаемой </a:t>
            </a:r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методики:</a:t>
            </a:r>
            <a:endParaRPr lang="ru-RU" sz="2000" dirty="0">
              <a:solidFill>
                <a:schemeClr val="bg1"/>
              </a:solidFill>
              <a:ea typeface="Open Sans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р</a:t>
            </a:r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асчетные </a:t>
            </a:r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схемы</a:t>
            </a:r>
            <a:endParaRPr lang="ru-RU" sz="2000" dirty="0">
              <a:solidFill>
                <a:schemeClr val="bg1"/>
              </a:solidFill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6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6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Рисунок 19" descr="D:\Users\Sasha\Pictures\Безымянный3.pn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5" y="735087"/>
            <a:ext cx="3363863" cy="3857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/>
          <p:cNvPicPr/>
          <p:nvPr/>
        </p:nvPicPr>
        <p:blipFill>
          <a:blip r:embed="rId12" cstate="print"/>
          <a:srcRect l="17155" t="26575" r="33756" b="14764"/>
          <a:stretch>
            <a:fillRect/>
          </a:stretch>
        </p:blipFill>
        <p:spPr bwMode="auto">
          <a:xfrm>
            <a:off x="3068960" y="735087"/>
            <a:ext cx="3674103" cy="363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0647" y="4464811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Двухкаскадный ОУ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65104" y="4371951"/>
            <a:ext cx="19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ОУ типа </a:t>
            </a:r>
            <a:r>
              <a:rPr lang="en-US" dirty="0" smtClean="0"/>
              <a:t>rail-to-rail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2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642939"/>
                        <a:ext cx="119063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Применение пред</a:t>
            </a:r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л</a:t>
            </a:r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агаемой методики: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ea typeface="Open Sans" pitchFamily="34" charset="0"/>
                <a:cs typeface="Arial" panose="020B0604020202020204" pitchFamily="34" charset="0"/>
              </a:rPr>
              <a:t>двухкаскадный ОУ</a:t>
            </a:r>
            <a:endParaRPr lang="ru-RU" sz="1100" dirty="0">
              <a:solidFill>
                <a:schemeClr val="bg1"/>
              </a:solidFill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7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81098"/>
              </p:ext>
            </p:extLst>
          </p:nvPr>
        </p:nvGraphicFramePr>
        <p:xfrm>
          <a:off x="575398" y="781100"/>
          <a:ext cx="6044059" cy="4101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699"/>
                <a:gridCol w="629393"/>
                <a:gridCol w="697605"/>
                <a:gridCol w="698227"/>
                <a:gridCol w="698227"/>
                <a:gridCol w="698227"/>
                <a:gridCol w="698227"/>
                <a:gridCol w="698227"/>
                <a:gridCol w="698227"/>
              </a:tblGrid>
              <a:tr h="146117"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Исходная схема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M17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M15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M18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M19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M16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M26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M32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M28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Name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cmosp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cmosp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cmosn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cmosp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cmosn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0,23m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 -0,23m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0,23m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0,47m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 -0,23m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0,24m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 -0,96m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0,96m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VGS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0,32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-1,42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0,32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1,52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-1,42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1,52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-1,42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1,08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VDS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0,15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-1,42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0,15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0,93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-1,42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1,52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-1,25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1,25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Режим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к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к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</a:tr>
              <a:tr h="150075"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 smtClean="0">
                          <a:effectLst/>
                        </a:rPr>
                        <a:t>Скорректированая</a:t>
                      </a:r>
                      <a:r>
                        <a:rPr lang="ru-RU" sz="900" dirty="0" smtClean="0">
                          <a:effectLst/>
                        </a:rPr>
                        <a:t> схема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0075"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0" dirty="0" err="1">
                          <a:effectLst/>
                        </a:rPr>
                        <a:t>Ep</a:t>
                      </a:r>
                      <a:r>
                        <a:rPr lang="ru-RU" sz="900" b="0" dirty="0">
                          <a:effectLst/>
                        </a:rPr>
                        <a:t>=1.25</a:t>
                      </a:r>
                      <a:r>
                        <a:rPr lang="ru-RU" sz="900" dirty="0">
                          <a:effectLst/>
                        </a:rPr>
                        <a:t> (средний уровень входного сигнала)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Name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cmosp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cmosn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cmosp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cmosn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cmosp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11,8m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 -11,8m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11,6m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23,4m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 -11,6m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11,2m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 -30,4m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30,4m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VGS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0,72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-1,35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0,71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0,81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-1,35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0,81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-0,97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-0,81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VDS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0,61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-1,35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0,99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0,54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-0,97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0,81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-1,24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1,26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Режим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</a:tr>
              <a:tr h="150075"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Ep</a:t>
                      </a:r>
                      <a:r>
                        <a:rPr lang="ru-RU" sz="900" dirty="0">
                          <a:effectLst/>
                        </a:rPr>
                        <a:t>=0.1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Name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cmosp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cmosn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cmosp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cmosp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0,6n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 -0,6n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 -0,78n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1,38n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 -0,78n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0,12m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 -0,12m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0,12m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VGS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0,08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-0,15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0,81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-0,15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0,81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-0,73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-0,81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VDS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2,35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-0,15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1,77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1,09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-1,73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0,81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-2,41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0,09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Режим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з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з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з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з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з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</a:tr>
              <a:tr h="150075"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Ep</a:t>
                      </a:r>
                      <a:r>
                        <a:rPr lang="ru-RU" sz="900" dirty="0">
                          <a:effectLst/>
                        </a:rPr>
                        <a:t>=2.4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Name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cmosp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cmosn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cmosn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cmosp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cmosn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cmosp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cmosn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0,21m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 -0,21m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0,21m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0,24m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 -0,21m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0,21m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 -0,31m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0,31m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VGS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1,21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-1,37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1,29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0,81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-1,37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0,81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-1,37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0,81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/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VDS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0,03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-1,37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0,03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1,11</a:t>
                      </a:r>
                      <a:endParaRPr lang="ru-RU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-1,37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0,81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-0,19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2,31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00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Режим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к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к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</a:t>
                      </a:r>
                      <a:endParaRPr lang="ru-RU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293" marR="39293" marT="0" marB="0" anchor="b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03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642939"/>
                        <a:ext cx="119063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59262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Применение предполагаемой </a:t>
            </a:r>
            <a:r>
              <a:rPr lang="ru-RU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методики: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ea typeface="Open Sans" pitchFamily="34" charset="0"/>
                <a:cs typeface="Arial" panose="020B0604020202020204" pitchFamily="34" charset="0"/>
              </a:rPr>
              <a:t>ОУ типа </a:t>
            </a:r>
            <a:r>
              <a:rPr lang="en-US" sz="2000" dirty="0" smtClean="0">
                <a:solidFill>
                  <a:schemeClr val="bg1"/>
                </a:solidFill>
                <a:ea typeface="Open Sans" pitchFamily="34" charset="0"/>
                <a:cs typeface="Arial" panose="020B0604020202020204" pitchFamily="34" charset="0"/>
              </a:rPr>
              <a:t>rail-to-rail</a:t>
            </a:r>
            <a:endParaRPr lang="ru-RU" sz="1100" dirty="0">
              <a:solidFill>
                <a:schemeClr val="bg1"/>
              </a:solidFill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8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47111"/>
              </p:ext>
            </p:extLst>
          </p:nvPr>
        </p:nvGraphicFramePr>
        <p:xfrm>
          <a:off x="438976" y="933352"/>
          <a:ext cx="6144590" cy="3658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1715"/>
                <a:gridCol w="456471"/>
                <a:gridCol w="487869"/>
                <a:gridCol w="488472"/>
                <a:gridCol w="488472"/>
                <a:gridCol w="488472"/>
                <a:gridCol w="525964"/>
                <a:gridCol w="458283"/>
                <a:gridCol w="488472"/>
                <a:gridCol w="488472"/>
                <a:gridCol w="525964"/>
                <a:gridCol w="525964"/>
              </a:tblGrid>
              <a:tr h="33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VOFF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0.2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0.4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0.6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0.8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0.9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1.2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1.4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1.6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1.8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М1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М2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М3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М4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К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М5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М6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М7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М8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M9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З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6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M10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З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2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>
            <p:custDataLst>
              <p:tags r:id="rId1"/>
            </p:custDataLst>
          </p:nvPr>
        </p:nvSpPr>
        <p:spPr>
          <a:xfrm>
            <a:off x="119063" y="59262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ea typeface="Open Sans" pitchFamily="34" charset="0"/>
                <a:cs typeface="Arial" panose="020B0604020202020204" pitchFamily="34" charset="0"/>
              </a:rPr>
              <a:t>Расчетные характеристики</a:t>
            </a:r>
            <a:r>
              <a:rPr lang="en-US" sz="2000" dirty="0" smtClean="0">
                <a:solidFill>
                  <a:schemeClr val="bg1"/>
                </a:solidFill>
                <a:ea typeface="Open Sans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ea typeface="Open Sans" pitchFamily="34" charset="0"/>
                <a:cs typeface="Arial" panose="020B0604020202020204" pitchFamily="34" charset="0"/>
              </a:rPr>
              <a:t>двухкаскадного ОУ</a:t>
            </a:r>
            <a:endParaRPr lang="ru-RU" sz="2000" dirty="0">
              <a:solidFill>
                <a:schemeClr val="bg1"/>
              </a:solidFill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1550"/>
            <a:ext cx="260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Ku.бс</a:t>
            </a:r>
            <a:r>
              <a:rPr lang="ru-RU" dirty="0" smtClean="0"/>
              <a:t> = 1217, f1</a:t>
            </a:r>
            <a:r>
              <a:rPr lang="ru-RU" dirty="0"/>
              <a:t> </a:t>
            </a:r>
            <a:r>
              <a:rPr lang="ru-RU" dirty="0" smtClean="0"/>
              <a:t>= 48 МГц</a:t>
            </a:r>
          </a:p>
        </p:txBody>
      </p:sp>
      <p:pic>
        <p:nvPicPr>
          <p:cNvPr id="4" name="Рисунок 3" descr="C:\Users\Sasha\Pictures\f1\3.png"/>
          <p:cNvPicPr/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8" y="1140883"/>
            <a:ext cx="5924550" cy="20069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912533040"/>
              </p:ext>
            </p:extLst>
          </p:nvPr>
        </p:nvGraphicFramePr>
        <p:xfrm>
          <a:off x="80215" y="3173174"/>
          <a:ext cx="3704708" cy="1923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98665"/>
              </p:ext>
            </p:extLst>
          </p:nvPr>
        </p:nvGraphicFramePr>
        <p:xfrm>
          <a:off x="3284984" y="3651870"/>
          <a:ext cx="3426936" cy="841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367"/>
                <a:gridCol w="428367"/>
                <a:gridCol w="428367"/>
                <a:gridCol w="428367"/>
                <a:gridCol w="428367"/>
                <a:gridCol w="428367"/>
                <a:gridCol w="428367"/>
                <a:gridCol w="42836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Vampl</a:t>
                      </a:r>
                      <a:r>
                        <a:rPr lang="ru-RU" sz="1200" dirty="0">
                          <a:effectLst/>
                        </a:rPr>
                        <a:t>, В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1,25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1,05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0,85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0,65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0,45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0,25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0,05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КНИ, %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4,59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3,45</a:t>
                      </a: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3,15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2,79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1,58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0,4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0,28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9</a:t>
            </a:fld>
            <a:endParaRPr lang="ru-RU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21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4&quot;&gt;&lt;elem m_fUsage=&quot;6.63115073618317470000E+000&quot;&gt;&lt;m_ppcolschidx val=&quot;0&quot;/&gt;&lt;m_rgb r=&quot;1f&quot; g=&quot;49&quot; b=&quot;7d&quot;/&gt;&lt;/elem&gt;&lt;elem m_fUsage=&quot;1.18950528793464370000E+000&quot;&gt;&lt;m_ppcolschidx val=&quot;0&quot;/&gt;&lt;m_rgb r=&quot;70&quot; g=&quot;c0&quot; b=&quot;fc&quot;/&gt;&lt;/elem&gt;&lt;elem m_fUsage=&quot;1.03510666149801620000E+000&quot;&gt;&lt;m_ppcolschidx val=&quot;0&quot;/&gt;&lt;m_rgb r=&quot;f9&quot; g=&quot;72&quot; b=&quot;31&quot;/&gt;&lt;/elem&gt;&lt;elem m_fUsage=&quot;5.15153693757442020000E-001&quot;&gt;&lt;m_ppcolschidx val=&quot;0&quot;/&gt;&lt;m_rgb r=&quot;ce&quot; g=&quot;0&quot; b=&quot;5&quot;/&gt;&lt;/elem&gt;&lt;elem m_fUsage=&quot;4.81530965740009310000E-001&quot;&gt;&lt;m_ppcolschidx val=&quot;0&quot;/&gt;&lt;m_rgb r=&quot;5&quot; g=&quot;92&quot; b=&quot;fa&quot;/&gt;&lt;/elem&gt;&lt;elem m_fUsage=&quot;3.73050349590614350000E-002&quot;&gt;&lt;m_ppcolschidx val=&quot;0&quot;/&gt;&lt;m_rgb r=&quot;1&quot; g=&quot;3&quot; b=&quot;5a&quot;/&gt;&lt;/elem&gt;&lt;elem m_fUsage=&quot;1.85379850675709830000E-002&quot;&gt;&lt;m_ppcolschidx val=&quot;0&quot;/&gt;&lt;m_rgb r=&quot;53&quot; g=&quot;53&quot; b=&quot;ff&quot;/&gt;&lt;/elem&gt;&lt;elem m_fUsage=&quot;1.82480036314007500000E-002&quot;&gt;&lt;m_ppcolschidx val=&quot;0&quot;/&gt;&lt;m_rgb r=&quot;0&quot; g=&quot;0&quot; b=&quot;6a&quot;/&gt;&lt;/elem&gt;&lt;elem m_fUsage=&quot;1.64232032682606750000E-002&quot;&gt;&lt;m_ppcolschidx val=&quot;0&quot;/&gt;&lt;m_rgb r=&quot;0&quot; g=&quot;0&quot; b=&quot;5e&quot;/&gt;&lt;/elem&gt;&lt;elem m_fUsage=&quot;1.08038853028964810000E-002&quot;&gt;&lt;m_ppcolschidx val=&quot;0&quot;/&gt;&lt;m_rgb r=&quot;2&quot; g=&quot;5&quot; b=&quot;82&quot;/&gt;&lt;/elem&gt;&lt;elem m_fUsage=&quot;9.40593816330640400000E-003&quot;&gt;&lt;m_ppcolschidx val=&quot;0&quot;/&gt;&lt;m_rgb r=&quot;2&quot; g=&quot;5&quot; b=&quot;7d&quot;/&gt;&lt;/elem&gt;&lt;elem m_fUsage=&quot;7.06965049015105540000E-003&quot;&gt;&lt;m_ppcolschidx val=&quot;0&quot;/&gt;&lt;m_rgb r=&quot;97&quot; g=&quot;97&quot; b=&quot;ff&quot;/&gt;&lt;/elem&gt;&lt;elem m_fUsage=&quot;6.63507579760414400000E-003&quot;&gt;&lt;m_ppcolschidx val=&quot;0&quot;/&gt;&lt;m_rgb r=&quot;fd&quot; g=&quot;f&quot; b=&quot;f&quot;/&gt;&lt;/elem&gt;&lt;elem m_fUsage=&quot;5.15377520732011960000E-003&quot;&gt;&lt;m_ppcolschidx val=&quot;0&quot;/&gt;&lt;m_rgb r=&quot;fd&quot; g=&quot;2d&quot; b=&quot;2d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314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.ArGADsj0WMT7YsEIFJD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оформления «Синий гель»</Template>
  <TotalTime>4914</TotalTime>
  <Words>918</Words>
  <Application>Microsoft Office PowerPoint</Application>
  <PresentationFormat>Произвольный</PresentationFormat>
  <Paragraphs>447</Paragraphs>
  <Slides>13</Slides>
  <Notes>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think-cell Slide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Саня</dc:creator>
  <cp:lastModifiedBy>Sasha</cp:lastModifiedBy>
  <cp:revision>505</cp:revision>
  <dcterms:created xsi:type="dcterms:W3CDTF">2015-02-27T15:56:23Z</dcterms:created>
  <dcterms:modified xsi:type="dcterms:W3CDTF">2018-06-19T09:34:46Z</dcterms:modified>
</cp:coreProperties>
</file>