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1" r:id="rId9"/>
    <p:sldId id="272" r:id="rId10"/>
    <p:sldId id="264" r:id="rId11"/>
    <p:sldId id="273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53" autoAdjust="0"/>
    <p:restoredTop sz="94643" autoAdjust="0"/>
  </p:normalViewPr>
  <p:slideViewPr>
    <p:cSldViewPr>
      <p:cViewPr>
        <p:scale>
          <a:sx n="76" d="100"/>
          <a:sy n="76" d="100"/>
        </p:scale>
        <p:origin x="-1506" y="-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8D3F3-281B-4ABD-A232-8D1B9AFCEA52}" type="datetimeFigureOut">
              <a:rPr lang="ru-RU" smtClean="0"/>
              <a:pPr/>
              <a:t>29.01.2018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04E4-9DAD-414A-8514-B97007E4A0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866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604E4-9DAD-414A-8514-B97007E4A00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849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604E4-9DAD-414A-8514-B97007E4A00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011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8D12-1E1C-465F-85A2-5299567609F2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1DCB-8BB8-46DA-BD67-3E790D3F42F2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C330-2A28-42F8-92F4-B3C927493EA2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7ED9-99D2-43C4-B665-8EDAA00A80A7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3091-DA8D-4C84-8F77-AA2670DB2C9D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6135-BF85-4E1B-BEFC-4535751A1E56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2F9E-87AC-40D6-83F3-88F61BC836F0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B0C0-D8DC-4F2B-BC24-93111CC2F561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DE35-D665-42CF-9069-3A156EFF1607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D453-47D3-41C0-8062-8653E06E9C60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1A6-32C7-4399-A321-FE747A38CFF0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F97B5E3-A7D5-4341-8168-2CDD8C5265CE}" type="datetime1">
              <a:rPr lang="ru-RU" smtClean="0"/>
              <a:pPr/>
              <a:t>29.01.2018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82582B3-6ED8-43A6-B077-26C266AC431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925202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Федеральное государственное автономное образовательное учреждение высшего профессионального образования</a:t>
            </a:r>
          </a:p>
          <a:p>
            <a:pPr algn="ctr"/>
            <a:endParaRPr lang="ru-RU" sz="1200" dirty="0"/>
          </a:p>
          <a:p>
            <a:pPr algn="ctr"/>
            <a:r>
              <a:rPr lang="ru-RU" sz="1200" dirty="0"/>
              <a:t> НАЦИОНАЛЬНЫЙ ИССЛЕДОВАТЕЛЬСКИЙ ЯДЕРНЫЙ УНИВЕРСИТЕТ «МИФИ»</a:t>
            </a:r>
          </a:p>
          <a:p>
            <a:pPr algn="ctr"/>
            <a:endParaRPr lang="ru-RU" sz="1200" dirty="0"/>
          </a:p>
          <a:p>
            <a:pPr algn="ctr"/>
            <a:r>
              <a:rPr lang="ru-RU" sz="1200" dirty="0"/>
              <a:t> Институт </a:t>
            </a:r>
            <a:r>
              <a:rPr lang="ru-RU" sz="1200" dirty="0" err="1"/>
              <a:t>нанотехнологий</a:t>
            </a:r>
            <a:r>
              <a:rPr lang="ru-RU" sz="1200" dirty="0"/>
              <a:t> в электронике, </a:t>
            </a:r>
            <a:r>
              <a:rPr lang="ru-RU" sz="1200" dirty="0" err="1"/>
              <a:t>спинтронике</a:t>
            </a:r>
            <a:r>
              <a:rPr lang="ru-RU" sz="1200" dirty="0"/>
              <a:t> и </a:t>
            </a:r>
            <a:r>
              <a:rPr lang="ru-RU" sz="1200" dirty="0" err="1"/>
              <a:t>фотонике</a:t>
            </a:r>
            <a:endParaRPr lang="ru-RU" sz="1200" dirty="0"/>
          </a:p>
          <a:p>
            <a:pPr algn="ctr"/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200" dirty="0"/>
              <a:t>Кафедра </a:t>
            </a:r>
            <a:r>
              <a:rPr lang="ru-RU" sz="1200" dirty="0" smtClean="0"/>
              <a:t>электроники</a:t>
            </a:r>
          </a:p>
          <a:p>
            <a:pPr algn="ctr"/>
            <a:endParaRPr lang="ru-RU" sz="1200" dirty="0"/>
          </a:p>
          <a:p>
            <a:pPr algn="ctr"/>
            <a:endParaRPr lang="ru-RU" sz="1200" dirty="0" smtClean="0"/>
          </a:p>
          <a:p>
            <a:pPr algn="ctr"/>
            <a:endParaRPr lang="ru-RU" sz="1200" dirty="0"/>
          </a:p>
          <a:p>
            <a:pPr algn="ctr"/>
            <a:r>
              <a:rPr lang="ru-RU" sz="2200" dirty="0" smtClean="0"/>
              <a:t>Дипломный проект на тему:</a:t>
            </a:r>
          </a:p>
          <a:p>
            <a:pPr algn="ctr"/>
            <a:endParaRPr lang="ru-RU" sz="2200" dirty="0" smtClean="0"/>
          </a:p>
          <a:p>
            <a:pPr algn="ctr"/>
            <a:r>
              <a:rPr lang="ru-RU" sz="2200" dirty="0" smtClean="0"/>
              <a:t>Средства регистрации и анализа результатов внутрикристального тестирования аналоговых и смешанных блоков.</a:t>
            </a:r>
            <a:endParaRPr lang="ru-RU" sz="2200" dirty="0"/>
          </a:p>
          <a:p>
            <a:pPr algn="ctr"/>
            <a:endParaRPr lang="ru-RU" sz="2200" dirty="0" smtClean="0"/>
          </a:p>
          <a:p>
            <a:pPr algn="ctr"/>
            <a:endParaRPr lang="ru-RU" sz="2200" dirty="0"/>
          </a:p>
          <a:p>
            <a:pPr algn="ctr"/>
            <a:endParaRPr lang="ru-RU" sz="2200" dirty="0" smtClean="0"/>
          </a:p>
          <a:p>
            <a:r>
              <a:rPr lang="ru-RU" sz="2200" dirty="0" smtClean="0"/>
              <a:t>	Студент				Громов М.А.</a:t>
            </a:r>
          </a:p>
          <a:p>
            <a:endParaRPr lang="ru-RU" sz="2200" dirty="0"/>
          </a:p>
          <a:p>
            <a:r>
              <a:rPr lang="ru-RU" sz="2200" dirty="0" smtClean="0"/>
              <a:t>	Руководитель				Кондратенко С.В.</a:t>
            </a:r>
          </a:p>
          <a:p>
            <a:endParaRPr lang="ru-RU" sz="2200" dirty="0"/>
          </a:p>
          <a:p>
            <a:endParaRPr lang="ru-RU" sz="2200" dirty="0" smtClean="0"/>
          </a:p>
          <a:p>
            <a:r>
              <a:rPr lang="ru-RU" sz="2200" dirty="0"/>
              <a:t>	</a:t>
            </a:r>
            <a:r>
              <a:rPr lang="ru-RU" sz="2200" dirty="0" smtClean="0"/>
              <a:t>			Москва 2017</a:t>
            </a:r>
          </a:p>
        </p:txBody>
      </p:sp>
    </p:spTree>
    <p:extLst>
      <p:ext uri="{BB962C8B-B14F-4D97-AF65-F5344CB8AC3E}">
        <p14:creationId xmlns:p14="http://schemas.microsoft.com/office/powerpoint/2010/main" xmlns="" val="36650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498" y="212823"/>
            <a:ext cx="605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Проверка амплитудных ограничений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24128" y="6049637"/>
            <a:ext cx="3419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Маска для передатчика в стандарте </a:t>
            </a:r>
            <a:r>
              <a:rPr lang="en-US" sz="1600" dirty="0" err="1" smtClean="0"/>
              <a:t>SpaceWire</a:t>
            </a:r>
            <a:r>
              <a:rPr lang="ru-RU" sz="1600" dirty="0" smtClean="0"/>
              <a:t> (</a:t>
            </a:r>
            <a:r>
              <a:rPr lang="en-US" sz="1600" dirty="0" smtClean="0"/>
              <a:t>LVDS)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51520" y="3805233"/>
            <a:ext cx="3220802" cy="2165984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97978" y="1022178"/>
            <a:ext cx="5424819" cy="4786599"/>
            <a:chOff x="245457" y="1804478"/>
            <a:chExt cx="5424819" cy="4786599"/>
          </a:xfrm>
        </p:grpSpPr>
        <p:pic>
          <p:nvPicPr>
            <p:cNvPr id="7" name="Рисунок 6"/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5457" y="1804478"/>
              <a:ext cx="5400000" cy="19800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Рисунок 8"/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70276" y="4611077"/>
              <a:ext cx="5400000" cy="19800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8606" y="652846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Запрещенный диапазон  50…..200 мВ</a:t>
            </a:r>
            <a:r>
              <a:rPr lang="en-US" dirty="0" smtClean="0"/>
              <a:t>: </a:t>
            </a:r>
            <a:r>
              <a:rPr lang="ru-RU" dirty="0" smtClean="0"/>
              <a:t>нет срабатываний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1049" y="3140968"/>
            <a:ext cx="540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Разрешенный диапазон 250…500  мВ</a:t>
            </a:r>
            <a:r>
              <a:rPr lang="en-US" dirty="0" smtClean="0"/>
              <a:t>: </a:t>
            </a:r>
            <a:r>
              <a:rPr lang="ru-RU" dirty="0" smtClean="0"/>
              <a:t>срабатывание детектора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5491349" y="558580"/>
            <a:ext cx="3644592" cy="287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8676456" y="6634412"/>
            <a:ext cx="467544" cy="241736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672163" y="3182446"/>
            <a:ext cx="340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Выходной каскад диапазонного детектора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2798" y="5834193"/>
            <a:ext cx="540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Аналогично можно организовать проверку не превышения  исследуемым сигналом максимального значения ±500 мВ, изменив соответствующим образом пороги компараторов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743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48464" y="6525344"/>
            <a:ext cx="395536" cy="325843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200598"/>
            <a:ext cx="56525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Проверка временн</a:t>
            </a:r>
            <a:r>
              <a:rPr lang="ru-RU" sz="2400" b="1" i="1" dirty="0"/>
              <a:t>ы</a:t>
            </a:r>
            <a:r>
              <a:rPr lang="ru-RU" sz="2400" b="1" dirty="0"/>
              <a:t>х ограничений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5" y="692696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проверить соответствие маске выходного сигнала драйвера передатчика, был смоделирован сигнал, изменяющийся от 0 до 2,5 </a:t>
            </a:r>
            <a:r>
              <a:rPr lang="ru-RU" dirty="0" smtClean="0"/>
              <a:t>В, </a:t>
            </a:r>
            <a:r>
              <a:rPr lang="ru-RU" dirty="0"/>
              <a:t>с наложенной на него высокочастотной помехой (синус с частотой 2,1 ГГц  и амплитудой 100 мВ).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4801" y="2780928"/>
            <a:ext cx="5940425" cy="265684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0649" y="1731463"/>
            <a:ext cx="5323840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4801" y="1625217"/>
            <a:ext cx="3237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Реакция компаратора на сигнал с наложенной помехой и с увеличенными </a:t>
            </a:r>
            <a:r>
              <a:rPr lang="ru-RU" dirty="0" smtClean="0"/>
              <a:t>фронтами/спадами.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2843808" y="249289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302570" y="4581128"/>
            <a:ext cx="266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Срез выходного сигнала с </a:t>
            </a:r>
            <a:r>
              <a:rPr lang="ru-RU" dirty="0" err="1" smtClean="0"/>
              <a:t>джиттером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0" name="Стрелка вверх 9"/>
          <p:cNvSpPr/>
          <p:nvPr/>
        </p:nvSpPr>
        <p:spPr>
          <a:xfrm>
            <a:off x="7452320" y="4221088"/>
            <a:ext cx="181210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4802" y="5594249"/>
            <a:ext cx="870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Расчетный </a:t>
            </a:r>
            <a:r>
              <a:rPr lang="ru-RU" dirty="0" err="1" smtClean="0"/>
              <a:t>джиттер</a:t>
            </a:r>
            <a:r>
              <a:rPr lang="ru-RU" dirty="0" smtClean="0"/>
              <a:t> сигнала на выходе приемника (компаратора) 415 </a:t>
            </a:r>
            <a:r>
              <a:rPr lang="ru-RU" dirty="0" err="1" smtClean="0"/>
              <a:t>пс</a:t>
            </a:r>
            <a:r>
              <a:rPr lang="ru-RU" dirty="0" smtClean="0"/>
              <a:t> достаточен для работы на скорости 400 Мбит</a:t>
            </a:r>
            <a:r>
              <a:rPr lang="en-US" dirty="0" smtClean="0"/>
              <a:t>/</a:t>
            </a:r>
            <a:r>
              <a:rPr lang="ru-RU" dirty="0" smtClean="0"/>
              <a:t>с </a:t>
            </a:r>
            <a:r>
              <a:rPr lang="ru-RU" dirty="0" err="1" smtClean="0"/>
              <a:t>с</a:t>
            </a:r>
            <a:r>
              <a:rPr lang="ru-RU" dirty="0" smtClean="0"/>
              <a:t> запасом (допустимо </a:t>
            </a:r>
          </a:p>
          <a:p>
            <a:r>
              <a:rPr lang="ru-RU" dirty="0" smtClean="0"/>
              <a:t>0,36*2,5 </a:t>
            </a:r>
            <a:r>
              <a:rPr lang="ru-RU" dirty="0" err="1" smtClean="0"/>
              <a:t>нс</a:t>
            </a:r>
            <a:r>
              <a:rPr lang="ru-RU" dirty="0" smtClean="0"/>
              <a:t> =900 </a:t>
            </a:r>
            <a:r>
              <a:rPr lang="ru-RU" dirty="0" err="1" smtClean="0"/>
              <a:t>пс</a:t>
            </a:r>
            <a:r>
              <a:rPr lang="ru-RU" dirty="0" smtClean="0"/>
              <a:t>, 1</a:t>
            </a:r>
            <a:r>
              <a:rPr lang="en-US" dirty="0" smtClean="0"/>
              <a:t>UI</a:t>
            </a:r>
            <a:r>
              <a:rPr lang="ru-RU" dirty="0" smtClean="0"/>
              <a:t>=2,5 </a:t>
            </a:r>
            <a:r>
              <a:rPr lang="ru-RU" dirty="0" err="1" smtClean="0"/>
              <a:t>нс</a:t>
            </a:r>
            <a:r>
              <a:rPr lang="ru-RU" dirty="0" smtClean="0"/>
              <a:t> при скорости 400 Мбит</a:t>
            </a:r>
            <a:r>
              <a:rPr lang="en-US" dirty="0" smtClean="0"/>
              <a:t>/</a:t>
            </a:r>
            <a:r>
              <a:rPr lang="ru-RU" dirty="0" smtClean="0"/>
              <a:t>с).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7695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66881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Выводы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7" y="1268759"/>
            <a:ext cx="864095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Проведен анализ существующих подсистем встроенного тестирования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Разработана модель сигма – дельта модулятора и приведены результаты 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расчетов, подтверждающие правильность его функционирования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Разработаны </a:t>
            </a:r>
            <a:r>
              <a:rPr lang="ru-RU" dirty="0" smtClean="0"/>
              <a:t>компараторы по КМОП технологиям 0,25 мкм и 0,13 мкм для тестирования на кристалле.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smtClean="0"/>
              <a:t>Доработанный  </a:t>
            </a:r>
            <a:r>
              <a:rPr lang="ru-RU" dirty="0"/>
              <a:t>компаратор был применен для проверки соответствия </a:t>
            </a:r>
            <a:endParaRPr lang="ru-RU" dirty="0" smtClean="0"/>
          </a:p>
          <a:p>
            <a:pPr algn="just">
              <a:lnSpc>
                <a:spcPct val="150000"/>
              </a:lnSpc>
            </a:pPr>
            <a:r>
              <a:rPr lang="ru-RU" dirty="0" smtClean="0"/>
              <a:t>сигналов </a:t>
            </a:r>
            <a:r>
              <a:rPr lang="ru-RU" dirty="0"/>
              <a:t>на выходе драйвера в составе передатчика </a:t>
            </a:r>
            <a:r>
              <a:rPr lang="ru-RU" dirty="0" smtClean="0"/>
              <a:t>последовательного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 </a:t>
            </a:r>
            <a:r>
              <a:rPr lang="ru-RU" dirty="0"/>
              <a:t>канала маске в стандарте </a:t>
            </a:r>
            <a:r>
              <a:rPr lang="en-US" dirty="0"/>
              <a:t>LVDS</a:t>
            </a:r>
            <a:r>
              <a:rPr lang="ru-RU" dirty="0"/>
              <a:t>. Расчеты показали возможность </a:t>
            </a:r>
            <a:r>
              <a:rPr lang="ru-RU" dirty="0" smtClean="0"/>
              <a:t>решения 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этой задачи на скорости 400 Мбит/с, близкой к предельной скорости работы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для </a:t>
            </a:r>
            <a:r>
              <a:rPr lang="ru-RU" dirty="0"/>
              <a:t>таких драйверов.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1208" y="6516464"/>
            <a:ext cx="472792" cy="341536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70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636912"/>
            <a:ext cx="6405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Спасибо за внимание</a:t>
            </a:r>
            <a:r>
              <a:rPr lang="ru-RU" sz="4000" dirty="0" smtClean="0"/>
              <a:t>!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94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261245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Введение</a:t>
            </a:r>
            <a:r>
              <a:rPr lang="ru-RU" sz="2200" dirty="0" smtClean="0"/>
              <a:t> 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8569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u="sng" dirty="0" smtClean="0"/>
              <a:t>Внешние системы тестирования </a:t>
            </a:r>
            <a:r>
              <a:rPr lang="ru-RU" u="sng" dirty="0" err="1" smtClean="0"/>
              <a:t>СнК</a:t>
            </a:r>
            <a:r>
              <a:rPr lang="ru-RU" u="sng" dirty="0" smtClean="0"/>
              <a:t>: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Дорогое внешнее измерительное оборудование.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Необходимость организации схемы включения блока и буферизации тестового сигнала.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Дополнительные искажения измеряемых сигналов при выводе наружу</a:t>
            </a:r>
            <a:r>
              <a:rPr lang="ru-RU" dirty="0" smtClean="0"/>
              <a:t>.</a:t>
            </a:r>
          </a:p>
          <a:p>
            <a:pPr lvl="0">
              <a:lnSpc>
                <a:spcPct val="150000"/>
              </a:lnSpc>
            </a:pPr>
            <a:endParaRPr lang="ru-RU" dirty="0" smtClean="0"/>
          </a:p>
          <a:p>
            <a:pPr lvl="0">
              <a:lnSpc>
                <a:spcPct val="150000"/>
              </a:lnSpc>
            </a:pPr>
            <a:r>
              <a:rPr lang="ru-RU" u="sng" dirty="0" smtClean="0"/>
              <a:t>Внутренние системы тестирования </a:t>
            </a:r>
            <a:r>
              <a:rPr lang="ru-RU" u="sng" dirty="0" err="1" smtClean="0"/>
              <a:t>СнК</a:t>
            </a:r>
            <a:r>
              <a:rPr lang="ru-RU" u="sng" dirty="0" smtClean="0"/>
              <a:t>: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Малая стоимость встроенных систем.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Малое влияние дополнительных соединений.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Наличие стандартов и методик построения встроенных систем (</a:t>
            </a:r>
            <a:r>
              <a:rPr lang="en-US" dirty="0"/>
              <a:t>JTAG</a:t>
            </a:r>
            <a:r>
              <a:rPr lang="ru-RU" dirty="0"/>
              <a:t>, </a:t>
            </a:r>
            <a:r>
              <a:rPr lang="en-US" dirty="0" smtClean="0"/>
              <a:t>BIST</a:t>
            </a:r>
            <a:r>
              <a:rPr lang="ru-RU" dirty="0"/>
              <a:t>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Ограниченность возможностей (по точности, функциональности) встроенных средств по сравнению с внешними измерительными приборами.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Требуется дополнительная площадь на кристалле.</a:t>
            </a:r>
          </a:p>
          <a:p>
            <a:pPr lvl="0">
              <a:lnSpc>
                <a:spcPct val="150000"/>
              </a:lnSpc>
            </a:pPr>
            <a:endParaRPr lang="ru-RU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8820472" y="6525344"/>
            <a:ext cx="323528" cy="347747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476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509705"/>
            <a:ext cx="403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Цели работы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3472" y="1124744"/>
            <a:ext cx="843211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 smtClean="0"/>
              <a:t>Изучение </a:t>
            </a:r>
            <a:r>
              <a:rPr lang="ru-RU" sz="2000" dirty="0"/>
              <a:t>средств регистрации и анализа </a:t>
            </a:r>
            <a:r>
              <a:rPr lang="ru-RU" sz="2000" dirty="0" smtClean="0"/>
              <a:t>результатов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внутрикристального тестирования </a:t>
            </a:r>
            <a:r>
              <a:rPr lang="ru-RU" sz="2000" dirty="0"/>
              <a:t>аналоговых и смешанных </a:t>
            </a:r>
            <a:r>
              <a:rPr lang="ru-RU" sz="2000" dirty="0" smtClean="0"/>
              <a:t>блоков.</a:t>
            </a:r>
          </a:p>
          <a:p>
            <a:pPr>
              <a:lnSpc>
                <a:spcPct val="150000"/>
              </a:lnSpc>
            </a:pPr>
            <a:endParaRPr lang="ru-RU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000" dirty="0"/>
              <a:t>С</a:t>
            </a:r>
            <a:r>
              <a:rPr lang="ru-RU" sz="2000" dirty="0" smtClean="0"/>
              <a:t>оздание </a:t>
            </a:r>
            <a:r>
              <a:rPr lang="ru-RU" sz="2000" dirty="0"/>
              <a:t>и моделирование схем АЦП и быстродействующего </a:t>
            </a:r>
            <a:endParaRPr lang="ru-RU" sz="2000" dirty="0" smtClean="0"/>
          </a:p>
          <a:p>
            <a:pPr>
              <a:lnSpc>
                <a:spcPct val="150000"/>
              </a:lnSpc>
            </a:pPr>
            <a:r>
              <a:rPr lang="ru-RU" sz="2000" dirty="0" smtClean="0"/>
              <a:t>компаратора для тестирования на кристалле. </a:t>
            </a:r>
            <a:endParaRPr lang="ru-RU" sz="20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87824" y="3752047"/>
            <a:ext cx="3606203" cy="270117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8765588" y="6597352"/>
            <a:ext cx="378411" cy="260648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619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332656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Анализ существующих подсистем встроенного тестирования</a:t>
            </a:r>
            <a:endParaRPr lang="ru-RU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828404" y="1130067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JTAG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6623" y="3429000"/>
            <a:ext cx="257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BIST(Built-In Self-Test).</a:t>
            </a:r>
            <a:endParaRPr lang="ru-RU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" name="Стрелка вверх 55"/>
          <p:cNvSpPr/>
          <p:nvPr/>
        </p:nvSpPr>
        <p:spPr>
          <a:xfrm>
            <a:off x="6071051" y="4331407"/>
            <a:ext cx="450477" cy="576064"/>
          </a:xfrm>
          <a:prstGeom prst="upArrow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835422" y="3911116"/>
            <a:ext cx="7064008" cy="2621822"/>
            <a:chOff x="827584" y="3773133"/>
            <a:chExt cx="7064008" cy="2621822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5947376" y="4824222"/>
              <a:ext cx="1944216" cy="375139"/>
              <a:chOff x="5508104" y="4330034"/>
              <a:chExt cx="2304256" cy="504056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5508104" y="4330034"/>
                <a:ext cx="2304256" cy="50405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17021" y="4418437"/>
                <a:ext cx="2086421" cy="413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dirty="0" smtClean="0"/>
                  <a:t>Регистр сигнатуры</a:t>
                </a:r>
                <a:endParaRPr lang="ru-RU" sz="1400" dirty="0"/>
              </a:p>
            </p:txBody>
          </p:sp>
        </p:grpSp>
        <p:grpSp>
          <p:nvGrpSpPr>
            <p:cNvPr id="44" name="Группа 43"/>
            <p:cNvGrpSpPr/>
            <p:nvPr/>
          </p:nvGrpSpPr>
          <p:grpSpPr>
            <a:xfrm>
              <a:off x="4992459" y="5494775"/>
              <a:ext cx="1909505" cy="640938"/>
              <a:chOff x="5371791" y="5290058"/>
              <a:chExt cx="1669047" cy="541366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5371791" y="5290058"/>
                <a:ext cx="1440160" cy="50405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71791" y="5308204"/>
                <a:ext cx="16690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Счетчик тестовых</a:t>
                </a:r>
              </a:p>
              <a:p>
                <a:r>
                  <a:rPr lang="ru-RU" sz="1400" dirty="0" smtClean="0"/>
                  <a:t> векторов</a:t>
                </a:r>
                <a:endParaRPr lang="ru-RU" sz="1400" dirty="0"/>
              </a:p>
            </p:txBody>
          </p:sp>
        </p:grpSp>
        <p:grpSp>
          <p:nvGrpSpPr>
            <p:cNvPr id="40" name="Группа 39"/>
            <p:cNvGrpSpPr/>
            <p:nvPr/>
          </p:nvGrpSpPr>
          <p:grpSpPr>
            <a:xfrm>
              <a:off x="3759835" y="3773133"/>
              <a:ext cx="2528617" cy="336366"/>
              <a:chOff x="3476779" y="3795200"/>
              <a:chExt cx="1748269" cy="504056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3476779" y="3795200"/>
                <a:ext cx="1748269" cy="50405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24187" y="3795200"/>
                <a:ext cx="1619354" cy="41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dirty="0" smtClean="0"/>
                  <a:t>Схема сравнения</a:t>
                </a:r>
                <a:endParaRPr lang="ru-RU" sz="1400" dirty="0"/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2508675" y="4530206"/>
              <a:ext cx="847905" cy="1864749"/>
              <a:chOff x="1919716" y="4478696"/>
              <a:chExt cx="847905" cy="1864749"/>
            </a:xfrm>
          </p:grpSpPr>
          <p:grpSp>
            <p:nvGrpSpPr>
              <p:cNvPr id="37" name="Группа 36"/>
              <p:cNvGrpSpPr/>
              <p:nvPr/>
            </p:nvGrpSpPr>
            <p:grpSpPr>
              <a:xfrm>
                <a:off x="1919716" y="5190867"/>
                <a:ext cx="847905" cy="389608"/>
                <a:chOff x="2969394" y="5263812"/>
                <a:chExt cx="847905" cy="389608"/>
              </a:xfrm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2969394" y="5263812"/>
                  <a:ext cx="847905" cy="389608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07837" y="5273950"/>
                  <a:ext cx="756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MISR</a:t>
                  </a:r>
                  <a:endParaRPr lang="ru-RU" dirty="0"/>
                </a:p>
              </p:txBody>
            </p:sp>
          </p:grpSp>
          <p:sp>
            <p:nvSpPr>
              <p:cNvPr id="38" name="Стрелка вверх 37"/>
              <p:cNvSpPr/>
              <p:nvPr/>
            </p:nvSpPr>
            <p:spPr>
              <a:xfrm>
                <a:off x="2072947" y="5767381"/>
                <a:ext cx="450477" cy="576064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Стрелка вверх 42"/>
              <p:cNvSpPr/>
              <p:nvPr/>
            </p:nvSpPr>
            <p:spPr>
              <a:xfrm>
                <a:off x="2098353" y="4478696"/>
                <a:ext cx="450477" cy="576064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27584" y="3960702"/>
              <a:ext cx="263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Тестовая последовательность</a:t>
              </a:r>
              <a:endParaRPr lang="ru-RU" sz="1400" dirty="0"/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H="1">
              <a:off x="6804248" y="5861978"/>
              <a:ext cx="635405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28246" y="54625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+1</a:t>
              </a:r>
              <a:endParaRPr lang="ru-RU" dirty="0"/>
            </a:p>
          </p:txBody>
        </p:sp>
        <p:cxnSp>
          <p:nvCxnSpPr>
            <p:cNvPr id="52" name="Прямая со стрелкой 51"/>
            <p:cNvCxnSpPr/>
            <p:nvPr/>
          </p:nvCxnSpPr>
          <p:spPr>
            <a:xfrm flipV="1">
              <a:off x="5379190" y="4268480"/>
              <a:ext cx="0" cy="11217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52362" y="4540545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Конец счета</a:t>
              </a:r>
              <a:endParaRPr lang="ru-RU" sz="1400" dirty="0"/>
            </a:p>
          </p:txBody>
        </p:sp>
        <p:sp>
          <p:nvSpPr>
            <p:cNvPr id="54" name="Стрелка углом вверх 53"/>
            <p:cNvSpPr/>
            <p:nvPr/>
          </p:nvSpPr>
          <p:spPr>
            <a:xfrm>
              <a:off x="3268910" y="4268479"/>
              <a:ext cx="727026" cy="425954"/>
            </a:xfrm>
            <a:prstGeom prst="bentUp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0" name="Рисунок 6" descr="imag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496"/>
          <a:stretch>
            <a:fillRect/>
          </a:stretch>
        </p:blipFill>
        <p:spPr bwMode="auto">
          <a:xfrm>
            <a:off x="1403648" y="1385088"/>
            <a:ext cx="6487944" cy="204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8748464" y="6532938"/>
            <a:ext cx="395536" cy="304800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27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332656"/>
            <a:ext cx="77768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Анализ существующих подсистем встроенного тестирования</a:t>
            </a:r>
            <a:endParaRPr lang="ru-RU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3828404" y="1130067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JTAG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6623" y="3429000"/>
            <a:ext cx="257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BIST(Built-In Self-Test).</a:t>
            </a:r>
            <a:endParaRPr lang="ru-RU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" name="Стрелка вверх 55"/>
          <p:cNvSpPr/>
          <p:nvPr/>
        </p:nvSpPr>
        <p:spPr>
          <a:xfrm>
            <a:off x="6071051" y="4331407"/>
            <a:ext cx="450477" cy="576064"/>
          </a:xfrm>
          <a:prstGeom prst="upArrow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835422" y="3911116"/>
            <a:ext cx="7064008" cy="2621822"/>
            <a:chOff x="827584" y="3773133"/>
            <a:chExt cx="7064008" cy="2621822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5947376" y="4824222"/>
              <a:ext cx="1944216" cy="375139"/>
              <a:chOff x="5508104" y="4330034"/>
              <a:chExt cx="2304256" cy="504056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5508104" y="4330034"/>
                <a:ext cx="2304256" cy="50405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617021" y="4418437"/>
                <a:ext cx="2086421" cy="413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dirty="0" smtClean="0"/>
                  <a:t>Регистр сигнатуры</a:t>
                </a:r>
                <a:endParaRPr lang="ru-RU" sz="1400" dirty="0"/>
              </a:p>
            </p:txBody>
          </p:sp>
        </p:grpSp>
        <p:grpSp>
          <p:nvGrpSpPr>
            <p:cNvPr id="44" name="Группа 43"/>
            <p:cNvGrpSpPr/>
            <p:nvPr/>
          </p:nvGrpSpPr>
          <p:grpSpPr>
            <a:xfrm>
              <a:off x="4992459" y="5494775"/>
              <a:ext cx="1909505" cy="640938"/>
              <a:chOff x="5371791" y="5290058"/>
              <a:chExt cx="1669047" cy="541366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5371791" y="5290058"/>
                <a:ext cx="1440160" cy="50405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71791" y="5308204"/>
                <a:ext cx="16690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 smtClean="0"/>
                  <a:t>Счетчик тестовых</a:t>
                </a:r>
              </a:p>
              <a:p>
                <a:r>
                  <a:rPr lang="ru-RU" sz="1400" dirty="0" smtClean="0"/>
                  <a:t> векторов</a:t>
                </a:r>
                <a:endParaRPr lang="ru-RU" sz="1400" dirty="0"/>
              </a:p>
            </p:txBody>
          </p:sp>
        </p:grpSp>
        <p:grpSp>
          <p:nvGrpSpPr>
            <p:cNvPr id="40" name="Группа 39"/>
            <p:cNvGrpSpPr/>
            <p:nvPr/>
          </p:nvGrpSpPr>
          <p:grpSpPr>
            <a:xfrm>
              <a:off x="3759835" y="3773133"/>
              <a:ext cx="2528617" cy="336366"/>
              <a:chOff x="3476779" y="3795200"/>
              <a:chExt cx="1748269" cy="504056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3476779" y="3795200"/>
                <a:ext cx="1748269" cy="50405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24187" y="3795200"/>
                <a:ext cx="1619354" cy="413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400" dirty="0" smtClean="0"/>
                  <a:t>Схема сравнения</a:t>
                </a:r>
                <a:endParaRPr lang="ru-RU" sz="1400" dirty="0"/>
              </a:p>
            </p:txBody>
          </p:sp>
        </p:grpSp>
        <p:grpSp>
          <p:nvGrpSpPr>
            <p:cNvPr id="55" name="Группа 54"/>
            <p:cNvGrpSpPr/>
            <p:nvPr/>
          </p:nvGrpSpPr>
          <p:grpSpPr>
            <a:xfrm>
              <a:off x="2508675" y="4530206"/>
              <a:ext cx="847905" cy="1864749"/>
              <a:chOff x="1919716" y="4478696"/>
              <a:chExt cx="847905" cy="1864749"/>
            </a:xfrm>
          </p:grpSpPr>
          <p:grpSp>
            <p:nvGrpSpPr>
              <p:cNvPr id="37" name="Группа 36"/>
              <p:cNvGrpSpPr/>
              <p:nvPr/>
            </p:nvGrpSpPr>
            <p:grpSpPr>
              <a:xfrm>
                <a:off x="1919716" y="5190867"/>
                <a:ext cx="847905" cy="389608"/>
                <a:chOff x="2969394" y="5263812"/>
                <a:chExt cx="847905" cy="389608"/>
              </a:xfrm>
            </p:grpSpPr>
            <p:sp>
              <p:nvSpPr>
                <p:cNvPr id="29" name="Прямоугольник 28"/>
                <p:cNvSpPr/>
                <p:nvPr/>
              </p:nvSpPr>
              <p:spPr>
                <a:xfrm>
                  <a:off x="2969394" y="5263812"/>
                  <a:ext cx="847905" cy="389608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007837" y="5273950"/>
                  <a:ext cx="756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MISR</a:t>
                  </a:r>
                  <a:endParaRPr lang="ru-RU" dirty="0"/>
                </a:p>
              </p:txBody>
            </p:sp>
          </p:grpSp>
          <p:sp>
            <p:nvSpPr>
              <p:cNvPr id="38" name="Стрелка вверх 37"/>
              <p:cNvSpPr/>
              <p:nvPr/>
            </p:nvSpPr>
            <p:spPr>
              <a:xfrm>
                <a:off x="2072947" y="5767381"/>
                <a:ext cx="450477" cy="576064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Стрелка вверх 42"/>
              <p:cNvSpPr/>
              <p:nvPr/>
            </p:nvSpPr>
            <p:spPr>
              <a:xfrm>
                <a:off x="2098353" y="4478696"/>
                <a:ext cx="450477" cy="576064"/>
              </a:xfrm>
              <a:prstGeom prst="upArrow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27584" y="3960702"/>
              <a:ext cx="263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Тестовая последовательность</a:t>
              </a:r>
              <a:endParaRPr lang="ru-RU" sz="1400" dirty="0"/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H="1">
              <a:off x="6804248" y="5861978"/>
              <a:ext cx="635405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28246" y="54625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+1</a:t>
              </a:r>
              <a:endParaRPr lang="ru-RU" dirty="0"/>
            </a:p>
          </p:txBody>
        </p:sp>
        <p:cxnSp>
          <p:nvCxnSpPr>
            <p:cNvPr id="52" name="Прямая со стрелкой 51"/>
            <p:cNvCxnSpPr/>
            <p:nvPr/>
          </p:nvCxnSpPr>
          <p:spPr>
            <a:xfrm flipV="1">
              <a:off x="5379190" y="4268480"/>
              <a:ext cx="0" cy="11217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52362" y="4540545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Конец счета</a:t>
              </a:r>
              <a:endParaRPr lang="ru-RU" sz="1400" dirty="0"/>
            </a:p>
          </p:txBody>
        </p:sp>
        <p:sp>
          <p:nvSpPr>
            <p:cNvPr id="54" name="Стрелка углом вверх 53"/>
            <p:cNvSpPr/>
            <p:nvPr/>
          </p:nvSpPr>
          <p:spPr>
            <a:xfrm>
              <a:off x="3268910" y="4268479"/>
              <a:ext cx="727026" cy="425954"/>
            </a:xfrm>
            <a:prstGeom prst="bentUpArrow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0" name="Рисунок 6" descr="imag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496"/>
          <a:stretch>
            <a:fillRect/>
          </a:stretch>
        </p:blipFill>
        <p:spPr bwMode="auto">
          <a:xfrm>
            <a:off x="1403648" y="1385088"/>
            <a:ext cx="6487944" cy="204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8748464" y="6532938"/>
            <a:ext cx="395536" cy="325062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878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5652120" y="5085184"/>
            <a:ext cx="648072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92200" y="1203034"/>
            <a:ext cx="3103735" cy="87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18173" y="230549"/>
            <a:ext cx="849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/>
              <a:t>Классификация и параметры выпускаемых компараторов</a:t>
            </a:r>
            <a:endParaRPr lang="ru-RU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761221"/>
            <a:ext cx="6768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Аналоговые компараторы разделены на следующие группы: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ru-RU" dirty="0"/>
              <a:t>общего применения;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ru-RU" dirty="0"/>
              <a:t>прецизионные;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ru-RU" dirty="0" err="1"/>
              <a:t>микромощные</a:t>
            </a:r>
            <a:r>
              <a:rPr lang="ru-RU" dirty="0"/>
              <a:t>;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ru-RU" dirty="0"/>
              <a:t>скоростные.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36270" y="1176719"/>
            <a:ext cx="3103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Отличительный признак </a:t>
            </a:r>
          </a:p>
          <a:p>
            <a:r>
              <a:rPr lang="ru-RU" dirty="0" smtClean="0"/>
              <a:t>скоростных компараторов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t</a:t>
            </a:r>
            <a:r>
              <a:rPr lang="ru-RU" baseline="-25000" dirty="0"/>
              <a:t>п</a:t>
            </a:r>
            <a:r>
              <a:rPr lang="ru-RU" dirty="0"/>
              <a:t>&lt; 10нс. 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49" y="2214763"/>
            <a:ext cx="9166437" cy="34296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вал 6"/>
          <p:cNvSpPr/>
          <p:nvPr/>
        </p:nvSpPr>
        <p:spPr>
          <a:xfrm>
            <a:off x="7153691" y="2515547"/>
            <a:ext cx="720633" cy="34296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4431" y="5661248"/>
            <a:ext cx="8942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Лучший компаратор имеет время переключения 0,15 </a:t>
            </a:r>
            <a:r>
              <a:rPr lang="ru-RU" dirty="0" err="1" smtClean="0"/>
              <a:t>нс</a:t>
            </a:r>
            <a:r>
              <a:rPr lang="ru-RU" dirty="0" smtClean="0"/>
              <a:t> (может ограничивать возможность тестирования быстродействующих блоков) и недопустимо большое потребление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616116" y="4869160"/>
            <a:ext cx="720080" cy="432048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1"/>
          </p:nvPr>
        </p:nvSpPr>
        <p:spPr>
          <a:xfrm>
            <a:off x="8820472" y="6584578"/>
            <a:ext cx="323528" cy="273422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51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44939" y="188639"/>
            <a:ext cx="8567519" cy="1541786"/>
            <a:chOff x="144939" y="188639"/>
            <a:chExt cx="8567519" cy="1541786"/>
          </a:xfrm>
        </p:grpSpPr>
        <p:sp>
          <p:nvSpPr>
            <p:cNvPr id="2" name="TextBox 1"/>
            <p:cNvSpPr txBox="1"/>
            <p:nvPr/>
          </p:nvSpPr>
          <p:spPr>
            <a:xfrm>
              <a:off x="2051720" y="188639"/>
              <a:ext cx="5920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 smtClean="0"/>
                <a:t>Разработанные КМОП компараторы</a:t>
              </a:r>
              <a:endParaRPr lang="ru-RU" sz="2400" b="1"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44939" y="807095"/>
              <a:ext cx="856751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 smtClean="0"/>
                <a:t>Результаты </a:t>
              </a:r>
              <a:r>
                <a:rPr lang="ru-RU" dirty="0"/>
                <a:t>расчетов для тестового сигнала в виде синусоиды  </a:t>
              </a:r>
              <a:r>
                <a:rPr lang="ru-RU" dirty="0" smtClean="0"/>
                <a:t>с возрастающей амплитудой и частотой 100 МГц</a:t>
              </a:r>
              <a:r>
                <a:rPr lang="ru-RU" dirty="0"/>
                <a:t>. </a:t>
              </a:r>
              <a:r>
                <a:rPr lang="ru-RU" dirty="0" smtClean="0"/>
                <a:t>Технологии 0,25мкм и 0,13 мкм.</a:t>
              </a:r>
            </a:p>
            <a:p>
              <a:pPr algn="just"/>
              <a:endParaRPr lang="ru-RU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220072" y="1268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7767703" cy="313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9540" y="2204864"/>
            <a:ext cx="50387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730425"/>
            <a:ext cx="3147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- Гистерезис ±20 мВ и ±5 мВ</a:t>
            </a:r>
          </a:p>
          <a:p>
            <a:pPr marL="285750" indent="-285750">
              <a:buFontTx/>
              <a:buChar char="-"/>
            </a:pPr>
            <a:endParaRPr lang="ru-RU" dirty="0" smtClean="0"/>
          </a:p>
          <a:p>
            <a:r>
              <a:rPr lang="ru-RU" dirty="0" smtClean="0"/>
              <a:t>- Запас по быстродействию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2582B3-6ED8-43A6-B077-26C266AC431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733596" y="641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97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367377"/>
            <a:ext cx="562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Сигма – дельта модулятор и АЦП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052736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u="sng" dirty="0"/>
              <a:t>Преимущества сигма  - дельта АЦП :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err="1"/>
              <a:t>многоразрядность</a:t>
            </a:r>
            <a:endParaRPr lang="ru-RU" dirty="0"/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 err="1"/>
              <a:t>неизбыточность</a:t>
            </a:r>
            <a:r>
              <a:rPr lang="ru-RU" dirty="0"/>
              <a:t> по аппаратуре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простота реализации </a:t>
            </a:r>
            <a:r>
              <a:rPr lang="ru-RU" dirty="0" smtClean="0"/>
              <a:t>по </a:t>
            </a:r>
            <a:r>
              <a:rPr lang="ru-RU" dirty="0"/>
              <a:t>КМОП – технологии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низкая стоимость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обеспечение высокой разрешающей способности (до 24 разрядов)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/>
              <a:t>высокая точность, обусловленная низким уровнем шума</a:t>
            </a:r>
            <a:r>
              <a:rPr lang="ru-RU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ru-RU" sz="2000" b="1" dirty="0" smtClean="0"/>
              <a:t>Данный АЦП </a:t>
            </a:r>
            <a:r>
              <a:rPr lang="ru-RU" sz="2000" b="1" dirty="0"/>
              <a:t>был выбран для </a:t>
            </a:r>
            <a:r>
              <a:rPr lang="ru-RU" sz="2000" b="1" dirty="0" smtClean="0"/>
              <a:t>включения в состав встроенной подсистемы тестирования на кристалле.</a:t>
            </a:r>
            <a:endParaRPr lang="ru-RU" sz="2000" b="1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820472" y="6597352"/>
            <a:ext cx="323528" cy="260648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7" name="Рисунок 6" descr="http://www.efo.ru/images/silabs/article/01/pic_05.jpg"/>
          <p:cNvPicPr/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87" b="13962"/>
          <a:stretch/>
        </p:blipFill>
        <p:spPr bwMode="auto">
          <a:xfrm>
            <a:off x="1634616" y="5023054"/>
            <a:ext cx="5946775" cy="1605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12043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820472" y="6553200"/>
            <a:ext cx="323528" cy="304800"/>
          </a:xfrm>
        </p:spPr>
        <p:txBody>
          <a:bodyPr/>
          <a:lstStyle/>
          <a:p>
            <a:fld id="{682582B3-6ED8-43A6-B077-26C266AC4311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400160" y="404664"/>
            <a:ext cx="8208912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4535" y="92137"/>
            <a:ext cx="835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Функциональная модель сигма – дельта модулятора</a:t>
            </a:r>
            <a:endParaRPr lang="ru-RU" sz="2400" b="1" dirty="0"/>
          </a:p>
        </p:txBody>
      </p:sp>
      <p:sp>
        <p:nvSpPr>
          <p:cNvPr id="5" name="Номер слайда 5"/>
          <p:cNvSpPr txBox="1">
            <a:spLocks/>
          </p:cNvSpPr>
          <p:nvPr/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defPPr>
              <a:defRPr lang="ru-RU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 descr="D:\Диплом\компановка\sdm.bmp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0568"/>
          <a:stretch/>
        </p:blipFill>
        <p:spPr bwMode="auto">
          <a:xfrm>
            <a:off x="27088" y="3804586"/>
            <a:ext cx="8748464" cy="24883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466" y="6217249"/>
            <a:ext cx="845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Выходные цифровые сигналы модулированы по частоте и после аналоговой</a:t>
            </a:r>
          </a:p>
          <a:p>
            <a:r>
              <a:rPr lang="ru-RU" dirty="0" smtClean="0"/>
              <a:t>фильтрации повторяют форму входных сигналов.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661" y="1798225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Модулятор 1-го порядка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00160" y="3460357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Модулятор 2-го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94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393</TotalTime>
  <Words>585</Words>
  <Application>Microsoft Office PowerPoint</Application>
  <PresentationFormat>Экран (4:3)</PresentationFormat>
  <Paragraphs>132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Базовая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С.В.Кондратенко</cp:lastModifiedBy>
  <cp:revision>43</cp:revision>
  <dcterms:created xsi:type="dcterms:W3CDTF">2017-01-28T08:39:04Z</dcterms:created>
  <dcterms:modified xsi:type="dcterms:W3CDTF">2018-01-29T11:26:31Z</dcterms:modified>
</cp:coreProperties>
</file>