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rial Narrow" panose="020B0606020202030204" pitchFamily="34" charset="0"/>
      <p:regular r:id="rId16"/>
      <p:bold r:id="rId17"/>
      <p:italic r:id="rId18"/>
      <p:boldItalic r:id="rId19"/>
    </p:embeddedFont>
    <p:embeddedFont>
      <p:font typeface="Lexend" panose="020B0604020202020204" charset="0"/>
      <p:regular r:id="rId20"/>
      <p:bold r:id="rId21"/>
    </p:embeddedFont>
    <p:embeddedFont>
      <p:font typeface="Open Sans" panose="020B0606030504020204" pitchFamily="34" charset="0"/>
      <p:regular r:id="rId22"/>
      <p:bold r:id="rId23"/>
      <p:italic r:id="rId24"/>
      <p:boldItalic r:id="rId25"/>
    </p:embeddedFont>
    <p:embeddedFont>
      <p:font typeface="PT Sans Narrow" panose="020B050602020302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79112d6c1_0_10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79112d6c1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79112d6c1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79112d6c1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79112d6c1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79112d6c1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79112d6c1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79112d6c1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09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79112d6c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79112d6c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79112d6c1_0_1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79112d6c1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79112d6c1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79112d6c1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79112d6c1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79112d6c1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79112d6c1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79112d6c1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79112d6c1_0_1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79112d6c1_0_1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79112d6c1_0_1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79112d6c1_0_1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79112d6c1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79112d6c1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675240"/>
            <a:ext cx="7136700" cy="1022400"/>
          </a:xfrm>
          <a:prstGeom prst="rect">
            <a:avLst/>
          </a:prstGeom>
        </p:spPr>
        <p:txBody>
          <a:bodyPr spcFirstLastPara="1" wrap="square" lIns="91425" tIns="91425" rIns="91425" bIns="91425" anchor="b" anchorCtr="0">
            <a:noAutofit/>
          </a:bodyPr>
          <a:lstStyle/>
          <a:p>
            <a:pPr marL="0" lvl="0" indent="0" algn="ctr" rtl="0">
              <a:spcBef>
                <a:spcPts val="1600"/>
              </a:spcBef>
              <a:spcAft>
                <a:spcPts val="0"/>
              </a:spcAft>
              <a:buNone/>
            </a:pPr>
            <a:r>
              <a:rPr lang="en-GB" sz="7200" dirty="0">
                <a:solidFill>
                  <a:srgbClr val="FF5E0E"/>
                </a:solidFill>
              </a:rPr>
              <a:t>Meal Scout</a:t>
            </a:r>
            <a:endParaRPr sz="7200" dirty="0">
              <a:solidFill>
                <a:srgbClr val="FF5E0E"/>
              </a:solidFill>
            </a:endParaRPr>
          </a:p>
        </p:txBody>
      </p:sp>
      <p:sp>
        <p:nvSpPr>
          <p:cNvPr id="67" name="Google Shape;67;p13"/>
          <p:cNvSpPr txBox="1">
            <a:spLocks noGrp="1"/>
          </p:cNvSpPr>
          <p:nvPr>
            <p:ph type="subTitle" idx="1"/>
          </p:nvPr>
        </p:nvSpPr>
        <p:spPr>
          <a:xfrm>
            <a:off x="2136750" y="282209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A recipe finder app</a:t>
            </a:r>
            <a:endParaRPr dirty="0"/>
          </a:p>
        </p:txBody>
      </p:sp>
      <p:sp>
        <p:nvSpPr>
          <p:cNvPr id="4" name="Google Shape;67;p13">
            <a:extLst>
              <a:ext uri="{FF2B5EF4-FFF2-40B4-BE49-F238E27FC236}">
                <a16:creationId xmlns:a16="http://schemas.microsoft.com/office/drawing/2014/main" id="{CB453DAC-5944-43D4-AB1E-A2B2EAEC08E7}"/>
              </a:ext>
            </a:extLst>
          </p:cNvPr>
          <p:cNvSpPr txBox="1">
            <a:spLocks/>
          </p:cNvSpPr>
          <p:nvPr/>
        </p:nvSpPr>
        <p:spPr>
          <a:xfrm>
            <a:off x="6066688" y="3621563"/>
            <a:ext cx="2472475" cy="5313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9pPr>
          </a:lstStyle>
          <a:p>
            <a:pPr marL="0" indent="0"/>
            <a:r>
              <a:rPr lang="en-GB" sz="1600" b="1" dirty="0">
                <a:latin typeface="Arial Narrow" panose="020B0606020202030204" pitchFamily="34" charset="0"/>
              </a:rPr>
              <a:t>Bogdan Petrescu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a:solidFill>
                  <a:srgbClr val="FF5E0E"/>
                </a:solidFill>
              </a:rPr>
              <a:t>Wireframe - user journey</a:t>
            </a:r>
            <a:endParaRPr sz="2400"/>
          </a:p>
          <a:p>
            <a:pPr marL="0" lvl="0" indent="0" algn="l" rtl="0">
              <a:spcBef>
                <a:spcPts val="1400"/>
              </a:spcBef>
              <a:spcAft>
                <a:spcPts val="0"/>
              </a:spcAft>
              <a:buNone/>
            </a:pPr>
            <a:endParaRPr/>
          </a:p>
        </p:txBody>
      </p:sp>
      <p:sp>
        <p:nvSpPr>
          <p:cNvPr id="132" name="Google Shape;132;p22"/>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4</a:t>
            </a:r>
            <a:endParaRPr>
              <a:latin typeface="Open Sans"/>
              <a:ea typeface="Open Sans"/>
              <a:cs typeface="Open Sans"/>
              <a:sym typeface="Open Sans"/>
            </a:endParaRPr>
          </a:p>
        </p:txBody>
      </p:sp>
      <p:pic>
        <p:nvPicPr>
          <p:cNvPr id="133" name="Google Shape;133;p22"/>
          <p:cNvPicPr preferRelativeResize="0"/>
          <p:nvPr/>
        </p:nvPicPr>
        <p:blipFill>
          <a:blip r:embed="rId3">
            <a:alphaModFix/>
          </a:blip>
          <a:stretch>
            <a:fillRect/>
          </a:stretch>
        </p:blipFill>
        <p:spPr>
          <a:xfrm>
            <a:off x="1040300" y="1304825"/>
            <a:ext cx="5105400" cy="3390900"/>
          </a:xfrm>
          <a:prstGeom prst="rect">
            <a:avLst/>
          </a:prstGeom>
          <a:noFill/>
          <a:ln>
            <a:noFill/>
          </a:ln>
        </p:spPr>
      </p:pic>
      <p:sp>
        <p:nvSpPr>
          <p:cNvPr id="134" name="Google Shape;134;p22"/>
          <p:cNvSpPr txBox="1"/>
          <p:nvPr/>
        </p:nvSpPr>
        <p:spPr>
          <a:xfrm>
            <a:off x="6091000" y="2470250"/>
            <a:ext cx="264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Results page</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a:solidFill>
                  <a:srgbClr val="FF5E0E"/>
                </a:solidFill>
              </a:rPr>
              <a:t>Wireframe - user journey</a:t>
            </a:r>
            <a:endParaRPr sz="2400"/>
          </a:p>
          <a:p>
            <a:pPr marL="0" lvl="0" indent="0" algn="l" rtl="0">
              <a:spcBef>
                <a:spcPts val="1400"/>
              </a:spcBef>
              <a:spcAft>
                <a:spcPts val="0"/>
              </a:spcAft>
              <a:buNone/>
            </a:pPr>
            <a:endParaRPr/>
          </a:p>
        </p:txBody>
      </p:sp>
      <p:sp>
        <p:nvSpPr>
          <p:cNvPr id="140" name="Google Shape;140;p23"/>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5</a:t>
            </a:r>
            <a:endParaRPr>
              <a:latin typeface="Open Sans"/>
              <a:ea typeface="Open Sans"/>
              <a:cs typeface="Open Sans"/>
              <a:sym typeface="Open Sans"/>
            </a:endParaRPr>
          </a:p>
        </p:txBody>
      </p:sp>
      <p:pic>
        <p:nvPicPr>
          <p:cNvPr id="141" name="Google Shape;141;p23"/>
          <p:cNvPicPr preferRelativeResize="0"/>
          <p:nvPr/>
        </p:nvPicPr>
        <p:blipFill>
          <a:blip r:embed="rId3">
            <a:alphaModFix/>
          </a:blip>
          <a:stretch>
            <a:fillRect/>
          </a:stretch>
        </p:blipFill>
        <p:spPr>
          <a:xfrm>
            <a:off x="1040300" y="1304825"/>
            <a:ext cx="5095875" cy="3390900"/>
          </a:xfrm>
          <a:prstGeom prst="rect">
            <a:avLst/>
          </a:prstGeom>
          <a:noFill/>
          <a:ln>
            <a:noFill/>
          </a:ln>
        </p:spPr>
      </p:pic>
      <p:sp>
        <p:nvSpPr>
          <p:cNvPr id="142" name="Google Shape;142;p23"/>
          <p:cNvSpPr txBox="1"/>
          <p:nvPr/>
        </p:nvSpPr>
        <p:spPr>
          <a:xfrm>
            <a:off x="6077450" y="26123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The recipe page</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a:solidFill>
                  <a:srgbClr val="FF5E0E"/>
                </a:solidFill>
              </a:rPr>
              <a:t>Wireframe - user journey</a:t>
            </a:r>
            <a:endParaRPr sz="2400"/>
          </a:p>
          <a:p>
            <a:pPr marL="0" lvl="0" indent="0" algn="l" rtl="0">
              <a:spcBef>
                <a:spcPts val="1400"/>
              </a:spcBef>
              <a:spcAft>
                <a:spcPts val="0"/>
              </a:spcAft>
              <a:buNone/>
            </a:pPr>
            <a:endParaRPr sz="2650"/>
          </a:p>
        </p:txBody>
      </p:sp>
      <p:sp>
        <p:nvSpPr>
          <p:cNvPr id="148" name="Google Shape;148;p24"/>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6</a:t>
            </a:r>
            <a:endParaRPr>
              <a:latin typeface="Open Sans"/>
              <a:ea typeface="Open Sans"/>
              <a:cs typeface="Open Sans"/>
              <a:sym typeface="Open Sans"/>
            </a:endParaRPr>
          </a:p>
        </p:txBody>
      </p:sp>
      <p:pic>
        <p:nvPicPr>
          <p:cNvPr id="149" name="Google Shape;149;p24"/>
          <p:cNvPicPr preferRelativeResize="0"/>
          <p:nvPr/>
        </p:nvPicPr>
        <p:blipFill>
          <a:blip r:embed="rId3">
            <a:alphaModFix/>
          </a:blip>
          <a:stretch>
            <a:fillRect/>
          </a:stretch>
        </p:blipFill>
        <p:spPr>
          <a:xfrm>
            <a:off x="1040300" y="1304825"/>
            <a:ext cx="5095875" cy="3390900"/>
          </a:xfrm>
          <a:prstGeom prst="rect">
            <a:avLst/>
          </a:prstGeom>
          <a:noFill/>
          <a:ln>
            <a:noFill/>
          </a:ln>
        </p:spPr>
      </p:pic>
      <p:sp>
        <p:nvSpPr>
          <p:cNvPr id="150" name="Google Shape;150;p24"/>
          <p:cNvSpPr txBox="1"/>
          <p:nvPr/>
        </p:nvSpPr>
        <p:spPr>
          <a:xfrm>
            <a:off x="6091000" y="2584625"/>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Final screen, where the user </a:t>
            </a:r>
            <a:endParaRPr>
              <a:solidFill>
                <a:srgbClr val="434343"/>
              </a:solidFill>
            </a:endParaRPr>
          </a:p>
          <a:p>
            <a:pPr marL="0" lvl="0" indent="0" algn="l" rtl="0">
              <a:spcBef>
                <a:spcPts val="0"/>
              </a:spcBef>
              <a:spcAft>
                <a:spcPts val="0"/>
              </a:spcAft>
              <a:buNone/>
            </a:pPr>
            <a:r>
              <a:rPr lang="en-GB">
                <a:solidFill>
                  <a:srgbClr val="434343"/>
                </a:solidFill>
              </a:rPr>
              <a:t>can share, rate or comment on </a:t>
            </a:r>
            <a:endParaRPr>
              <a:solidFill>
                <a:srgbClr val="434343"/>
              </a:solidFill>
            </a:endParaRPr>
          </a:p>
          <a:p>
            <a:pPr marL="0" lvl="0" indent="0" algn="l" rtl="0">
              <a:spcBef>
                <a:spcPts val="0"/>
              </a:spcBef>
              <a:spcAft>
                <a:spcPts val="0"/>
              </a:spcAft>
              <a:buNone/>
            </a:pPr>
            <a:r>
              <a:rPr lang="en-GB">
                <a:solidFill>
                  <a:srgbClr val="434343"/>
                </a:solidFill>
              </a:rPr>
              <a:t>the recipe.</a:t>
            </a:r>
            <a:endParaRPr>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206912"/>
            <a:ext cx="7674060" cy="3398955"/>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User Registration and Profiles:</a:t>
            </a:r>
          </a:p>
          <a:p>
            <a:pPr marL="0" lvl="0" indent="0" algn="l" rtl="0">
              <a:lnSpc>
                <a:spcPct val="100000"/>
              </a:lnSpc>
              <a:spcBef>
                <a:spcPts val="0"/>
              </a:spcBef>
              <a:spcAft>
                <a:spcPts val="0"/>
              </a:spcAft>
              <a:buNone/>
            </a:pPr>
            <a:endParaRPr sz="1500" dirty="0">
              <a:solidFill>
                <a:srgbClr val="695D46"/>
              </a:solidFill>
              <a:latin typeface="Lexend"/>
              <a:ea typeface="Lexend"/>
              <a:cs typeface="Lexend"/>
              <a:sym typeface="Lexend"/>
            </a:endParaRPr>
          </a:p>
          <a:p>
            <a:pPr marL="0" lvl="0" indent="0" algn="l" rtl="0">
              <a:lnSpc>
                <a:spcPct val="100000"/>
              </a:lnSpc>
              <a:spcBef>
                <a:spcPts val="0"/>
              </a:spcBef>
              <a:spcAft>
                <a:spcPts val="0"/>
              </a:spcAft>
              <a:buNone/>
            </a:pPr>
            <a:r>
              <a:rPr lang="en-GB" sz="1500" u="sng" dirty="0">
                <a:solidFill>
                  <a:srgbClr val="434343"/>
                </a:solidFill>
                <a:latin typeface="Lexend"/>
                <a:ea typeface="Lexend"/>
                <a:cs typeface="Lexend"/>
                <a:sym typeface="Lexend"/>
              </a:rPr>
              <a:t>Users will be able to: </a:t>
            </a:r>
          </a:p>
          <a:p>
            <a:pPr marL="0" lvl="0" indent="0" algn="l" rtl="0">
              <a:lnSpc>
                <a:spcPct val="100000"/>
              </a:lnSpc>
              <a:spcBef>
                <a:spcPts val="0"/>
              </a:spcBef>
              <a:spcAft>
                <a:spcPts val="0"/>
              </a:spcAft>
              <a:buNone/>
            </a:pPr>
            <a:endParaRPr lang="en-GB" sz="1500" u="sng"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-log in with social media;</a:t>
            </a: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-save recipes on their profiles;</a:t>
            </a: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-share favourite recipes directly from the app;</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p:txBody>
      </p:sp>
      <p:sp>
        <p:nvSpPr>
          <p:cNvPr id="91" name="Google Shape;91;p17"/>
          <p:cNvSpPr txBox="1">
            <a:spLocks noGrp="1"/>
          </p:cNvSpPr>
          <p:nvPr>
            <p:ph type="title"/>
          </p:nvPr>
        </p:nvSpPr>
        <p:spPr>
          <a:xfrm>
            <a:off x="311700" y="315887"/>
            <a:ext cx="8520600" cy="679713"/>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dirty="0">
                <a:solidFill>
                  <a:srgbClr val="FF5E0E"/>
                </a:solidFill>
              </a:rPr>
              <a:t>Further development</a:t>
            </a:r>
            <a:endParaRPr sz="2400" dirty="0"/>
          </a:p>
        </p:txBody>
      </p:sp>
    </p:spTree>
    <p:extLst>
      <p:ext uri="{BB962C8B-B14F-4D97-AF65-F5344CB8AC3E}">
        <p14:creationId xmlns:p14="http://schemas.microsoft.com/office/powerpoint/2010/main" val="56313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a:solidFill>
                  <a:srgbClr val="FF5E0E"/>
                </a:solidFill>
              </a:rPr>
              <a:t>Overview</a:t>
            </a:r>
            <a:endParaRPr sz="420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600"/>
              </a:spcBef>
              <a:spcAft>
                <a:spcPts val="0"/>
              </a:spcAft>
              <a:buNone/>
            </a:pPr>
            <a:r>
              <a:rPr lang="en-GB" sz="1400">
                <a:solidFill>
                  <a:srgbClr val="434343"/>
                </a:solidFill>
                <a:latin typeface="Lexend"/>
                <a:ea typeface="Lexend"/>
                <a:cs typeface="Lexend"/>
                <a:sym typeface="Lexend"/>
              </a:rPr>
              <a:t>Meal Scout is an application that helps users discover and prepare recipes based on what ingredients they have lying around in the kitchen. It aims to make cooking more convenient by suggesting recipes using what's already available in the kitchen.</a:t>
            </a:r>
            <a:endParaRPr sz="1400">
              <a:solidFill>
                <a:srgbClr val="434343"/>
              </a:solidFill>
              <a:latin typeface="Lexend"/>
              <a:ea typeface="Lexend"/>
              <a:cs typeface="Lexend"/>
              <a:sym typeface="Lexend"/>
            </a:endParaRPr>
          </a:p>
          <a:p>
            <a:pPr marL="0" lvl="0" indent="0" algn="l" rtl="0">
              <a:lnSpc>
                <a:spcPct val="150000"/>
              </a:lnSpc>
              <a:spcBef>
                <a:spcPts val="600"/>
              </a:spcBef>
              <a:spcAft>
                <a:spcPts val="0"/>
              </a:spcAft>
              <a:buNone/>
            </a:pPr>
            <a:endParaRPr sz="1400">
              <a:solidFill>
                <a:srgbClr val="434343"/>
              </a:solidFill>
              <a:latin typeface="Lexend"/>
              <a:ea typeface="Lexend"/>
              <a:cs typeface="Lexend"/>
              <a:sym typeface="Lexend"/>
            </a:endParaRPr>
          </a:p>
          <a:p>
            <a:pPr marL="0" lvl="0" indent="0" algn="l" rtl="0">
              <a:lnSpc>
                <a:spcPct val="150000"/>
              </a:lnSpc>
              <a:spcBef>
                <a:spcPts val="600"/>
              </a:spcBef>
              <a:spcAft>
                <a:spcPts val="0"/>
              </a:spcAft>
              <a:buNone/>
            </a:pPr>
            <a:r>
              <a:rPr lang="en-GB" sz="1400">
                <a:solidFill>
                  <a:srgbClr val="434343"/>
                </a:solidFill>
                <a:latin typeface="Lexend"/>
                <a:ea typeface="Lexend"/>
                <a:cs typeface="Lexend"/>
                <a:sym typeface="Lexend"/>
              </a:rPr>
              <a:t>Users can search for recipes by inputting ingredients they already have. </a:t>
            </a:r>
            <a:endParaRPr sz="20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a:solidFill>
                  <a:srgbClr val="FF5E0E"/>
                </a:solidFill>
              </a:rPr>
              <a:t>Key Stakeholders</a:t>
            </a:r>
            <a:endParaRPr sz="2400"/>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Users</a:t>
            </a:r>
            <a:r>
              <a:rPr lang="en-GB" sz="1400">
                <a:solidFill>
                  <a:srgbClr val="434343"/>
                </a:solidFill>
                <a:latin typeface="Lexend"/>
                <a:ea typeface="Lexend"/>
                <a:cs typeface="Lexend"/>
                <a:sym typeface="Lexend"/>
              </a:rPr>
              <a:t>: The primary stakeholders are the users. They will include people who are looking for recipes, meal planning assistance, and ways to reduce food waste. Their satisfaction and engagement are paramount.</a:t>
            </a:r>
            <a:endParaRPr sz="140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Developers</a:t>
            </a:r>
            <a:r>
              <a:rPr lang="en-GB" sz="1400">
                <a:solidFill>
                  <a:srgbClr val="434343"/>
                </a:solidFill>
                <a:latin typeface="Lexend"/>
                <a:ea typeface="Lexend"/>
                <a:cs typeface="Lexend"/>
                <a:sym typeface="Lexend"/>
              </a:rPr>
              <a:t>: The development team, including </a:t>
            </a:r>
            <a:r>
              <a:rPr lang="en-GB" sz="1400">
                <a:solidFill>
                  <a:srgbClr val="FF5E0E"/>
                </a:solidFill>
                <a:latin typeface="Lexend"/>
                <a:ea typeface="Lexend"/>
                <a:cs typeface="Lexend"/>
                <a:sym typeface="Lexend"/>
              </a:rPr>
              <a:t>programmers</a:t>
            </a:r>
            <a:r>
              <a:rPr lang="en-GB" sz="1400">
                <a:solidFill>
                  <a:srgbClr val="434343"/>
                </a:solidFill>
                <a:latin typeface="Lexend"/>
                <a:ea typeface="Lexend"/>
                <a:cs typeface="Lexend"/>
                <a:sym typeface="Lexend"/>
              </a:rPr>
              <a:t>, </a:t>
            </a:r>
            <a:r>
              <a:rPr lang="en-GB" sz="1400">
                <a:solidFill>
                  <a:srgbClr val="FF5E0E"/>
                </a:solidFill>
                <a:latin typeface="Lexend"/>
                <a:ea typeface="Lexend"/>
                <a:cs typeface="Lexend"/>
                <a:sym typeface="Lexend"/>
              </a:rPr>
              <a:t>designers</a:t>
            </a:r>
            <a:r>
              <a:rPr lang="en-GB" sz="1400">
                <a:solidFill>
                  <a:srgbClr val="434343"/>
                </a:solidFill>
                <a:latin typeface="Lexend"/>
                <a:ea typeface="Lexend"/>
                <a:cs typeface="Lexend"/>
                <a:sym typeface="Lexend"/>
              </a:rPr>
              <a:t>, and quality assurance </a:t>
            </a:r>
            <a:r>
              <a:rPr lang="en-GB" sz="1400">
                <a:solidFill>
                  <a:srgbClr val="FF5E0E"/>
                </a:solidFill>
                <a:latin typeface="Lexend"/>
                <a:ea typeface="Lexend"/>
                <a:cs typeface="Lexend"/>
                <a:sym typeface="Lexend"/>
              </a:rPr>
              <a:t>testers</a:t>
            </a:r>
            <a:r>
              <a:rPr lang="en-GB" sz="1400">
                <a:solidFill>
                  <a:srgbClr val="434343"/>
                </a:solidFill>
                <a:latin typeface="Lexend"/>
                <a:ea typeface="Lexend"/>
                <a:cs typeface="Lexend"/>
                <a:sym typeface="Lexend"/>
              </a:rPr>
              <a:t>, are critical stakeholders. They are responsible for creating, maintaining, and improving the app.</a:t>
            </a:r>
            <a:endParaRPr sz="140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Product Manager</a:t>
            </a:r>
            <a:r>
              <a:rPr lang="en-GB" sz="1400">
                <a:solidFill>
                  <a:srgbClr val="434343"/>
                </a:solidFill>
                <a:latin typeface="Lexend"/>
                <a:ea typeface="Lexend"/>
                <a:cs typeface="Lexend"/>
                <a:sym typeface="Lexend"/>
              </a:rPr>
              <a:t>: They oversee the development and alignment with user needs and business objectives. They are responsible for prioritizing features and making decisions on functionality.</a:t>
            </a:r>
            <a:endParaRPr sz="140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Content Providers</a:t>
            </a:r>
            <a:r>
              <a:rPr lang="en-GB" sz="1400">
                <a:solidFill>
                  <a:srgbClr val="434343"/>
                </a:solidFill>
                <a:latin typeface="Lexend"/>
                <a:ea typeface="Lexend"/>
                <a:cs typeface="Lexend"/>
                <a:sym typeface="Lexend"/>
              </a:rPr>
              <a:t>: The app includes recipes and culinary content. Collaboration with content creators, chefs, or food bloggers to provide content. They could be stakeholders in terms of content quality and consistency.</a:t>
            </a:r>
            <a:endParaRPr sz="1400">
              <a:solidFill>
                <a:srgbClr val="434343"/>
              </a:solidFill>
              <a:latin typeface="Lexend"/>
              <a:ea typeface="Lexend"/>
              <a:cs typeface="Lexend"/>
              <a:sym typeface="Lexend"/>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a:solidFill>
                  <a:srgbClr val="FF5E0E"/>
                </a:solidFill>
              </a:rPr>
              <a:t>Survey</a:t>
            </a:r>
            <a:endParaRPr sz="2700"/>
          </a:p>
        </p:txBody>
      </p:sp>
      <p:sp>
        <p:nvSpPr>
          <p:cNvPr id="85" name="Google Shape;85;p16"/>
          <p:cNvSpPr txBox="1">
            <a:spLocks noGrp="1"/>
          </p:cNvSpPr>
          <p:nvPr>
            <p:ph type="body" idx="1"/>
          </p:nvPr>
        </p:nvSpPr>
        <p:spPr>
          <a:xfrm>
            <a:off x="311700" y="1090375"/>
            <a:ext cx="8520600" cy="3798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100" dirty="0">
                <a:solidFill>
                  <a:srgbClr val="434343"/>
                </a:solidFill>
                <a:latin typeface="Lexend"/>
                <a:ea typeface="Lexend"/>
                <a:cs typeface="Lexend"/>
                <a:sym typeface="Lexend"/>
              </a:rPr>
              <a:t>As a survey method we’ve contacted several cooking communities through forums and asked what features they would like our app to have.</a:t>
            </a: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dirty="0">
                <a:solidFill>
                  <a:srgbClr val="FF5E0E"/>
                </a:solidFill>
                <a:latin typeface="Lexend"/>
                <a:ea typeface="Lexend"/>
                <a:cs typeface="Lexend"/>
                <a:sym typeface="Lexend"/>
              </a:rPr>
              <a:t>Needs:</a:t>
            </a:r>
            <a:endParaRPr sz="1100" dirty="0">
              <a:solidFill>
                <a:srgbClr val="FF5E0E"/>
              </a:solidFill>
              <a:latin typeface="Lexend"/>
              <a:ea typeface="Lexend"/>
              <a:cs typeface="Lexend"/>
              <a:sym typeface="Lexend"/>
            </a:endParaRPr>
          </a:p>
          <a:p>
            <a:pPr marL="0" lvl="0" indent="0" algn="l" rtl="0">
              <a:lnSpc>
                <a:spcPct val="100000"/>
              </a:lnSpc>
              <a:spcBef>
                <a:spcPts val="0"/>
              </a:spcBef>
              <a:spcAft>
                <a:spcPts val="0"/>
              </a:spcAft>
              <a:buNone/>
            </a:pPr>
            <a:r>
              <a:rPr lang="en-GB" sz="1100" dirty="0">
                <a:solidFill>
                  <a:srgbClr val="434343"/>
                </a:solidFill>
                <a:latin typeface="Lexend"/>
                <a:ea typeface="Lexend"/>
                <a:cs typeface="Lexend"/>
                <a:sym typeface="Lexend"/>
              </a:rPr>
              <a:t>What features would you like the app to have?</a:t>
            </a: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dirty="0">
                <a:solidFill>
                  <a:srgbClr val="FF5E0E"/>
                </a:solidFill>
                <a:latin typeface="Lexend"/>
                <a:ea typeface="Lexend"/>
                <a:cs typeface="Lexend"/>
                <a:sym typeface="Lexend"/>
              </a:rPr>
              <a:t>Features prioritisation:</a:t>
            </a: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dirty="0">
                <a:solidFill>
                  <a:srgbClr val="434343"/>
                </a:solidFill>
                <a:latin typeface="Lexend"/>
                <a:ea typeface="Lexend"/>
                <a:cs typeface="Lexend"/>
                <a:sym typeface="Lexend"/>
              </a:rPr>
              <a:t>Listed potential features and asked respondents to prioritise them. </a:t>
            </a: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dirty="0">
                <a:solidFill>
                  <a:srgbClr val="FF5E0E"/>
                </a:solidFill>
                <a:latin typeface="Lexend"/>
                <a:ea typeface="Lexend"/>
                <a:cs typeface="Lexend"/>
                <a:sym typeface="Lexend"/>
              </a:rPr>
              <a:t>Wishlist:</a:t>
            </a:r>
            <a:endParaRPr sz="1100" dirty="0">
              <a:solidFill>
                <a:srgbClr val="FF5E0E"/>
              </a:solidFill>
              <a:latin typeface="Lexend"/>
              <a:ea typeface="Lexend"/>
              <a:cs typeface="Lexend"/>
              <a:sym typeface="Lexend"/>
            </a:endParaRPr>
          </a:p>
          <a:p>
            <a:pPr marL="0" lvl="0" indent="0" algn="l" rtl="0">
              <a:lnSpc>
                <a:spcPct val="100000"/>
              </a:lnSpc>
              <a:spcBef>
                <a:spcPts val="0"/>
              </a:spcBef>
              <a:spcAft>
                <a:spcPts val="0"/>
              </a:spcAft>
              <a:buNone/>
            </a:pPr>
            <a:r>
              <a:rPr lang="en-GB" sz="1100" dirty="0">
                <a:solidFill>
                  <a:srgbClr val="434343"/>
                </a:solidFill>
                <a:latin typeface="Lexend"/>
                <a:ea typeface="Lexend"/>
                <a:cs typeface="Lexend"/>
                <a:sym typeface="Lexend"/>
              </a:rPr>
              <a:t> Allow respondents to express their wishes or ideas freely. </a:t>
            </a:r>
            <a:endParaRPr sz="11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dirty="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600" b="1" u="sng">
                <a:solidFill>
                  <a:srgbClr val="FF5E0E"/>
                </a:solidFill>
                <a:latin typeface="PT Sans Narrow"/>
                <a:ea typeface="PT Sans Narrow"/>
                <a:cs typeface="PT Sans Narrow"/>
                <a:sym typeface="PT Sans Narrow"/>
              </a:rPr>
              <a:t>Moscow prioritisation</a:t>
            </a:r>
            <a:endParaRPr sz="1600" b="1" u="sng">
              <a:solidFill>
                <a:srgbClr val="FF5E0E"/>
              </a:solidFill>
              <a:latin typeface="PT Sans Narrow"/>
              <a:ea typeface="PT Sans Narrow"/>
              <a:cs typeface="PT Sans Narrow"/>
              <a:sym typeface="PT Sans Narrow"/>
            </a:endParaRPr>
          </a:p>
          <a:p>
            <a:pPr marL="0" lvl="0" indent="0" algn="l" rtl="0">
              <a:lnSpc>
                <a:spcPct val="120000"/>
              </a:lnSpc>
              <a:spcBef>
                <a:spcPts val="1200"/>
              </a:spcBef>
              <a:spcAft>
                <a:spcPts val="0"/>
              </a:spcAft>
              <a:buNone/>
            </a:pPr>
            <a:r>
              <a:rPr lang="en-GB" sz="1100" dirty="0">
                <a:solidFill>
                  <a:srgbClr val="434343"/>
                </a:solidFill>
                <a:latin typeface="Lexend"/>
                <a:ea typeface="Lexend"/>
                <a:cs typeface="Lexend"/>
                <a:sym typeface="Lexend"/>
              </a:rPr>
              <a:t>Based on user feedback the app:</a:t>
            </a:r>
            <a:endParaRPr sz="1100" dirty="0">
              <a:solidFill>
                <a:srgbClr val="434343"/>
              </a:solidFill>
              <a:latin typeface="Lexend"/>
              <a:ea typeface="Lexend"/>
              <a:cs typeface="Lexend"/>
              <a:sym typeface="Lexend"/>
            </a:endParaRPr>
          </a:p>
          <a:p>
            <a:pPr marL="914400" lvl="0" indent="-298450" algn="l" rtl="0">
              <a:lnSpc>
                <a:spcPct val="120000"/>
              </a:lnSpc>
              <a:spcBef>
                <a:spcPts val="600"/>
              </a:spcBef>
              <a:spcAft>
                <a:spcPts val="0"/>
              </a:spcAft>
              <a:buClr>
                <a:srgbClr val="434343"/>
              </a:buClr>
              <a:buSzPts val="1100"/>
              <a:buFont typeface="Lexend"/>
              <a:buChar char="●"/>
            </a:pPr>
            <a:r>
              <a:rPr lang="en-GB" sz="1100" dirty="0">
                <a:solidFill>
                  <a:srgbClr val="434343"/>
                </a:solidFill>
                <a:latin typeface="Lexend"/>
                <a:ea typeface="Lexend"/>
                <a:cs typeface="Lexend"/>
                <a:sym typeface="Lexend"/>
              </a:rPr>
              <a:t>Users should have the option to log in, though could use the app without registration;</a:t>
            </a:r>
            <a:endParaRPr sz="1100" dirty="0">
              <a:solidFill>
                <a:srgbClr val="434343"/>
              </a:solidFill>
              <a:latin typeface="Lexend"/>
              <a:ea typeface="Lexend"/>
              <a:cs typeface="Lexend"/>
              <a:sym typeface="Lexend"/>
            </a:endParaRPr>
          </a:p>
          <a:p>
            <a:pPr marL="914400" lvl="0" indent="-298450" algn="l" rtl="0">
              <a:lnSpc>
                <a:spcPct val="120000"/>
              </a:lnSpc>
              <a:spcBef>
                <a:spcPts val="0"/>
              </a:spcBef>
              <a:spcAft>
                <a:spcPts val="0"/>
              </a:spcAft>
              <a:buClr>
                <a:srgbClr val="434343"/>
              </a:buClr>
              <a:buSzPts val="1100"/>
              <a:buFont typeface="Lexend"/>
              <a:buChar char="●"/>
            </a:pPr>
            <a:r>
              <a:rPr lang="en-GB" sz="1100" dirty="0">
                <a:solidFill>
                  <a:srgbClr val="434343"/>
                </a:solidFill>
                <a:latin typeface="Lexend"/>
                <a:ea typeface="Lexend"/>
                <a:cs typeface="Lexend"/>
                <a:sym typeface="Lexend"/>
              </a:rPr>
              <a:t>Users must be able to search for recipes based on a list of ingredients;</a:t>
            </a:r>
            <a:endParaRPr sz="1100" dirty="0">
              <a:solidFill>
                <a:srgbClr val="434343"/>
              </a:solidFill>
              <a:latin typeface="Lexend"/>
              <a:ea typeface="Lexend"/>
              <a:cs typeface="Lexend"/>
              <a:sym typeface="Lexend"/>
            </a:endParaRPr>
          </a:p>
          <a:p>
            <a:pPr marL="914400" lvl="0" indent="-298450" algn="l" rtl="0">
              <a:lnSpc>
                <a:spcPct val="120000"/>
              </a:lnSpc>
              <a:spcBef>
                <a:spcPts val="0"/>
              </a:spcBef>
              <a:spcAft>
                <a:spcPts val="0"/>
              </a:spcAft>
              <a:buClr>
                <a:srgbClr val="434343"/>
              </a:buClr>
              <a:buSzPts val="1100"/>
              <a:buFont typeface="Lexend"/>
              <a:buChar char="●"/>
            </a:pPr>
            <a:r>
              <a:rPr lang="en-GB" sz="1100" dirty="0">
                <a:solidFill>
                  <a:srgbClr val="434343"/>
                </a:solidFill>
                <a:latin typeface="Lexend"/>
                <a:ea typeface="Lexend"/>
                <a:cs typeface="Lexend"/>
                <a:sym typeface="Lexend"/>
              </a:rPr>
              <a:t>Users must be able filter results based on dietary requirements(vegan, vegetarian, gluten free)</a:t>
            </a:r>
            <a:endParaRPr dirty="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206912"/>
            <a:ext cx="4311900" cy="3927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User Registration and Profiles:</a:t>
            </a:r>
            <a:endParaRPr sz="1500" dirty="0">
              <a:solidFill>
                <a:srgbClr val="695D46"/>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Users can create accounts and log in.</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Logged in users have more options available to them.</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Recipe Search:</a:t>
            </a:r>
            <a:endParaRPr sz="1500" dirty="0">
              <a:solidFill>
                <a:srgbClr val="FF5E0E"/>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Users can search for recipes using keywords, ingredients, list of ingredients or categories.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Advanced search filters like dietary restrictions (vegetarian, vegan, gluten-free, etc.) and cuisine type.</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p:txBody>
      </p:sp>
      <p:sp>
        <p:nvSpPr>
          <p:cNvPr id="91" name="Google Shape;91;p17"/>
          <p:cNvSpPr txBox="1">
            <a:spLocks noGrp="1"/>
          </p:cNvSpPr>
          <p:nvPr>
            <p:ph type="title"/>
          </p:nvPr>
        </p:nvSpPr>
        <p:spPr>
          <a:xfrm>
            <a:off x="311700" y="315887"/>
            <a:ext cx="8520600" cy="679713"/>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dirty="0">
                <a:solidFill>
                  <a:srgbClr val="FF5E0E"/>
                </a:solidFill>
              </a:rPr>
              <a:t>Specifications</a:t>
            </a:r>
            <a:endParaRPr sz="2400" dirty="0"/>
          </a:p>
        </p:txBody>
      </p:sp>
      <p:sp>
        <p:nvSpPr>
          <p:cNvPr id="92" name="Google Shape;92;p17"/>
          <p:cNvSpPr txBox="1">
            <a:spLocks noGrp="1"/>
          </p:cNvSpPr>
          <p:nvPr>
            <p:ph type="body" idx="1"/>
          </p:nvPr>
        </p:nvSpPr>
        <p:spPr>
          <a:xfrm>
            <a:off x="4630500" y="1116662"/>
            <a:ext cx="4260300" cy="3927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Recipe Details: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Detailed recipe pages with ingredients, step-by-step instructions, nutritional information, and user reviews.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nSpc>
                <a:spcPct val="100000"/>
              </a:lnSpc>
              <a:buNone/>
            </a:pPr>
            <a:r>
              <a:rPr lang="en-GB" sz="1500" dirty="0">
                <a:solidFill>
                  <a:srgbClr val="FF5E0E"/>
                </a:solidFill>
                <a:latin typeface="Lexend"/>
                <a:ea typeface="Lexend"/>
                <a:cs typeface="Lexend"/>
                <a:sym typeface="Lexend"/>
              </a:rPr>
              <a:t>Ingredient Scanner:</a:t>
            </a:r>
          </a:p>
          <a:p>
            <a:pPr marL="0" lvl="0" indent="0">
              <a:lnSpc>
                <a:spcPct val="100000"/>
              </a:lnSpc>
              <a:buNone/>
            </a:pPr>
            <a:r>
              <a:rPr lang="en-GB" sz="1500" dirty="0">
                <a:solidFill>
                  <a:srgbClr val="434343"/>
                </a:solidFill>
                <a:latin typeface="Lexend"/>
                <a:ea typeface="Lexend"/>
                <a:cs typeface="Lexend"/>
                <a:sym typeface="Lexend"/>
              </a:rPr>
              <a:t>Users can manually input ingredients they have at home.</a:t>
            </a:r>
          </a:p>
          <a:p>
            <a:pPr marL="0" lvl="0" indent="0">
              <a:lnSpc>
                <a:spcPct val="100000"/>
              </a:lnSpc>
              <a:buNone/>
            </a:pPr>
            <a:r>
              <a:rPr lang="en-GB" sz="1500" dirty="0">
                <a:solidFill>
                  <a:srgbClr val="434343"/>
                </a:solidFill>
                <a:latin typeface="Lexend"/>
                <a:ea typeface="Lexend"/>
                <a:cs typeface="Lexend"/>
                <a:sym typeface="Lexend"/>
              </a:rPr>
              <a:t>The app suggests recipes based on available ingredients.</a:t>
            </a:r>
          </a:p>
          <a:p>
            <a:pPr marL="0" lvl="0" indent="0" algn="l" rtl="0">
              <a:spcBef>
                <a:spcPts val="0"/>
              </a:spcBef>
              <a:spcAft>
                <a:spcPts val="1200"/>
              </a:spcAft>
              <a:buNone/>
            </a:pPr>
            <a:endParaRPr dirty="0"/>
          </a:p>
        </p:txBody>
      </p:sp>
      <p:cxnSp>
        <p:nvCxnSpPr>
          <p:cNvPr id="93" name="Google Shape;93;p17"/>
          <p:cNvCxnSpPr/>
          <p:nvPr/>
        </p:nvCxnSpPr>
        <p:spPr>
          <a:xfrm flipH="1">
            <a:off x="4623600" y="995600"/>
            <a:ext cx="6900" cy="3688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1200"/>
              </a:spcBef>
              <a:spcAft>
                <a:spcPts val="1200"/>
              </a:spcAft>
              <a:buNone/>
            </a:pPr>
            <a:r>
              <a:rPr lang="en-GB" sz="2400" u="sng">
                <a:solidFill>
                  <a:srgbClr val="FF5E0E"/>
                </a:solidFill>
              </a:rPr>
              <a:t>Technologies to be used:</a:t>
            </a:r>
            <a:endParaRPr sz="2400"/>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294322" algn="l" rtl="0">
              <a:lnSpc>
                <a:spcPct val="80000"/>
              </a:lnSpc>
              <a:spcBef>
                <a:spcPts val="140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Front-end</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Chrome </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Javascript</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HTML</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CSS</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Libraries</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bootstrap css framework</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API</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Recipe websites api</a:t>
            </a:r>
            <a:r>
              <a:rPr lang="en-GB" sz="1035">
                <a:solidFill>
                  <a:srgbClr val="434343"/>
                </a:solidFill>
                <a:latin typeface="Lexend"/>
                <a:ea typeface="Lexend"/>
                <a:cs typeface="Lexend"/>
                <a:sym typeface="Lexend"/>
              </a:rPr>
              <a:t>: Recipe - Food - Nutrition API, Recipe by API-Ninjas API, Random Recipes API, Recipe and Ingredient, Analysis API, RecipesAPI, Low Carb Recipes API, Recipe Puppy API, Recipe Generator API, Random Recipes API, Recipe Parser API.</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Social Sharing APIs</a:t>
            </a:r>
            <a:r>
              <a:rPr lang="en-GB" sz="1035">
                <a:solidFill>
                  <a:srgbClr val="434343"/>
                </a:solidFill>
                <a:latin typeface="Lexend"/>
                <a:ea typeface="Lexend"/>
                <a:cs typeface="Lexend"/>
                <a:sym typeface="Lexend"/>
              </a:rPr>
              <a:t>:Facebook Graph API, Twitter API: </a:t>
            </a:r>
            <a:r>
              <a:rPr lang="en-GB" sz="1035">
                <a:solidFill>
                  <a:srgbClr val="7F6000"/>
                </a:solidFill>
                <a:latin typeface="Lexend"/>
                <a:ea typeface="Lexend"/>
                <a:cs typeface="Lexend"/>
                <a:sym typeface="Lexend"/>
              </a:rPr>
              <a:t>For social sharing and authentication.</a:t>
            </a:r>
            <a:endParaRPr sz="1035">
              <a:solidFill>
                <a:srgbClr val="7F6000"/>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Review and Ratings APIs</a:t>
            </a:r>
            <a:r>
              <a:rPr lang="en-GB" sz="1035">
                <a:solidFill>
                  <a:srgbClr val="434343"/>
                </a:solidFill>
                <a:latin typeface="Lexend"/>
                <a:ea typeface="Lexend"/>
                <a:cs typeface="Lexend"/>
                <a:sym typeface="Lexend"/>
              </a:rPr>
              <a:t>: Yelp Fusion API: </a:t>
            </a:r>
            <a:r>
              <a:rPr lang="en-GB" sz="1035">
                <a:solidFill>
                  <a:srgbClr val="7F6000"/>
                </a:solidFill>
                <a:latin typeface="Lexend"/>
                <a:ea typeface="Lexend"/>
                <a:cs typeface="Lexend"/>
                <a:sym typeface="Lexend"/>
              </a:rPr>
              <a:t>Lets users read and write reviews for restaurants or food-related businesses.</a:t>
            </a:r>
            <a:endParaRPr sz="1035">
              <a:solidFill>
                <a:srgbClr val="7F6000"/>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OpenTable API</a:t>
            </a:r>
            <a:r>
              <a:rPr lang="en-GB" sz="1035">
                <a:solidFill>
                  <a:srgbClr val="434343"/>
                </a:solidFill>
                <a:latin typeface="Lexend"/>
                <a:ea typeface="Lexend"/>
                <a:cs typeface="Lexend"/>
                <a:sym typeface="Lexend"/>
              </a:rPr>
              <a:t>: </a:t>
            </a:r>
            <a:r>
              <a:rPr lang="en-GB" sz="1035">
                <a:solidFill>
                  <a:srgbClr val="7F6000"/>
                </a:solidFill>
                <a:latin typeface="Lexend"/>
                <a:ea typeface="Lexend"/>
                <a:cs typeface="Lexend"/>
                <a:sym typeface="Lexend"/>
              </a:rPr>
              <a:t>For restaurant reservations and reviews.</a:t>
            </a:r>
            <a:endParaRPr sz="1035">
              <a:solidFill>
                <a:srgbClr val="7F6000"/>
              </a:solidFill>
              <a:latin typeface="Lexend"/>
              <a:ea typeface="Lexend"/>
              <a:cs typeface="Lexend"/>
              <a:sym typeface="Lexend"/>
            </a:endParaRPr>
          </a:p>
          <a:p>
            <a:pPr marL="457200" lvl="0"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Backend</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Database - for user registration purposes</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Sqlite</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Sql</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C#</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Data Storage and Backend Services: AWS or Firebase (for backend and data storage): </a:t>
            </a:r>
            <a:r>
              <a:rPr lang="en-GB" sz="1035">
                <a:solidFill>
                  <a:srgbClr val="7F6000"/>
                </a:solidFill>
                <a:latin typeface="Lexend"/>
                <a:ea typeface="Lexend"/>
                <a:cs typeface="Lexend"/>
                <a:sym typeface="Lexend"/>
              </a:rPr>
              <a:t>Use a cloud-based solution to store user data, recipes.</a:t>
            </a:r>
            <a:endParaRPr sz="1035" b="1">
              <a:solidFill>
                <a:srgbClr val="434343"/>
              </a:solidFill>
              <a:latin typeface="Lexend"/>
              <a:ea typeface="Lexend"/>
              <a:cs typeface="Lexend"/>
              <a:sym typeface="Lexend"/>
            </a:endParaRPr>
          </a:p>
          <a:p>
            <a:pPr marL="0" lvl="0" indent="0" algn="l" rtl="0">
              <a:lnSpc>
                <a:spcPct val="95000"/>
              </a:lnSpc>
              <a:spcBef>
                <a:spcPts val="1200"/>
              </a:spcBef>
              <a:spcAft>
                <a:spcPts val="1200"/>
              </a:spcAft>
              <a:buSzPts val="935"/>
              <a:buNone/>
            </a:pPr>
            <a:endParaRPr sz="153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1400"/>
              </a:spcAft>
              <a:buNone/>
            </a:pPr>
            <a:r>
              <a:rPr lang="en-GB" sz="2400" u="sng" dirty="0">
                <a:solidFill>
                  <a:srgbClr val="FF5E0E"/>
                </a:solidFill>
              </a:rPr>
              <a:t>Wireframe - user journey</a:t>
            </a:r>
            <a:endParaRPr sz="2400" dirty="0"/>
          </a:p>
        </p:txBody>
      </p:sp>
      <p:sp>
        <p:nvSpPr>
          <p:cNvPr id="105" name="Google Shape;105;p19"/>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1</a:t>
            </a:r>
            <a:endParaRPr>
              <a:latin typeface="Open Sans"/>
              <a:ea typeface="Open Sans"/>
              <a:cs typeface="Open Sans"/>
              <a:sym typeface="Open Sans"/>
            </a:endParaRPr>
          </a:p>
        </p:txBody>
      </p:sp>
      <p:pic>
        <p:nvPicPr>
          <p:cNvPr id="106" name="Google Shape;106;p19"/>
          <p:cNvPicPr preferRelativeResize="0"/>
          <p:nvPr/>
        </p:nvPicPr>
        <p:blipFill>
          <a:blip r:embed="rId3">
            <a:alphaModFix/>
          </a:blip>
          <a:stretch>
            <a:fillRect/>
          </a:stretch>
        </p:blipFill>
        <p:spPr>
          <a:xfrm>
            <a:off x="1040300" y="1304825"/>
            <a:ext cx="5105400" cy="3390900"/>
          </a:xfrm>
          <a:prstGeom prst="rect">
            <a:avLst/>
          </a:prstGeom>
          <a:noFill/>
          <a:ln>
            <a:noFill/>
          </a:ln>
        </p:spPr>
      </p:pic>
      <p:sp>
        <p:nvSpPr>
          <p:cNvPr id="107" name="Google Shape;107;p19"/>
          <p:cNvSpPr txBox="1"/>
          <p:nvPr/>
        </p:nvSpPr>
        <p:spPr>
          <a:xfrm>
            <a:off x="6145700" y="2348450"/>
            <a:ext cx="2715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Users can choose to login and </a:t>
            </a:r>
            <a:endParaRPr>
              <a:solidFill>
                <a:srgbClr val="434343"/>
              </a:solidFill>
            </a:endParaRPr>
          </a:p>
          <a:p>
            <a:pPr marL="0" lvl="0" indent="0" algn="l" rtl="0">
              <a:spcBef>
                <a:spcPts val="0"/>
              </a:spcBef>
              <a:spcAft>
                <a:spcPts val="0"/>
              </a:spcAft>
              <a:buNone/>
            </a:pPr>
            <a:r>
              <a:rPr lang="en-GB">
                <a:solidFill>
                  <a:srgbClr val="434343"/>
                </a:solidFill>
              </a:rPr>
              <a:t>see their saved recipes or </a:t>
            </a:r>
            <a:endParaRPr>
              <a:solidFill>
                <a:srgbClr val="434343"/>
              </a:solidFill>
            </a:endParaRPr>
          </a:p>
          <a:p>
            <a:pPr marL="0" lvl="0" indent="0" algn="l" rtl="0">
              <a:spcBef>
                <a:spcPts val="0"/>
              </a:spcBef>
              <a:spcAft>
                <a:spcPts val="0"/>
              </a:spcAft>
              <a:buNone/>
            </a:pPr>
            <a:r>
              <a:rPr lang="en-GB">
                <a:solidFill>
                  <a:srgbClr val="434343"/>
                </a:solidFill>
              </a:rPr>
              <a:t>search for a recipe as a guest.</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dirty="0">
                <a:solidFill>
                  <a:srgbClr val="FF5E0E"/>
                </a:solidFill>
              </a:rPr>
              <a:t>Wireframe - user journey</a:t>
            </a:r>
            <a:endParaRPr sz="2400" dirty="0"/>
          </a:p>
          <a:p>
            <a:pPr marL="0" lvl="0" indent="0" algn="l" rtl="0">
              <a:spcBef>
                <a:spcPts val="1400"/>
              </a:spcBef>
              <a:spcAft>
                <a:spcPts val="0"/>
              </a:spcAft>
              <a:buNone/>
            </a:pPr>
            <a:endParaRPr dirty="0"/>
          </a:p>
        </p:txBody>
      </p:sp>
      <p:sp>
        <p:nvSpPr>
          <p:cNvPr id="113" name="Google Shape;113;p20"/>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p:txBody>
      </p:sp>
      <p:pic>
        <p:nvPicPr>
          <p:cNvPr id="114" name="Google Shape;114;p20"/>
          <p:cNvPicPr preferRelativeResize="0"/>
          <p:nvPr/>
        </p:nvPicPr>
        <p:blipFill>
          <a:blip r:embed="rId3">
            <a:alphaModFix/>
          </a:blip>
          <a:stretch>
            <a:fillRect/>
          </a:stretch>
        </p:blipFill>
        <p:spPr>
          <a:xfrm>
            <a:off x="1040300" y="1304825"/>
            <a:ext cx="5095875" cy="3390900"/>
          </a:xfrm>
          <a:prstGeom prst="rect">
            <a:avLst/>
          </a:prstGeom>
          <a:noFill/>
          <a:ln>
            <a:noFill/>
          </a:ln>
        </p:spPr>
      </p:pic>
      <p:sp>
        <p:nvSpPr>
          <p:cNvPr id="116" name="Google Shape;116;p20"/>
          <p:cNvSpPr txBox="1"/>
          <p:nvPr/>
        </p:nvSpPr>
        <p:spPr>
          <a:xfrm>
            <a:off x="6057150" y="2156100"/>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Once logged in, users can choose</a:t>
            </a:r>
            <a:endParaRPr>
              <a:solidFill>
                <a:srgbClr val="434343"/>
              </a:solidFill>
            </a:endParaRPr>
          </a:p>
          <a:p>
            <a:pPr marL="0" lvl="0" indent="0" algn="l" rtl="0">
              <a:spcBef>
                <a:spcPts val="0"/>
              </a:spcBef>
              <a:spcAft>
                <a:spcPts val="0"/>
              </a:spcAft>
              <a:buNone/>
            </a:pPr>
            <a:r>
              <a:rPr lang="en-GB">
                <a:solidFill>
                  <a:srgbClr val="434343"/>
                </a:solidFill>
              </a:rPr>
              <a:t>a search type or browse saved</a:t>
            </a:r>
            <a:endParaRPr>
              <a:solidFill>
                <a:srgbClr val="434343"/>
              </a:solidFill>
            </a:endParaRPr>
          </a:p>
          <a:p>
            <a:pPr marL="0" lvl="0" indent="0" algn="l" rtl="0">
              <a:spcBef>
                <a:spcPts val="0"/>
              </a:spcBef>
              <a:spcAft>
                <a:spcPts val="0"/>
              </a:spcAft>
              <a:buNone/>
            </a:pPr>
            <a:r>
              <a:rPr lang="en-GB">
                <a:solidFill>
                  <a:srgbClr val="434343"/>
                </a:solidFill>
              </a:rPr>
              <a:t>recipes</a:t>
            </a:r>
            <a:endParaRPr>
              <a:solidFill>
                <a:srgbClr val="434343"/>
              </a:solidFill>
            </a:endParaRPr>
          </a:p>
        </p:txBody>
      </p:sp>
      <p:sp>
        <p:nvSpPr>
          <p:cNvPr id="3" name="Rectangle 2">
            <a:extLst>
              <a:ext uri="{FF2B5EF4-FFF2-40B4-BE49-F238E27FC236}">
                <a16:creationId xmlns:a16="http://schemas.microsoft.com/office/drawing/2014/main" id="{CBA47997-8810-48C7-8BE7-34A112F6C816}"/>
              </a:ext>
            </a:extLst>
          </p:cNvPr>
          <p:cNvSpPr/>
          <p:nvPr/>
        </p:nvSpPr>
        <p:spPr>
          <a:xfrm>
            <a:off x="1617197" y="3445650"/>
            <a:ext cx="2399390" cy="55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1400"/>
              </a:spcBef>
              <a:spcAft>
                <a:spcPts val="0"/>
              </a:spcAft>
              <a:buNone/>
            </a:pPr>
            <a:r>
              <a:rPr lang="en-GB" sz="2650" u="sng">
                <a:solidFill>
                  <a:srgbClr val="FF5E0E"/>
                </a:solidFill>
              </a:rPr>
              <a:t>Wireframe - user journey</a:t>
            </a:r>
            <a:endParaRPr sz="2650"/>
          </a:p>
          <a:p>
            <a:pPr marL="0" lvl="0" indent="0" algn="l" rtl="0">
              <a:spcBef>
                <a:spcPts val="1400"/>
              </a:spcBef>
              <a:spcAft>
                <a:spcPts val="0"/>
              </a:spcAft>
              <a:buNone/>
            </a:pPr>
            <a:endParaRPr/>
          </a:p>
        </p:txBody>
      </p:sp>
      <p:sp>
        <p:nvSpPr>
          <p:cNvPr id="123" name="Google Shape;123;p21"/>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3</a:t>
            </a:r>
            <a:endParaRPr>
              <a:latin typeface="Open Sans"/>
              <a:ea typeface="Open Sans"/>
              <a:cs typeface="Open Sans"/>
              <a:sym typeface="Open Sans"/>
            </a:endParaRPr>
          </a:p>
        </p:txBody>
      </p:sp>
      <p:pic>
        <p:nvPicPr>
          <p:cNvPr id="124" name="Google Shape;124;p21"/>
          <p:cNvPicPr preferRelativeResize="0"/>
          <p:nvPr/>
        </p:nvPicPr>
        <p:blipFill>
          <a:blip r:embed="rId3">
            <a:alphaModFix/>
          </a:blip>
          <a:stretch>
            <a:fillRect/>
          </a:stretch>
        </p:blipFill>
        <p:spPr>
          <a:xfrm>
            <a:off x="1040300" y="1304825"/>
            <a:ext cx="5114925" cy="3390900"/>
          </a:xfrm>
          <a:prstGeom prst="rect">
            <a:avLst/>
          </a:prstGeom>
          <a:noFill/>
          <a:ln>
            <a:noFill/>
          </a:ln>
        </p:spPr>
      </p:pic>
      <p:sp>
        <p:nvSpPr>
          <p:cNvPr id="125" name="Google Shape;125;p21"/>
          <p:cNvSpPr txBox="1"/>
          <p:nvPr/>
        </p:nvSpPr>
        <p:spPr>
          <a:xfrm>
            <a:off x="6155225" y="2111550"/>
            <a:ext cx="2677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Ingredients can be typed in or </a:t>
            </a:r>
            <a:endParaRPr>
              <a:solidFill>
                <a:srgbClr val="434343"/>
              </a:solidFill>
            </a:endParaRPr>
          </a:p>
          <a:p>
            <a:pPr marL="0" lvl="0" indent="0" algn="l" rtl="0">
              <a:spcBef>
                <a:spcPts val="0"/>
              </a:spcBef>
              <a:spcAft>
                <a:spcPts val="0"/>
              </a:spcAft>
              <a:buNone/>
            </a:pPr>
            <a:r>
              <a:rPr lang="en-GB">
                <a:solidFill>
                  <a:srgbClr val="434343"/>
                </a:solidFill>
              </a:rPr>
              <a:t>checked from a list of </a:t>
            </a:r>
            <a:endParaRPr>
              <a:solidFill>
                <a:srgbClr val="434343"/>
              </a:solidFill>
            </a:endParaRPr>
          </a:p>
          <a:p>
            <a:pPr marL="0" lvl="0" indent="0" algn="l" rtl="0">
              <a:spcBef>
                <a:spcPts val="0"/>
              </a:spcBef>
              <a:spcAft>
                <a:spcPts val="0"/>
              </a:spcAft>
              <a:buNone/>
            </a:pPr>
            <a:r>
              <a:rPr lang="en-GB">
                <a:solidFill>
                  <a:srgbClr val="434343"/>
                </a:solidFill>
              </a:rPr>
              <a:t>usual(most used) ingredients.</a:t>
            </a:r>
            <a:endParaRPr>
              <a:solidFill>
                <a:srgbClr val="434343"/>
              </a:solidFill>
            </a:endParaRPr>
          </a:p>
        </p:txBody>
      </p:sp>
      <p:sp>
        <p:nvSpPr>
          <p:cNvPr id="126" name="Google Shape;126;p21"/>
          <p:cNvSpPr txBox="1"/>
          <p:nvPr/>
        </p:nvSpPr>
        <p:spPr>
          <a:xfrm>
            <a:off x="6195825" y="3160550"/>
            <a:ext cx="273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User can filter results using </a:t>
            </a:r>
            <a:endParaRPr>
              <a:solidFill>
                <a:srgbClr val="434343"/>
              </a:solidFill>
            </a:endParaRPr>
          </a:p>
          <a:p>
            <a:pPr marL="0" lvl="0" indent="0" algn="l" rtl="0">
              <a:spcBef>
                <a:spcPts val="0"/>
              </a:spcBef>
              <a:spcAft>
                <a:spcPts val="0"/>
              </a:spcAft>
              <a:buNone/>
            </a:pPr>
            <a:r>
              <a:rPr lang="en-GB">
                <a:solidFill>
                  <a:srgbClr val="434343"/>
                </a:solidFill>
              </a:rPr>
              <a:t>the on screen options</a:t>
            </a:r>
            <a:endParaRPr>
              <a:solidFill>
                <a:srgbClr val="434343"/>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721</Words>
  <Application>Microsoft Office PowerPoint</Application>
  <PresentationFormat>On-screen Show (16:9)</PresentationFormat>
  <Paragraphs>106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Narrow</vt:lpstr>
      <vt:lpstr>PT Sans Narrow</vt:lpstr>
      <vt:lpstr>Open Sans</vt:lpstr>
      <vt:lpstr>Lexend</vt:lpstr>
      <vt:lpstr>Arial</vt:lpstr>
      <vt:lpstr>Tropic</vt:lpstr>
      <vt:lpstr>Meal Scout</vt:lpstr>
      <vt:lpstr>Overview</vt:lpstr>
      <vt:lpstr>Key Stakeholders</vt:lpstr>
      <vt:lpstr>Survey</vt:lpstr>
      <vt:lpstr>Specifications</vt:lpstr>
      <vt:lpstr>Technologies to be used:</vt:lpstr>
      <vt:lpstr>Wireframe - user journey</vt:lpstr>
      <vt:lpstr>Wireframe - user journey </vt:lpstr>
      <vt:lpstr>Wireframe - user journey </vt:lpstr>
      <vt:lpstr>Wireframe - user journey </vt:lpstr>
      <vt:lpstr>Wireframe - user journey </vt:lpstr>
      <vt:lpstr>Wireframe - user journey </vt:lpstr>
      <vt:lpstr>Further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Scout</dc:title>
  <cp:lastModifiedBy>BOGDAN PETRESCU</cp:lastModifiedBy>
  <cp:revision>5</cp:revision>
  <dcterms:modified xsi:type="dcterms:W3CDTF">2023-12-13T12:07:14Z</dcterms:modified>
</cp:coreProperties>
</file>