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rial Narrow" panose="020B0606020202030204" pitchFamily="34" charset="0"/>
      <p:regular r:id="rId16"/>
      <p:bold r:id="rId17"/>
      <p:italic r:id="rId18"/>
      <p:boldItalic r:id="rId19"/>
    </p:embeddedFont>
    <p:embeddedFont>
      <p:font typeface="Lexend" panose="020B0604020202020204" charset="0"/>
      <p:regular r:id="rId20"/>
      <p:bold r:id="rId21"/>
    </p:embeddedFont>
    <p:embeddedFont>
      <p:font typeface="Open Sans" panose="020B0606030504020204" pitchFamily="34" charset="0"/>
      <p:regular r:id="rId22"/>
      <p:bold r:id="rId23"/>
      <p:italic r:id="rId24"/>
      <p:boldItalic r:id="rId25"/>
    </p:embeddedFont>
    <p:embeddedFont>
      <p:font typeface="PT Sans Narrow" panose="020B050602020302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1" d="100"/>
          <a:sy n="201" d="100"/>
        </p:scale>
        <p:origin x="654" y="1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79112d6c1_0_10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79112d6c1_0_10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79112d6c1_0_1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79112d6c1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79112d6c1_0_1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79112d6c1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9112d6c1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9112d6c1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09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979112d6c1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979112d6c1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979112d6c1_0_10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979112d6c1_0_10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79112d6c1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79112d6c1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79112d6c1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79112d6c1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979112d6c1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979112d6c1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979112d6c1_0_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979112d6c1_0_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79112d6c1_0_10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79112d6c1_0_10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979112d6c1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979112d6c1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3650" y="1675240"/>
            <a:ext cx="7136700" cy="1022400"/>
          </a:xfrm>
          <a:prstGeom prst="rect">
            <a:avLst/>
          </a:prstGeom>
        </p:spPr>
        <p:txBody>
          <a:bodyPr spcFirstLastPara="1" wrap="square" lIns="91425" tIns="91425" rIns="91425" bIns="91425" anchor="b" anchorCtr="0">
            <a:noAutofit/>
          </a:bodyPr>
          <a:lstStyle/>
          <a:p>
            <a:pPr marL="0" lvl="0" indent="0" algn="ctr" rtl="0">
              <a:spcBef>
                <a:spcPts val="1600"/>
              </a:spcBef>
              <a:spcAft>
                <a:spcPts val="0"/>
              </a:spcAft>
              <a:buNone/>
            </a:pPr>
            <a:r>
              <a:rPr lang="en-GB" sz="7200" dirty="0">
                <a:solidFill>
                  <a:srgbClr val="FF5E0E"/>
                </a:solidFill>
              </a:rPr>
              <a:t>Meal Scout</a:t>
            </a:r>
            <a:endParaRPr sz="7200" dirty="0">
              <a:solidFill>
                <a:srgbClr val="FF5E0E"/>
              </a:solidFill>
            </a:endParaRPr>
          </a:p>
        </p:txBody>
      </p:sp>
      <p:sp>
        <p:nvSpPr>
          <p:cNvPr id="67" name="Google Shape;67;p13"/>
          <p:cNvSpPr txBox="1">
            <a:spLocks noGrp="1"/>
          </p:cNvSpPr>
          <p:nvPr>
            <p:ph type="subTitle" idx="1"/>
          </p:nvPr>
        </p:nvSpPr>
        <p:spPr>
          <a:xfrm>
            <a:off x="2136750" y="282209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A recipe finder app</a:t>
            </a:r>
            <a:endParaRPr dirty="0"/>
          </a:p>
        </p:txBody>
      </p:sp>
      <p:sp>
        <p:nvSpPr>
          <p:cNvPr id="4" name="Google Shape;67;p13">
            <a:extLst>
              <a:ext uri="{FF2B5EF4-FFF2-40B4-BE49-F238E27FC236}">
                <a16:creationId xmlns:a16="http://schemas.microsoft.com/office/drawing/2014/main" id="{CB453DAC-5944-43D4-AB1E-A2B2EAEC08E7}"/>
              </a:ext>
            </a:extLst>
          </p:cNvPr>
          <p:cNvSpPr txBox="1">
            <a:spLocks/>
          </p:cNvSpPr>
          <p:nvPr/>
        </p:nvSpPr>
        <p:spPr>
          <a:xfrm>
            <a:off x="6066688" y="3621563"/>
            <a:ext cx="2472475" cy="5313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400"/>
              <a:buFont typeface="Open Sans"/>
              <a:buNone/>
              <a:defRPr sz="2400" b="0" i="0" u="none" strike="noStrike" cap="none">
                <a:solidFill>
                  <a:schemeClr val="dk2"/>
                </a:solidFill>
                <a:latin typeface="Open Sans"/>
                <a:ea typeface="Open Sans"/>
                <a:cs typeface="Open Sans"/>
                <a:sym typeface="Open Sans"/>
              </a:defRPr>
            </a:lvl9pPr>
          </a:lstStyle>
          <a:p>
            <a:pPr marL="0" indent="0"/>
            <a:r>
              <a:rPr lang="en-GB" sz="1600" b="1" dirty="0">
                <a:latin typeface="Arial Narrow" panose="020B0606020202030204" pitchFamily="34" charset="0"/>
              </a:rPr>
              <a:t>Bogdan Petrescu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a:p>
        </p:txBody>
      </p:sp>
      <p:sp>
        <p:nvSpPr>
          <p:cNvPr id="132" name="Google Shape;132;p22"/>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4</a:t>
            </a:r>
            <a:endParaRPr>
              <a:latin typeface="Open Sans"/>
              <a:ea typeface="Open Sans"/>
              <a:cs typeface="Open Sans"/>
              <a:sym typeface="Open Sans"/>
            </a:endParaRPr>
          </a:p>
        </p:txBody>
      </p:sp>
      <p:pic>
        <p:nvPicPr>
          <p:cNvPr id="133" name="Google Shape;133;p22"/>
          <p:cNvPicPr preferRelativeResize="0"/>
          <p:nvPr/>
        </p:nvPicPr>
        <p:blipFill>
          <a:blip r:embed="rId3">
            <a:alphaModFix/>
          </a:blip>
          <a:stretch>
            <a:fillRect/>
          </a:stretch>
        </p:blipFill>
        <p:spPr>
          <a:xfrm>
            <a:off x="1040300" y="1304825"/>
            <a:ext cx="5105400" cy="3390900"/>
          </a:xfrm>
          <a:prstGeom prst="rect">
            <a:avLst/>
          </a:prstGeom>
          <a:noFill/>
          <a:ln>
            <a:noFill/>
          </a:ln>
        </p:spPr>
      </p:pic>
      <p:sp>
        <p:nvSpPr>
          <p:cNvPr id="134" name="Google Shape;134;p22"/>
          <p:cNvSpPr txBox="1"/>
          <p:nvPr/>
        </p:nvSpPr>
        <p:spPr>
          <a:xfrm>
            <a:off x="6091000" y="2470250"/>
            <a:ext cx="26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Results page</a:t>
            </a:r>
            <a:endParaRPr>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a:p>
        </p:txBody>
      </p:sp>
      <p:sp>
        <p:nvSpPr>
          <p:cNvPr id="140" name="Google Shape;140;p23"/>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5</a:t>
            </a:r>
            <a:endParaRPr>
              <a:latin typeface="Open Sans"/>
              <a:ea typeface="Open Sans"/>
              <a:cs typeface="Open Sans"/>
              <a:sym typeface="Open Sans"/>
            </a:endParaRPr>
          </a:p>
        </p:txBody>
      </p:sp>
      <p:pic>
        <p:nvPicPr>
          <p:cNvPr id="141" name="Google Shape;141;p23"/>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42" name="Google Shape;142;p23"/>
          <p:cNvSpPr txBox="1"/>
          <p:nvPr/>
        </p:nvSpPr>
        <p:spPr>
          <a:xfrm>
            <a:off x="6077450" y="26123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The recipe page</a:t>
            </a:r>
            <a:endParaRPr>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a:solidFill>
                  <a:srgbClr val="FF5E0E"/>
                </a:solidFill>
              </a:rPr>
              <a:t>Wireframe - user journey</a:t>
            </a:r>
            <a:endParaRPr sz="2400"/>
          </a:p>
          <a:p>
            <a:pPr marL="0" lvl="0" indent="0" algn="l" rtl="0">
              <a:spcBef>
                <a:spcPts val="1400"/>
              </a:spcBef>
              <a:spcAft>
                <a:spcPts val="0"/>
              </a:spcAft>
              <a:buNone/>
            </a:pPr>
            <a:endParaRPr sz="2650"/>
          </a:p>
        </p:txBody>
      </p:sp>
      <p:sp>
        <p:nvSpPr>
          <p:cNvPr id="148" name="Google Shape;148;p24"/>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6</a:t>
            </a:r>
            <a:endParaRPr>
              <a:latin typeface="Open Sans"/>
              <a:ea typeface="Open Sans"/>
              <a:cs typeface="Open Sans"/>
              <a:sym typeface="Open Sans"/>
            </a:endParaRPr>
          </a:p>
        </p:txBody>
      </p:sp>
      <p:pic>
        <p:nvPicPr>
          <p:cNvPr id="149" name="Google Shape;149;p24"/>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50" name="Google Shape;150;p24"/>
          <p:cNvSpPr txBox="1"/>
          <p:nvPr/>
        </p:nvSpPr>
        <p:spPr>
          <a:xfrm>
            <a:off x="6091000" y="2584625"/>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Final screen, where the user </a:t>
            </a:r>
            <a:endParaRPr>
              <a:solidFill>
                <a:srgbClr val="434343"/>
              </a:solidFill>
            </a:endParaRPr>
          </a:p>
          <a:p>
            <a:pPr marL="0" lvl="0" indent="0" algn="l" rtl="0">
              <a:spcBef>
                <a:spcPts val="0"/>
              </a:spcBef>
              <a:spcAft>
                <a:spcPts val="0"/>
              </a:spcAft>
              <a:buNone/>
            </a:pPr>
            <a:r>
              <a:rPr lang="en-GB">
                <a:solidFill>
                  <a:srgbClr val="434343"/>
                </a:solidFill>
              </a:rPr>
              <a:t>can share, rate or comment on </a:t>
            </a:r>
            <a:endParaRPr>
              <a:solidFill>
                <a:srgbClr val="434343"/>
              </a:solidFill>
            </a:endParaRPr>
          </a:p>
          <a:p>
            <a:pPr marL="0" lvl="0" indent="0" algn="l" rtl="0">
              <a:spcBef>
                <a:spcPts val="0"/>
              </a:spcBef>
              <a:spcAft>
                <a:spcPts val="0"/>
              </a:spcAft>
              <a:buNone/>
            </a:pPr>
            <a:r>
              <a:rPr lang="en-GB">
                <a:solidFill>
                  <a:srgbClr val="434343"/>
                </a:solidFill>
              </a:rPr>
              <a:t>the recipe.</a:t>
            </a:r>
            <a:endParaRPr>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06912"/>
            <a:ext cx="4311900" cy="3927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User Registration and Profiles:</a:t>
            </a:r>
            <a:endParaRPr sz="1500" dirty="0">
              <a:solidFill>
                <a:srgbClr val="695D46"/>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log in with social media.</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p:txBody>
      </p:sp>
      <p:sp>
        <p:nvSpPr>
          <p:cNvPr id="91" name="Google Shape;91;p17"/>
          <p:cNvSpPr txBox="1">
            <a:spLocks noGrp="1"/>
          </p:cNvSpPr>
          <p:nvPr>
            <p:ph type="title"/>
          </p:nvPr>
        </p:nvSpPr>
        <p:spPr>
          <a:xfrm>
            <a:off x="311700" y="315887"/>
            <a:ext cx="8520600" cy="679713"/>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dirty="0">
                <a:solidFill>
                  <a:srgbClr val="FF5E0E"/>
                </a:solidFill>
              </a:rPr>
              <a:t>Further development</a:t>
            </a:r>
            <a:endParaRPr sz="2400" dirty="0"/>
          </a:p>
        </p:txBody>
      </p:sp>
      <p:sp>
        <p:nvSpPr>
          <p:cNvPr id="92" name="Google Shape;92;p17"/>
          <p:cNvSpPr txBox="1">
            <a:spLocks noGrp="1"/>
          </p:cNvSpPr>
          <p:nvPr>
            <p:ph type="body" idx="1"/>
          </p:nvPr>
        </p:nvSpPr>
        <p:spPr>
          <a:xfrm>
            <a:off x="4630500" y="1145237"/>
            <a:ext cx="4260300" cy="392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cxnSp>
        <p:nvCxnSpPr>
          <p:cNvPr id="93" name="Google Shape;93;p17"/>
          <p:cNvCxnSpPr/>
          <p:nvPr/>
        </p:nvCxnSpPr>
        <p:spPr>
          <a:xfrm flipH="1">
            <a:off x="4623600" y="995600"/>
            <a:ext cx="6900" cy="36885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563131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Overview</a:t>
            </a:r>
            <a:endParaRPr sz="4200"/>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50000"/>
              </a:lnSpc>
              <a:spcBef>
                <a:spcPts val="600"/>
              </a:spcBef>
              <a:spcAft>
                <a:spcPts val="0"/>
              </a:spcAft>
              <a:buNone/>
            </a:pPr>
            <a:r>
              <a:rPr lang="en-GB" sz="1400">
                <a:solidFill>
                  <a:srgbClr val="434343"/>
                </a:solidFill>
                <a:latin typeface="Lexend"/>
                <a:ea typeface="Lexend"/>
                <a:cs typeface="Lexend"/>
                <a:sym typeface="Lexend"/>
              </a:rPr>
              <a:t>Meal Scout is an application that helps users discover and prepare recipes based on what ingredients they have lying around in the kitchen. It aims to make cooking more convenient by suggesting recipes using what's already available in the kitchen.</a:t>
            </a:r>
            <a:endParaRPr sz="1400">
              <a:solidFill>
                <a:srgbClr val="434343"/>
              </a:solidFill>
              <a:latin typeface="Lexend"/>
              <a:ea typeface="Lexend"/>
              <a:cs typeface="Lexend"/>
              <a:sym typeface="Lexend"/>
            </a:endParaRPr>
          </a:p>
          <a:p>
            <a:pPr marL="0" lvl="0" indent="0" algn="l" rtl="0">
              <a:lnSpc>
                <a:spcPct val="150000"/>
              </a:lnSpc>
              <a:spcBef>
                <a:spcPts val="600"/>
              </a:spcBef>
              <a:spcAft>
                <a:spcPts val="0"/>
              </a:spcAft>
              <a:buNone/>
            </a:pPr>
            <a:endParaRPr sz="1400">
              <a:solidFill>
                <a:srgbClr val="434343"/>
              </a:solidFill>
              <a:latin typeface="Lexend"/>
              <a:ea typeface="Lexend"/>
              <a:cs typeface="Lexend"/>
              <a:sym typeface="Lexend"/>
            </a:endParaRPr>
          </a:p>
          <a:p>
            <a:pPr marL="0" lvl="0" indent="0" algn="l" rtl="0">
              <a:lnSpc>
                <a:spcPct val="150000"/>
              </a:lnSpc>
              <a:spcBef>
                <a:spcPts val="600"/>
              </a:spcBef>
              <a:spcAft>
                <a:spcPts val="0"/>
              </a:spcAft>
              <a:buNone/>
            </a:pPr>
            <a:r>
              <a:rPr lang="en-GB" sz="1400">
                <a:solidFill>
                  <a:srgbClr val="434343"/>
                </a:solidFill>
                <a:latin typeface="Lexend"/>
                <a:ea typeface="Lexend"/>
                <a:cs typeface="Lexend"/>
                <a:sym typeface="Lexend"/>
              </a:rPr>
              <a:t>Users can search for recipes by inputting ingredients they already have. </a:t>
            </a:r>
            <a:endParaRPr sz="20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Key Stakeholders</a:t>
            </a:r>
            <a:endParaRPr sz="2400"/>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Users</a:t>
            </a:r>
            <a:r>
              <a:rPr lang="en-GB" sz="1400">
                <a:solidFill>
                  <a:srgbClr val="434343"/>
                </a:solidFill>
                <a:latin typeface="Lexend"/>
                <a:ea typeface="Lexend"/>
                <a:cs typeface="Lexend"/>
                <a:sym typeface="Lexend"/>
              </a:rPr>
              <a:t>: The primary stakeholders are the users. They will include people who are looking for recipes, meal planning assistance, and ways to reduce food waste. Their satisfaction and engagement are paramount.</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Developers</a:t>
            </a:r>
            <a:r>
              <a:rPr lang="en-GB" sz="1400">
                <a:solidFill>
                  <a:srgbClr val="434343"/>
                </a:solidFill>
                <a:latin typeface="Lexend"/>
                <a:ea typeface="Lexend"/>
                <a:cs typeface="Lexend"/>
                <a:sym typeface="Lexend"/>
              </a:rPr>
              <a:t>: The development team, including </a:t>
            </a:r>
            <a:r>
              <a:rPr lang="en-GB" sz="1400">
                <a:solidFill>
                  <a:srgbClr val="FF5E0E"/>
                </a:solidFill>
                <a:latin typeface="Lexend"/>
                <a:ea typeface="Lexend"/>
                <a:cs typeface="Lexend"/>
                <a:sym typeface="Lexend"/>
              </a:rPr>
              <a:t>programmers</a:t>
            </a:r>
            <a:r>
              <a:rPr lang="en-GB" sz="1400">
                <a:solidFill>
                  <a:srgbClr val="434343"/>
                </a:solidFill>
                <a:latin typeface="Lexend"/>
                <a:ea typeface="Lexend"/>
                <a:cs typeface="Lexend"/>
                <a:sym typeface="Lexend"/>
              </a:rPr>
              <a:t>, </a:t>
            </a:r>
            <a:r>
              <a:rPr lang="en-GB" sz="1400">
                <a:solidFill>
                  <a:srgbClr val="FF5E0E"/>
                </a:solidFill>
                <a:latin typeface="Lexend"/>
                <a:ea typeface="Lexend"/>
                <a:cs typeface="Lexend"/>
                <a:sym typeface="Lexend"/>
              </a:rPr>
              <a:t>designers</a:t>
            </a:r>
            <a:r>
              <a:rPr lang="en-GB" sz="1400">
                <a:solidFill>
                  <a:srgbClr val="434343"/>
                </a:solidFill>
                <a:latin typeface="Lexend"/>
                <a:ea typeface="Lexend"/>
                <a:cs typeface="Lexend"/>
                <a:sym typeface="Lexend"/>
              </a:rPr>
              <a:t>, and quality assurance </a:t>
            </a:r>
            <a:r>
              <a:rPr lang="en-GB" sz="1400">
                <a:solidFill>
                  <a:srgbClr val="FF5E0E"/>
                </a:solidFill>
                <a:latin typeface="Lexend"/>
                <a:ea typeface="Lexend"/>
                <a:cs typeface="Lexend"/>
                <a:sym typeface="Lexend"/>
              </a:rPr>
              <a:t>testers</a:t>
            </a:r>
            <a:r>
              <a:rPr lang="en-GB" sz="1400">
                <a:solidFill>
                  <a:srgbClr val="434343"/>
                </a:solidFill>
                <a:latin typeface="Lexend"/>
                <a:ea typeface="Lexend"/>
                <a:cs typeface="Lexend"/>
                <a:sym typeface="Lexend"/>
              </a:rPr>
              <a:t>, are critical stakeholders. They are responsible for creating, maintaining, and improving the app.</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Product Manager</a:t>
            </a:r>
            <a:r>
              <a:rPr lang="en-GB" sz="1400">
                <a:solidFill>
                  <a:srgbClr val="434343"/>
                </a:solidFill>
                <a:latin typeface="Lexend"/>
                <a:ea typeface="Lexend"/>
                <a:cs typeface="Lexend"/>
                <a:sym typeface="Lexend"/>
              </a:rPr>
              <a:t>: They oversee the development and alignment with user needs and business objectives. They are responsible for prioritizing features and making decisions on functionality.</a:t>
            </a:r>
            <a:endParaRPr sz="14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400">
                <a:solidFill>
                  <a:srgbClr val="FF5E0E"/>
                </a:solidFill>
                <a:latin typeface="Lexend"/>
                <a:ea typeface="Lexend"/>
                <a:cs typeface="Lexend"/>
                <a:sym typeface="Lexend"/>
              </a:rPr>
              <a:t>Content Providers</a:t>
            </a:r>
            <a:r>
              <a:rPr lang="en-GB" sz="1400">
                <a:solidFill>
                  <a:srgbClr val="434343"/>
                </a:solidFill>
                <a:latin typeface="Lexend"/>
                <a:ea typeface="Lexend"/>
                <a:cs typeface="Lexend"/>
                <a:sym typeface="Lexend"/>
              </a:rPr>
              <a:t>: The app includes recipes and culinary content. Collaboration with content creators, chefs, or food bloggers to provide content. They could be stakeholders in terms of content quality and consistency.</a:t>
            </a:r>
            <a:endParaRPr sz="1400">
              <a:solidFill>
                <a:srgbClr val="434343"/>
              </a:solidFill>
              <a:latin typeface="Lexend"/>
              <a:ea typeface="Lexend"/>
              <a:cs typeface="Lexend"/>
              <a:sym typeface="Lexend"/>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a:solidFill>
                  <a:srgbClr val="FF5E0E"/>
                </a:solidFill>
              </a:rPr>
              <a:t>Survey</a:t>
            </a:r>
            <a:endParaRPr sz="2700"/>
          </a:p>
        </p:txBody>
      </p:sp>
      <p:sp>
        <p:nvSpPr>
          <p:cNvPr id="85" name="Google Shape;85;p16"/>
          <p:cNvSpPr txBox="1">
            <a:spLocks noGrp="1"/>
          </p:cNvSpPr>
          <p:nvPr>
            <p:ph type="body" idx="1"/>
          </p:nvPr>
        </p:nvSpPr>
        <p:spPr>
          <a:xfrm>
            <a:off x="311700" y="1090375"/>
            <a:ext cx="8520600" cy="3798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100">
                <a:solidFill>
                  <a:srgbClr val="434343"/>
                </a:solidFill>
                <a:latin typeface="Lexend"/>
                <a:ea typeface="Lexend"/>
                <a:cs typeface="Lexend"/>
                <a:sym typeface="Lexend"/>
              </a:rPr>
              <a:t>As a survey method we’ve contacted several cooking communities through forums and asked what features they would like our app to have.</a:t>
            </a: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FF5E0E"/>
                </a:solidFill>
                <a:latin typeface="Lexend"/>
                <a:ea typeface="Lexend"/>
                <a:cs typeface="Lexend"/>
                <a:sym typeface="Lexend"/>
              </a:rPr>
              <a:t>Needs:</a:t>
            </a:r>
            <a:endParaRPr sz="110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434343"/>
                </a:solidFill>
                <a:latin typeface="Lexend"/>
                <a:ea typeface="Lexend"/>
                <a:cs typeface="Lexend"/>
                <a:sym typeface="Lexend"/>
              </a:rPr>
              <a:t>What features would you like the app to have?</a:t>
            </a: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FF5E0E"/>
                </a:solidFill>
                <a:latin typeface="Lexend"/>
                <a:ea typeface="Lexend"/>
                <a:cs typeface="Lexend"/>
                <a:sym typeface="Lexend"/>
              </a:rPr>
              <a:t>Features prioritisation:</a:t>
            </a: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434343"/>
                </a:solidFill>
                <a:latin typeface="Lexend"/>
                <a:ea typeface="Lexend"/>
                <a:cs typeface="Lexend"/>
                <a:sym typeface="Lexend"/>
              </a:rPr>
              <a:t>Listed potential features and asked respondents to prioritise them. </a:t>
            </a: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FF5E0E"/>
                </a:solidFill>
                <a:latin typeface="Lexend"/>
                <a:ea typeface="Lexend"/>
                <a:cs typeface="Lexend"/>
                <a:sym typeface="Lexend"/>
              </a:rPr>
              <a:t>Wishlist:</a:t>
            </a:r>
            <a:endParaRPr sz="110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100">
                <a:solidFill>
                  <a:srgbClr val="434343"/>
                </a:solidFill>
                <a:latin typeface="Lexend"/>
                <a:ea typeface="Lexend"/>
                <a:cs typeface="Lexend"/>
                <a:sym typeface="Lexend"/>
              </a:rPr>
              <a:t> Allow respondents to express their wishes or ideas freely. </a:t>
            </a:r>
            <a:endParaRPr sz="110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100">
              <a:solidFill>
                <a:srgbClr val="434343"/>
              </a:solidFill>
              <a:latin typeface="Lexend"/>
              <a:ea typeface="Lexend"/>
              <a:cs typeface="Lexend"/>
              <a:sym typeface="Lexend"/>
            </a:endParaRPr>
          </a:p>
          <a:p>
            <a:pPr marL="0" lvl="0" indent="0" algn="l" rtl="0">
              <a:lnSpc>
                <a:spcPct val="100000"/>
              </a:lnSpc>
              <a:spcBef>
                <a:spcPts val="1200"/>
              </a:spcBef>
              <a:spcAft>
                <a:spcPts val="0"/>
              </a:spcAft>
              <a:buNone/>
            </a:pPr>
            <a:r>
              <a:rPr lang="en-GB" sz="1600" b="1" u="sng">
                <a:solidFill>
                  <a:srgbClr val="FF5E0E"/>
                </a:solidFill>
                <a:latin typeface="PT Sans Narrow"/>
                <a:ea typeface="PT Sans Narrow"/>
                <a:cs typeface="PT Sans Narrow"/>
                <a:sym typeface="PT Sans Narrow"/>
              </a:rPr>
              <a:t>Moscow prioritisation</a:t>
            </a:r>
            <a:endParaRPr sz="1600" b="1" u="sng">
              <a:solidFill>
                <a:srgbClr val="FF5E0E"/>
              </a:solidFill>
              <a:latin typeface="PT Sans Narrow"/>
              <a:ea typeface="PT Sans Narrow"/>
              <a:cs typeface="PT Sans Narrow"/>
              <a:sym typeface="PT Sans Narrow"/>
            </a:endParaRPr>
          </a:p>
          <a:p>
            <a:pPr marL="0" lvl="0" indent="0" algn="l" rtl="0">
              <a:lnSpc>
                <a:spcPct val="120000"/>
              </a:lnSpc>
              <a:spcBef>
                <a:spcPts val="1200"/>
              </a:spcBef>
              <a:spcAft>
                <a:spcPts val="0"/>
              </a:spcAft>
              <a:buNone/>
            </a:pPr>
            <a:r>
              <a:rPr lang="en-GB" sz="1100">
                <a:solidFill>
                  <a:srgbClr val="434343"/>
                </a:solidFill>
                <a:latin typeface="Lexend"/>
                <a:ea typeface="Lexend"/>
                <a:cs typeface="Lexend"/>
                <a:sym typeface="Lexend"/>
              </a:rPr>
              <a:t>Based on user feedback the app:</a:t>
            </a:r>
            <a:endParaRPr sz="1100">
              <a:solidFill>
                <a:srgbClr val="434343"/>
              </a:solidFill>
              <a:latin typeface="Lexend"/>
              <a:ea typeface="Lexend"/>
              <a:cs typeface="Lexend"/>
              <a:sym typeface="Lexend"/>
            </a:endParaRPr>
          </a:p>
          <a:p>
            <a:pPr marL="914400" lvl="0" indent="-298450" algn="l" rtl="0">
              <a:lnSpc>
                <a:spcPct val="120000"/>
              </a:lnSpc>
              <a:spcBef>
                <a:spcPts val="600"/>
              </a:spcBef>
              <a:spcAft>
                <a:spcPts val="0"/>
              </a:spcAft>
              <a:buClr>
                <a:srgbClr val="434343"/>
              </a:buClr>
              <a:buSzPts val="1100"/>
              <a:buFont typeface="Lexend"/>
              <a:buChar char="●"/>
            </a:pPr>
            <a:r>
              <a:rPr lang="en-GB" sz="1100">
                <a:solidFill>
                  <a:srgbClr val="434343"/>
                </a:solidFill>
                <a:latin typeface="Lexend"/>
                <a:ea typeface="Lexend"/>
                <a:cs typeface="Lexend"/>
                <a:sym typeface="Lexend"/>
              </a:rPr>
              <a:t>Users should have the option to log in, though could use the app without registration;</a:t>
            </a:r>
            <a:endParaRPr sz="1100">
              <a:solidFill>
                <a:srgbClr val="434343"/>
              </a:solidFill>
              <a:latin typeface="Lexend"/>
              <a:ea typeface="Lexend"/>
              <a:cs typeface="Lexend"/>
              <a:sym typeface="Lexend"/>
            </a:endParaRPr>
          </a:p>
          <a:p>
            <a:pPr marL="914400" lvl="0" indent="-298450" algn="l" rtl="0">
              <a:lnSpc>
                <a:spcPct val="120000"/>
              </a:lnSpc>
              <a:spcBef>
                <a:spcPts val="0"/>
              </a:spcBef>
              <a:spcAft>
                <a:spcPts val="0"/>
              </a:spcAft>
              <a:buClr>
                <a:srgbClr val="434343"/>
              </a:buClr>
              <a:buSzPts val="1100"/>
              <a:buFont typeface="Lexend"/>
              <a:buChar char="●"/>
            </a:pPr>
            <a:r>
              <a:rPr lang="en-GB" sz="1100">
                <a:solidFill>
                  <a:srgbClr val="434343"/>
                </a:solidFill>
                <a:latin typeface="Lexend"/>
                <a:ea typeface="Lexend"/>
                <a:cs typeface="Lexend"/>
                <a:sym typeface="Lexend"/>
              </a:rPr>
              <a:t>Users must be able to search for recipes based on a list of ingredients;</a:t>
            </a:r>
            <a:endParaRPr sz="1100">
              <a:solidFill>
                <a:srgbClr val="434343"/>
              </a:solidFill>
              <a:latin typeface="Lexend"/>
              <a:ea typeface="Lexend"/>
              <a:cs typeface="Lexend"/>
              <a:sym typeface="Lexend"/>
            </a:endParaRPr>
          </a:p>
          <a:p>
            <a:pPr marL="914400" lvl="0" indent="-298450" algn="l" rtl="0">
              <a:lnSpc>
                <a:spcPct val="120000"/>
              </a:lnSpc>
              <a:spcBef>
                <a:spcPts val="0"/>
              </a:spcBef>
              <a:spcAft>
                <a:spcPts val="0"/>
              </a:spcAft>
              <a:buClr>
                <a:srgbClr val="434343"/>
              </a:buClr>
              <a:buSzPts val="1100"/>
              <a:buFont typeface="Lexend"/>
              <a:buChar char="●"/>
            </a:pPr>
            <a:r>
              <a:rPr lang="en-GB" sz="1100">
                <a:solidFill>
                  <a:srgbClr val="434343"/>
                </a:solidFill>
                <a:latin typeface="Lexend"/>
                <a:ea typeface="Lexend"/>
                <a:cs typeface="Lexend"/>
                <a:sym typeface="Lexend"/>
              </a:rPr>
              <a:t>Users must be able filter results based on dietary requirements(vegan, vegetarian, gluten free)</a:t>
            </a:r>
            <a:endParaRPr>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311700" y="1206912"/>
            <a:ext cx="4311900" cy="39273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User Registration and Profiles:</a:t>
            </a:r>
            <a:endParaRPr sz="1500" dirty="0">
              <a:solidFill>
                <a:srgbClr val="695D46"/>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create accounts or log in with social media.</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 profiles with saved recipes and dietary preferences.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Recipe Search:</a:t>
            </a:r>
            <a:endParaRPr sz="1500" dirty="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search for recipes using keywords, ingredients, list of ingredients or categories.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Advanced search filters like cooking time, and dietary restrictions (vegetarian, vegan, gluten-free, etc.).</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Ingredient Scanner:</a:t>
            </a:r>
            <a:endParaRPr sz="1500" dirty="0">
              <a:solidFill>
                <a:srgbClr val="FF5E0E"/>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Users can scan barcodes or manually input ingredients they have at home.</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The app suggests recipes based on available ingredients.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FF5E0E"/>
                </a:solidFill>
                <a:latin typeface="Lexend"/>
                <a:ea typeface="Lexend"/>
                <a:cs typeface="Lexend"/>
                <a:sym typeface="Lexend"/>
              </a:rPr>
              <a:t>Recipe Recommendations: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Personalised recipe recommendations based on user preferences and past interactions with the app.</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500" dirty="0">
                <a:solidFill>
                  <a:srgbClr val="434343"/>
                </a:solidFill>
                <a:latin typeface="Lexend"/>
                <a:ea typeface="Lexend"/>
                <a:cs typeface="Lexend"/>
                <a:sym typeface="Lexend"/>
              </a:rPr>
              <a:t>"Recipe of the Day" and popular recipes.</a:t>
            </a:r>
            <a:endParaRPr sz="15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a:p>
            <a:pPr marL="0" lvl="0" indent="0" algn="l" rtl="0">
              <a:lnSpc>
                <a:spcPct val="100000"/>
              </a:lnSpc>
              <a:spcBef>
                <a:spcPts val="0"/>
              </a:spcBef>
              <a:spcAft>
                <a:spcPts val="0"/>
              </a:spcAft>
              <a:buNone/>
            </a:pPr>
            <a:endParaRPr sz="1200" dirty="0">
              <a:solidFill>
                <a:srgbClr val="434343"/>
              </a:solidFill>
            </a:endParaRPr>
          </a:p>
        </p:txBody>
      </p:sp>
      <p:sp>
        <p:nvSpPr>
          <p:cNvPr id="91" name="Google Shape;91;p17"/>
          <p:cNvSpPr txBox="1">
            <a:spLocks noGrp="1"/>
          </p:cNvSpPr>
          <p:nvPr>
            <p:ph type="title"/>
          </p:nvPr>
        </p:nvSpPr>
        <p:spPr>
          <a:xfrm>
            <a:off x="311700" y="315887"/>
            <a:ext cx="8520600" cy="679713"/>
          </a:xfrm>
          <a:prstGeom prst="rect">
            <a:avLst/>
          </a:prstGeom>
        </p:spPr>
        <p:txBody>
          <a:bodyPr spcFirstLastPara="1" wrap="square" lIns="91425" tIns="91425" rIns="91425" bIns="91425" anchor="t" anchorCtr="0">
            <a:normAutofit fontScale="90000"/>
          </a:bodyPr>
          <a:lstStyle/>
          <a:p>
            <a:pPr marL="0" lvl="0" indent="0" algn="l" rtl="0">
              <a:spcBef>
                <a:spcPts val="2400"/>
              </a:spcBef>
              <a:spcAft>
                <a:spcPts val="0"/>
              </a:spcAft>
              <a:buNone/>
            </a:pPr>
            <a:r>
              <a:rPr lang="en-GB" sz="2400" u="sng" dirty="0">
                <a:solidFill>
                  <a:srgbClr val="FF5E0E"/>
                </a:solidFill>
              </a:rPr>
              <a:t>Specifications</a:t>
            </a:r>
            <a:endParaRPr sz="2400" dirty="0"/>
          </a:p>
        </p:txBody>
      </p:sp>
      <p:sp>
        <p:nvSpPr>
          <p:cNvPr id="92" name="Google Shape;92;p17"/>
          <p:cNvSpPr txBox="1">
            <a:spLocks noGrp="1"/>
          </p:cNvSpPr>
          <p:nvPr>
            <p:ph type="body" idx="1"/>
          </p:nvPr>
        </p:nvSpPr>
        <p:spPr>
          <a:xfrm>
            <a:off x="4630500" y="1116662"/>
            <a:ext cx="4260300" cy="39273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200" dirty="0">
                <a:solidFill>
                  <a:srgbClr val="FF5E0E"/>
                </a:solidFill>
                <a:latin typeface="Lexend"/>
                <a:ea typeface="Lexend"/>
                <a:cs typeface="Lexend"/>
                <a:sym typeface="Lexend"/>
              </a:rPr>
              <a:t>Recipe Details:</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Detailed recipe pages with ingredients, step-by-step instructions, nutritional information, and user reviews.</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FF5E0E"/>
                </a:solidFill>
                <a:latin typeface="Lexend"/>
                <a:ea typeface="Lexend"/>
                <a:cs typeface="Lexend"/>
                <a:sym typeface="Lexend"/>
              </a:rPr>
              <a:t>Save and Share:</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Users can save their favourite recipes for future reference.</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Share recipes with friends and family via social media or email.</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FF5E0E"/>
                </a:solidFill>
                <a:latin typeface="Lexend"/>
                <a:ea typeface="Lexend"/>
                <a:cs typeface="Lexend"/>
                <a:sym typeface="Lexend"/>
              </a:rPr>
              <a:t>User Reviews and Ratings:</a:t>
            </a:r>
            <a:r>
              <a:rPr lang="en-GB" sz="1200" dirty="0">
                <a:solidFill>
                  <a:srgbClr val="434343"/>
                </a:solidFill>
                <a:latin typeface="Lexend"/>
                <a:ea typeface="Lexend"/>
                <a:cs typeface="Lexend"/>
                <a:sym typeface="Lexend"/>
              </a:rPr>
              <a:t> </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Users can rate and review recipes.</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Average ratings and reviews for each recipe.</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FF5E0E"/>
                </a:solidFill>
                <a:latin typeface="Lexend"/>
                <a:ea typeface="Lexend"/>
                <a:cs typeface="Lexend"/>
                <a:sym typeface="Lexend"/>
              </a:rPr>
              <a:t>Admin Dashboard:</a:t>
            </a:r>
            <a:endParaRPr sz="1200" dirty="0">
              <a:solidFill>
                <a:srgbClr val="434343"/>
              </a:solidFill>
              <a:latin typeface="Lexend"/>
              <a:ea typeface="Lexend"/>
              <a:cs typeface="Lexend"/>
              <a:sym typeface="Lexend"/>
            </a:endParaRPr>
          </a:p>
          <a:p>
            <a:pPr marL="0" lvl="0" indent="0" algn="l" rtl="0">
              <a:lnSpc>
                <a:spcPct val="100000"/>
              </a:lnSpc>
              <a:spcBef>
                <a:spcPts val="0"/>
              </a:spcBef>
              <a:spcAft>
                <a:spcPts val="0"/>
              </a:spcAft>
              <a:buNone/>
            </a:pPr>
            <a:r>
              <a:rPr lang="en-GB" sz="1200" dirty="0">
                <a:solidFill>
                  <a:srgbClr val="434343"/>
                </a:solidFill>
                <a:latin typeface="Lexend"/>
                <a:ea typeface="Lexend"/>
                <a:cs typeface="Lexend"/>
                <a:sym typeface="Lexend"/>
              </a:rPr>
              <a:t>An admin panel to manage recipes, user accounts, and app content.</a:t>
            </a:r>
            <a:endParaRPr sz="1200" dirty="0">
              <a:solidFill>
                <a:srgbClr val="434343"/>
              </a:solidFill>
              <a:latin typeface="Lexend"/>
              <a:ea typeface="Lexend"/>
              <a:cs typeface="Lexend"/>
              <a:sym typeface="Lexend"/>
            </a:endParaRPr>
          </a:p>
          <a:p>
            <a:pPr marL="0" lvl="0" indent="0" algn="l" rtl="0">
              <a:spcBef>
                <a:spcPts val="0"/>
              </a:spcBef>
              <a:spcAft>
                <a:spcPts val="1200"/>
              </a:spcAft>
              <a:buNone/>
            </a:pPr>
            <a:endParaRPr dirty="0"/>
          </a:p>
        </p:txBody>
      </p:sp>
      <p:cxnSp>
        <p:nvCxnSpPr>
          <p:cNvPr id="93" name="Google Shape;93;p17"/>
          <p:cNvCxnSpPr/>
          <p:nvPr/>
        </p:nvCxnSpPr>
        <p:spPr>
          <a:xfrm flipH="1">
            <a:off x="4623600" y="995600"/>
            <a:ext cx="6900" cy="3688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1200"/>
              </a:spcBef>
              <a:spcAft>
                <a:spcPts val="1200"/>
              </a:spcAft>
              <a:buNone/>
            </a:pPr>
            <a:r>
              <a:rPr lang="en-GB" sz="2400" u="sng">
                <a:solidFill>
                  <a:srgbClr val="FF5E0E"/>
                </a:solidFill>
              </a:rPr>
              <a:t>Technologies to be used:</a:t>
            </a:r>
            <a:endParaRPr sz="2400"/>
          </a:p>
        </p:txBody>
      </p:sp>
      <p:sp>
        <p:nvSpPr>
          <p:cNvPr id="99" name="Google Shape;99;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294322" algn="l" rtl="0">
              <a:lnSpc>
                <a:spcPct val="80000"/>
              </a:lnSpc>
              <a:spcBef>
                <a:spcPts val="140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Front-end</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Chrome </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Javascript</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HTML</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CSS</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Libraries</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bootstrap css framework</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API</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Recipe websites api</a:t>
            </a:r>
            <a:r>
              <a:rPr lang="en-GB" sz="1035">
                <a:solidFill>
                  <a:srgbClr val="434343"/>
                </a:solidFill>
                <a:latin typeface="Lexend"/>
                <a:ea typeface="Lexend"/>
                <a:cs typeface="Lexend"/>
                <a:sym typeface="Lexend"/>
              </a:rPr>
              <a:t>: Recipe - Food - Nutrition API, Recipe by API-Ninjas API, Random Recipes API, Recipe and Ingredient, Analysis API, RecipesAPI, Low Carb Recipes API, Recipe Puppy API, Recipe Generator API, Random Recipes API, Recipe Parser API.</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Social Sharing APIs</a:t>
            </a:r>
            <a:r>
              <a:rPr lang="en-GB" sz="1035">
                <a:solidFill>
                  <a:srgbClr val="434343"/>
                </a:solidFill>
                <a:latin typeface="Lexend"/>
                <a:ea typeface="Lexend"/>
                <a:cs typeface="Lexend"/>
                <a:sym typeface="Lexend"/>
              </a:rPr>
              <a:t>:Facebook Graph API, Twitter API: </a:t>
            </a:r>
            <a:r>
              <a:rPr lang="en-GB" sz="1035">
                <a:solidFill>
                  <a:srgbClr val="7F6000"/>
                </a:solidFill>
                <a:latin typeface="Lexend"/>
                <a:ea typeface="Lexend"/>
                <a:cs typeface="Lexend"/>
                <a:sym typeface="Lexend"/>
              </a:rPr>
              <a:t>For social sharing and authentication.</a:t>
            </a:r>
            <a:endParaRPr sz="1035">
              <a:solidFill>
                <a:srgbClr val="7F6000"/>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Review and Ratings APIs</a:t>
            </a:r>
            <a:r>
              <a:rPr lang="en-GB" sz="1035">
                <a:solidFill>
                  <a:srgbClr val="434343"/>
                </a:solidFill>
                <a:latin typeface="Lexend"/>
                <a:ea typeface="Lexend"/>
                <a:cs typeface="Lexend"/>
                <a:sym typeface="Lexend"/>
              </a:rPr>
              <a:t>: Yelp Fusion API: </a:t>
            </a:r>
            <a:r>
              <a:rPr lang="en-GB" sz="1035">
                <a:solidFill>
                  <a:srgbClr val="7F6000"/>
                </a:solidFill>
                <a:latin typeface="Lexend"/>
                <a:ea typeface="Lexend"/>
                <a:cs typeface="Lexend"/>
                <a:sym typeface="Lexend"/>
              </a:rPr>
              <a:t>Lets users read and write reviews for restaurants or food-related businesses.</a:t>
            </a:r>
            <a:endParaRPr sz="1035">
              <a:solidFill>
                <a:srgbClr val="7F6000"/>
              </a:solidFill>
              <a:latin typeface="Lexend"/>
              <a:ea typeface="Lexend"/>
              <a:cs typeface="Lexend"/>
              <a:sym typeface="Lexend"/>
            </a:endParaRPr>
          </a:p>
          <a:p>
            <a:pPr marL="1371600" lvl="2" indent="-294322" algn="l" rtl="0">
              <a:lnSpc>
                <a:spcPct val="80000"/>
              </a:lnSpc>
              <a:spcBef>
                <a:spcPts val="0"/>
              </a:spcBef>
              <a:spcAft>
                <a:spcPts val="0"/>
              </a:spcAft>
              <a:buSzPts val="1035"/>
              <a:buFont typeface="Lexend"/>
              <a:buChar char="■"/>
            </a:pPr>
            <a:r>
              <a:rPr lang="en-GB" sz="1035">
                <a:solidFill>
                  <a:srgbClr val="FF5E0E"/>
                </a:solidFill>
                <a:latin typeface="Lexend"/>
                <a:ea typeface="Lexend"/>
                <a:cs typeface="Lexend"/>
                <a:sym typeface="Lexend"/>
              </a:rPr>
              <a:t>OpenTable API</a:t>
            </a:r>
            <a:r>
              <a:rPr lang="en-GB" sz="1035">
                <a:solidFill>
                  <a:srgbClr val="434343"/>
                </a:solidFill>
                <a:latin typeface="Lexend"/>
                <a:ea typeface="Lexend"/>
                <a:cs typeface="Lexend"/>
                <a:sym typeface="Lexend"/>
              </a:rPr>
              <a:t>: </a:t>
            </a:r>
            <a:r>
              <a:rPr lang="en-GB" sz="1035">
                <a:solidFill>
                  <a:srgbClr val="7F6000"/>
                </a:solidFill>
                <a:latin typeface="Lexend"/>
                <a:ea typeface="Lexend"/>
                <a:cs typeface="Lexend"/>
                <a:sym typeface="Lexend"/>
              </a:rPr>
              <a:t>For restaurant reservations and reviews.</a:t>
            </a:r>
            <a:endParaRPr sz="1035">
              <a:solidFill>
                <a:srgbClr val="7F6000"/>
              </a:solidFill>
              <a:latin typeface="Lexend"/>
              <a:ea typeface="Lexend"/>
              <a:cs typeface="Lexend"/>
              <a:sym typeface="Lexend"/>
            </a:endParaRPr>
          </a:p>
          <a:p>
            <a:pPr marL="457200" lvl="0"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Backend</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Database - for user registration purposes</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Sqlite</a:t>
            </a:r>
            <a:endParaRPr sz="1035">
              <a:solidFill>
                <a:srgbClr val="434343"/>
              </a:solidFill>
              <a:latin typeface="Lexend"/>
              <a:ea typeface="Lexend"/>
              <a:cs typeface="Lexend"/>
              <a:sym typeface="Lexend"/>
            </a:endParaRPr>
          </a:p>
          <a:p>
            <a:pPr marL="1371600" lvl="2"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Sql</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C#</a:t>
            </a:r>
            <a:endParaRPr sz="1035">
              <a:solidFill>
                <a:srgbClr val="434343"/>
              </a:solidFill>
              <a:latin typeface="Lexend"/>
              <a:ea typeface="Lexend"/>
              <a:cs typeface="Lexend"/>
              <a:sym typeface="Lexend"/>
            </a:endParaRPr>
          </a:p>
          <a:p>
            <a:pPr marL="914400" lvl="1" indent="-294322" algn="l" rtl="0">
              <a:lnSpc>
                <a:spcPct val="80000"/>
              </a:lnSpc>
              <a:spcBef>
                <a:spcPts val="0"/>
              </a:spcBef>
              <a:spcAft>
                <a:spcPts val="0"/>
              </a:spcAft>
              <a:buClr>
                <a:srgbClr val="434343"/>
              </a:buClr>
              <a:buSzPts val="1035"/>
              <a:buFont typeface="Lexend"/>
              <a:buChar char="○"/>
            </a:pPr>
            <a:r>
              <a:rPr lang="en-GB" sz="1035">
                <a:solidFill>
                  <a:srgbClr val="434343"/>
                </a:solidFill>
                <a:latin typeface="Lexend"/>
                <a:ea typeface="Lexend"/>
                <a:cs typeface="Lexend"/>
                <a:sym typeface="Lexend"/>
              </a:rPr>
              <a:t>Data Storage and Backend Services: AWS or Firebase (for backend and data storage): </a:t>
            </a:r>
            <a:r>
              <a:rPr lang="en-GB" sz="1035">
                <a:solidFill>
                  <a:srgbClr val="7F6000"/>
                </a:solidFill>
                <a:latin typeface="Lexend"/>
                <a:ea typeface="Lexend"/>
                <a:cs typeface="Lexend"/>
                <a:sym typeface="Lexend"/>
              </a:rPr>
              <a:t>Use a cloud-based solution to store user data, recipes.</a:t>
            </a:r>
            <a:endParaRPr sz="1035" b="1">
              <a:solidFill>
                <a:srgbClr val="434343"/>
              </a:solidFill>
              <a:latin typeface="Lexend"/>
              <a:ea typeface="Lexend"/>
              <a:cs typeface="Lexend"/>
              <a:sym typeface="Lexend"/>
            </a:endParaRPr>
          </a:p>
          <a:p>
            <a:pPr marL="0" lvl="0" indent="0" algn="l" rtl="0">
              <a:lnSpc>
                <a:spcPct val="95000"/>
              </a:lnSpc>
              <a:spcBef>
                <a:spcPts val="1200"/>
              </a:spcBef>
              <a:spcAft>
                <a:spcPts val="1200"/>
              </a:spcAft>
              <a:buSzPts val="935"/>
              <a:buNone/>
            </a:pPr>
            <a:endParaRPr sz="153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1400"/>
              </a:spcAft>
              <a:buNone/>
            </a:pPr>
            <a:r>
              <a:rPr lang="en-GB" sz="2400" u="sng" dirty="0">
                <a:solidFill>
                  <a:srgbClr val="FF5E0E"/>
                </a:solidFill>
              </a:rPr>
              <a:t>Wireframe - user journey</a:t>
            </a:r>
            <a:endParaRPr sz="2400" dirty="0"/>
          </a:p>
        </p:txBody>
      </p:sp>
      <p:sp>
        <p:nvSpPr>
          <p:cNvPr id="105" name="Google Shape;105;p19"/>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1</a:t>
            </a:r>
            <a:endParaRPr>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1040300" y="1304825"/>
            <a:ext cx="5105400" cy="3390900"/>
          </a:xfrm>
          <a:prstGeom prst="rect">
            <a:avLst/>
          </a:prstGeom>
          <a:noFill/>
          <a:ln>
            <a:noFill/>
          </a:ln>
        </p:spPr>
      </p:pic>
      <p:sp>
        <p:nvSpPr>
          <p:cNvPr id="107" name="Google Shape;107;p19"/>
          <p:cNvSpPr txBox="1"/>
          <p:nvPr/>
        </p:nvSpPr>
        <p:spPr>
          <a:xfrm>
            <a:off x="6145700" y="2348450"/>
            <a:ext cx="271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Users can choose to login and </a:t>
            </a:r>
            <a:endParaRPr>
              <a:solidFill>
                <a:srgbClr val="434343"/>
              </a:solidFill>
            </a:endParaRPr>
          </a:p>
          <a:p>
            <a:pPr marL="0" lvl="0" indent="0" algn="l" rtl="0">
              <a:spcBef>
                <a:spcPts val="0"/>
              </a:spcBef>
              <a:spcAft>
                <a:spcPts val="0"/>
              </a:spcAft>
              <a:buNone/>
            </a:pPr>
            <a:r>
              <a:rPr lang="en-GB">
                <a:solidFill>
                  <a:srgbClr val="434343"/>
                </a:solidFill>
              </a:rPr>
              <a:t>see their saved recipes or </a:t>
            </a:r>
            <a:endParaRPr>
              <a:solidFill>
                <a:srgbClr val="434343"/>
              </a:solidFill>
            </a:endParaRPr>
          </a:p>
          <a:p>
            <a:pPr marL="0" lvl="0" indent="0" algn="l" rtl="0">
              <a:spcBef>
                <a:spcPts val="0"/>
              </a:spcBef>
              <a:spcAft>
                <a:spcPts val="0"/>
              </a:spcAft>
              <a:buNone/>
            </a:pPr>
            <a:r>
              <a:rPr lang="en-GB">
                <a:solidFill>
                  <a:srgbClr val="434343"/>
                </a:solidFill>
              </a:rPr>
              <a:t>search for a recipe as a guest.</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2400" u="sng" dirty="0">
                <a:solidFill>
                  <a:srgbClr val="FF5E0E"/>
                </a:solidFill>
              </a:rPr>
              <a:t>Wireframe - user journey</a:t>
            </a:r>
            <a:endParaRPr sz="2400" dirty="0"/>
          </a:p>
          <a:p>
            <a:pPr marL="0" lvl="0" indent="0" algn="l" rtl="0">
              <a:spcBef>
                <a:spcPts val="1400"/>
              </a:spcBef>
              <a:spcAft>
                <a:spcPts val="0"/>
              </a:spcAft>
              <a:buNone/>
            </a:pPr>
            <a:endParaRPr dirty="0"/>
          </a:p>
        </p:txBody>
      </p:sp>
      <p:sp>
        <p:nvSpPr>
          <p:cNvPr id="113" name="Google Shape;113;p20"/>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p:txBody>
      </p:sp>
      <p:pic>
        <p:nvPicPr>
          <p:cNvPr id="114" name="Google Shape;114;p20"/>
          <p:cNvPicPr preferRelativeResize="0"/>
          <p:nvPr/>
        </p:nvPicPr>
        <p:blipFill>
          <a:blip r:embed="rId3">
            <a:alphaModFix/>
          </a:blip>
          <a:stretch>
            <a:fillRect/>
          </a:stretch>
        </p:blipFill>
        <p:spPr>
          <a:xfrm>
            <a:off x="1040300" y="1304825"/>
            <a:ext cx="5095875" cy="3390900"/>
          </a:xfrm>
          <a:prstGeom prst="rect">
            <a:avLst/>
          </a:prstGeom>
          <a:noFill/>
          <a:ln>
            <a:noFill/>
          </a:ln>
        </p:spPr>
      </p:pic>
      <p:sp>
        <p:nvSpPr>
          <p:cNvPr id="115" name="Google Shape;115;p20"/>
          <p:cNvSpPr txBox="1"/>
          <p:nvPr/>
        </p:nvSpPr>
        <p:spPr>
          <a:xfrm>
            <a:off x="6057150" y="35463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Only if user is logged in</a:t>
            </a:r>
            <a:endParaRPr>
              <a:solidFill>
                <a:srgbClr val="434343"/>
              </a:solidFill>
            </a:endParaRPr>
          </a:p>
        </p:txBody>
      </p:sp>
      <p:sp>
        <p:nvSpPr>
          <p:cNvPr id="116" name="Google Shape;116;p20"/>
          <p:cNvSpPr txBox="1"/>
          <p:nvPr/>
        </p:nvSpPr>
        <p:spPr>
          <a:xfrm>
            <a:off x="6057150" y="2156100"/>
            <a:ext cx="300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Once logged in, users can choose</a:t>
            </a:r>
            <a:endParaRPr>
              <a:solidFill>
                <a:srgbClr val="434343"/>
              </a:solidFill>
            </a:endParaRPr>
          </a:p>
          <a:p>
            <a:pPr marL="0" lvl="0" indent="0" algn="l" rtl="0">
              <a:spcBef>
                <a:spcPts val="0"/>
              </a:spcBef>
              <a:spcAft>
                <a:spcPts val="0"/>
              </a:spcAft>
              <a:buNone/>
            </a:pPr>
            <a:r>
              <a:rPr lang="en-GB">
                <a:solidFill>
                  <a:srgbClr val="434343"/>
                </a:solidFill>
              </a:rPr>
              <a:t>a search type or browse saved</a:t>
            </a:r>
            <a:endParaRPr>
              <a:solidFill>
                <a:srgbClr val="434343"/>
              </a:solidFill>
            </a:endParaRPr>
          </a:p>
          <a:p>
            <a:pPr marL="0" lvl="0" indent="0" algn="l" rtl="0">
              <a:spcBef>
                <a:spcPts val="0"/>
              </a:spcBef>
              <a:spcAft>
                <a:spcPts val="0"/>
              </a:spcAft>
              <a:buNone/>
            </a:pPr>
            <a:r>
              <a:rPr lang="en-GB">
                <a:solidFill>
                  <a:srgbClr val="434343"/>
                </a:solidFill>
              </a:rPr>
              <a:t>recipes</a:t>
            </a:r>
            <a:endParaRPr>
              <a:solidFill>
                <a:srgbClr val="434343"/>
              </a:solidFill>
            </a:endParaRPr>
          </a:p>
        </p:txBody>
      </p:sp>
      <p:cxnSp>
        <p:nvCxnSpPr>
          <p:cNvPr id="117" name="Google Shape;117;p20"/>
          <p:cNvCxnSpPr>
            <a:endCxn id="115" idx="1"/>
          </p:cNvCxnSpPr>
          <p:nvPr/>
        </p:nvCxnSpPr>
        <p:spPr>
          <a:xfrm>
            <a:off x="3953850" y="3725100"/>
            <a:ext cx="2103300" cy="21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1400"/>
              </a:spcBef>
              <a:spcAft>
                <a:spcPts val="0"/>
              </a:spcAft>
              <a:buNone/>
            </a:pPr>
            <a:r>
              <a:rPr lang="en-GB" sz="2650" u="sng">
                <a:solidFill>
                  <a:srgbClr val="FF5E0E"/>
                </a:solidFill>
              </a:rPr>
              <a:t>Wireframe - user journey</a:t>
            </a:r>
            <a:endParaRPr sz="2650"/>
          </a:p>
          <a:p>
            <a:pPr marL="0" lvl="0" indent="0" algn="l" rtl="0">
              <a:spcBef>
                <a:spcPts val="1400"/>
              </a:spcBef>
              <a:spcAft>
                <a:spcPts val="0"/>
              </a:spcAft>
              <a:buNone/>
            </a:pPr>
            <a:endParaRPr/>
          </a:p>
        </p:txBody>
      </p:sp>
      <p:sp>
        <p:nvSpPr>
          <p:cNvPr id="123" name="Google Shape;123;p21"/>
          <p:cNvSpPr txBox="1"/>
          <p:nvPr/>
        </p:nvSpPr>
        <p:spPr>
          <a:xfrm>
            <a:off x="644300" y="1335950"/>
            <a:ext cx="2436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Open Sans"/>
                <a:ea typeface="Open Sans"/>
                <a:cs typeface="Open Sans"/>
                <a:sym typeface="Open Sans"/>
              </a:rPr>
              <a:t>3</a:t>
            </a:r>
            <a:endParaRPr>
              <a:latin typeface="Open Sans"/>
              <a:ea typeface="Open Sans"/>
              <a:cs typeface="Open Sans"/>
              <a:sym typeface="Open Sans"/>
            </a:endParaRPr>
          </a:p>
        </p:txBody>
      </p:sp>
      <p:pic>
        <p:nvPicPr>
          <p:cNvPr id="124" name="Google Shape;124;p21"/>
          <p:cNvPicPr preferRelativeResize="0"/>
          <p:nvPr/>
        </p:nvPicPr>
        <p:blipFill>
          <a:blip r:embed="rId3">
            <a:alphaModFix/>
          </a:blip>
          <a:stretch>
            <a:fillRect/>
          </a:stretch>
        </p:blipFill>
        <p:spPr>
          <a:xfrm>
            <a:off x="1040300" y="1304825"/>
            <a:ext cx="5114925" cy="3390900"/>
          </a:xfrm>
          <a:prstGeom prst="rect">
            <a:avLst/>
          </a:prstGeom>
          <a:noFill/>
          <a:ln>
            <a:noFill/>
          </a:ln>
        </p:spPr>
      </p:pic>
      <p:sp>
        <p:nvSpPr>
          <p:cNvPr id="125" name="Google Shape;125;p21"/>
          <p:cNvSpPr txBox="1"/>
          <p:nvPr/>
        </p:nvSpPr>
        <p:spPr>
          <a:xfrm>
            <a:off x="6155225" y="2111550"/>
            <a:ext cx="2677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Ingredients can be typed in or </a:t>
            </a:r>
            <a:endParaRPr>
              <a:solidFill>
                <a:srgbClr val="434343"/>
              </a:solidFill>
            </a:endParaRPr>
          </a:p>
          <a:p>
            <a:pPr marL="0" lvl="0" indent="0" algn="l" rtl="0">
              <a:spcBef>
                <a:spcPts val="0"/>
              </a:spcBef>
              <a:spcAft>
                <a:spcPts val="0"/>
              </a:spcAft>
              <a:buNone/>
            </a:pPr>
            <a:r>
              <a:rPr lang="en-GB">
                <a:solidFill>
                  <a:srgbClr val="434343"/>
                </a:solidFill>
              </a:rPr>
              <a:t>checked from a list of </a:t>
            </a:r>
            <a:endParaRPr>
              <a:solidFill>
                <a:srgbClr val="434343"/>
              </a:solidFill>
            </a:endParaRPr>
          </a:p>
          <a:p>
            <a:pPr marL="0" lvl="0" indent="0" algn="l" rtl="0">
              <a:spcBef>
                <a:spcPts val="0"/>
              </a:spcBef>
              <a:spcAft>
                <a:spcPts val="0"/>
              </a:spcAft>
              <a:buNone/>
            </a:pPr>
            <a:r>
              <a:rPr lang="en-GB">
                <a:solidFill>
                  <a:srgbClr val="434343"/>
                </a:solidFill>
              </a:rPr>
              <a:t>usual(most used) ingredients.</a:t>
            </a:r>
            <a:endParaRPr>
              <a:solidFill>
                <a:srgbClr val="434343"/>
              </a:solidFill>
            </a:endParaRPr>
          </a:p>
        </p:txBody>
      </p:sp>
      <p:sp>
        <p:nvSpPr>
          <p:cNvPr id="126" name="Google Shape;126;p21"/>
          <p:cNvSpPr txBox="1"/>
          <p:nvPr/>
        </p:nvSpPr>
        <p:spPr>
          <a:xfrm>
            <a:off x="6195825" y="3160550"/>
            <a:ext cx="273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rgbClr val="434343"/>
                </a:solidFill>
              </a:rPr>
              <a:t>User can filter results using </a:t>
            </a:r>
            <a:endParaRPr>
              <a:solidFill>
                <a:srgbClr val="434343"/>
              </a:solidFill>
            </a:endParaRPr>
          </a:p>
          <a:p>
            <a:pPr marL="0" lvl="0" indent="0" algn="l" rtl="0">
              <a:spcBef>
                <a:spcPts val="0"/>
              </a:spcBef>
              <a:spcAft>
                <a:spcPts val="0"/>
              </a:spcAft>
              <a:buNone/>
            </a:pPr>
            <a:r>
              <a:rPr lang="en-GB">
                <a:solidFill>
                  <a:srgbClr val="434343"/>
                </a:solidFill>
              </a:rPr>
              <a:t>the on screen options</a:t>
            </a:r>
            <a:endParaRPr>
              <a:solidFill>
                <a:srgbClr val="434343"/>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801</Words>
  <Application>Microsoft Office PowerPoint</Application>
  <PresentationFormat>On-screen Show (16:9)</PresentationFormat>
  <Paragraphs>113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Lexend</vt:lpstr>
      <vt:lpstr>Open Sans</vt:lpstr>
      <vt:lpstr>Arial</vt:lpstr>
      <vt:lpstr>Arial Narrow</vt:lpstr>
      <vt:lpstr>PT Sans Narrow</vt:lpstr>
      <vt:lpstr>Tropic</vt:lpstr>
      <vt:lpstr>Meal Scout</vt:lpstr>
      <vt:lpstr>Overview</vt:lpstr>
      <vt:lpstr>Key Stakeholders</vt:lpstr>
      <vt:lpstr>Survey</vt:lpstr>
      <vt:lpstr>Specifications</vt:lpstr>
      <vt:lpstr>Technologies to be used:</vt:lpstr>
      <vt:lpstr>Wireframe - user journey</vt:lpstr>
      <vt:lpstr>Wireframe - user journey </vt:lpstr>
      <vt:lpstr>Wireframe - user journey </vt:lpstr>
      <vt:lpstr>Wireframe - user journey </vt:lpstr>
      <vt:lpstr>Wireframe - user journey </vt:lpstr>
      <vt:lpstr>Wireframe - user journey </vt:lpstr>
      <vt:lpstr>Further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Meal Scout</dc:title>
  <cp:lastModifiedBy>BOGDAN PETRESCU</cp:lastModifiedBy>
  <cp:revision>3</cp:revision>
  <dcterms:modified xsi:type="dcterms:W3CDTF">2023-11-22T19:59:27Z</dcterms:modified>
</cp:coreProperties>
</file>