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439" r:id="rId6"/>
    <p:sldId id="2446" r:id="rId7"/>
    <p:sldId id="260" r:id="rId8"/>
    <p:sldId id="2447" r:id="rId9"/>
    <p:sldId id="2449" r:id="rId10"/>
    <p:sldId id="2448" r:id="rId11"/>
    <p:sldId id="2434" r:id="rId12"/>
    <p:sldId id="258" r:id="rId13"/>
    <p:sldId id="2450" r:id="rId14"/>
    <p:sldId id="2453" r:id="rId15"/>
    <p:sldId id="2465" r:id="rId16"/>
    <p:sldId id="2466" r:id="rId17"/>
    <p:sldId id="2467" r:id="rId18"/>
    <p:sldId id="2454" r:id="rId19"/>
    <p:sldId id="2451" r:id="rId20"/>
    <p:sldId id="2452" r:id="rId21"/>
    <p:sldId id="2456" r:id="rId22"/>
    <p:sldId id="2461" r:id="rId23"/>
    <p:sldId id="2458" r:id="rId24"/>
    <p:sldId id="2460" r:id="rId25"/>
    <p:sldId id="2459" r:id="rId26"/>
    <p:sldId id="2457" r:id="rId27"/>
    <p:sldId id="2440" r:id="rId28"/>
    <p:sldId id="2442" r:id="rId29"/>
    <p:sldId id="2464" r:id="rId30"/>
    <p:sldId id="2463" r:id="rId31"/>
    <p:sldId id="24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67D"/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bg1"/>
                </a:solidFill>
              </a:rPr>
              <a:t>100.000.000 </a:t>
            </a:r>
            <a:r>
              <a:rPr lang="en-US" baseline="0" dirty="0" err="1">
                <a:solidFill>
                  <a:schemeClr val="bg1"/>
                </a:solidFill>
              </a:rPr>
              <a:t>elemente</a:t>
            </a:r>
            <a:endParaRPr lang="en-US" baseline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layout>
                <c:manualLayout>
                  <c:x val="2.4330900243309003E-3"/>
                  <c:y val="4.29184549356223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01-48D8-9CD9-EC8F35F268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Mergesort</c:v>
                </c:pt>
                <c:pt idx="1">
                  <c:v>Radixsort(2^16)</c:v>
                </c:pt>
                <c:pt idx="2">
                  <c:v>Radixsort(10)</c:v>
                </c:pt>
                <c:pt idx="3">
                  <c:v>Shellsort</c:v>
                </c:pt>
                <c:pt idx="4">
                  <c:v>Quicksort(last)</c:v>
                </c:pt>
                <c:pt idx="5">
                  <c:v>Quicksort(med 3)</c:v>
                </c:pt>
                <c:pt idx="6">
                  <c:v>Countsort</c:v>
                </c:pt>
                <c:pt idx="7">
                  <c:v>Nativesort</c:v>
                </c:pt>
                <c:pt idx="8">
                  <c:v>Shellsort Knuth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37.25</c:v>
                </c:pt>
                <c:pt idx="1">
                  <c:v>2.2000000000000002</c:v>
                </c:pt>
                <c:pt idx="2">
                  <c:v>5.56</c:v>
                </c:pt>
                <c:pt idx="3">
                  <c:v>62.72</c:v>
                </c:pt>
                <c:pt idx="4">
                  <c:v>0</c:v>
                </c:pt>
                <c:pt idx="5">
                  <c:v>16.100000000000001</c:v>
                </c:pt>
                <c:pt idx="6">
                  <c:v>1.45</c:v>
                </c:pt>
                <c:pt idx="7">
                  <c:v>23.27</c:v>
                </c:pt>
                <c:pt idx="8">
                  <c:v>59.22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D-4C0C-B8E1-985481CB9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0042784"/>
        <c:axId val="1420043200"/>
      </c:barChart>
      <c:catAx>
        <c:axId val="142004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43200"/>
        <c:crosses val="autoZero"/>
        <c:auto val="1"/>
        <c:lblAlgn val="ctr"/>
        <c:lblOffset val="100"/>
        <c:noMultiLvlLbl val="0"/>
      </c:catAx>
      <c:valAx>
        <c:axId val="1420043200"/>
        <c:scaling>
          <c:orientation val="minMax"/>
          <c:max val="70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err="1">
                    <a:solidFill>
                      <a:schemeClr val="bg1"/>
                    </a:solidFill>
                  </a:rPr>
                  <a:t>Timp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mediu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secunde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4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52D3-4747-9723-3DDD7CD85D4A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52D3-4747-9723-3DDD7CD85D4A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52D3-4747-9723-3DDD7CD85D4A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52D3-4747-9723-3DDD7CD85D4A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52D3-4747-9723-3DDD7CD85D4A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52D3-4747-9723-3DDD7CD85D4A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D-52D3-4747-9723-3DDD7CD85D4A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F-52D3-4747-9723-3DDD7CD85D4A}"/>
              </c:ext>
            </c:extLst>
          </c:dPt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3.0000000000000001E-3</c:v>
                </c:pt>
                <c:pt idx="4">
                  <c:v>3.1E-2</c:v>
                </c:pt>
                <c:pt idx="5">
                  <c:v>0.33300000000000002</c:v>
                </c:pt>
                <c:pt idx="6">
                  <c:v>3.7280000000000002</c:v>
                </c:pt>
                <c:pt idx="7">
                  <c:v>41.023000000000003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52D3-4747-9723-3DDD7CD85D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Radixsort(2^16)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2E-3</c:v>
                </c:pt>
                <c:pt idx="5">
                  <c:v>2.7E-2</c:v>
                </c:pt>
                <c:pt idx="6">
                  <c:v>0.27800000000000002</c:v>
                </c:pt>
                <c:pt idx="7">
                  <c:v>3.181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A77D-4F52-A764-A5B1605B89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Radixsort(10)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9.8000000000000004E-2</c:v>
                </c:pt>
                <c:pt idx="5">
                  <c:v>0.01</c:v>
                </c:pt>
                <c:pt idx="6">
                  <c:v>0.96099999999999997</c:v>
                </c:pt>
                <c:pt idx="7">
                  <c:v>9.5860000000000003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A77D-4F52-A764-A5B1605B894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Shellsort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2.9000000000000001E-2</c:v>
                </c:pt>
                <c:pt idx="5">
                  <c:v>0.42699999999999999</c:v>
                </c:pt>
                <c:pt idx="6">
                  <c:v>6.0970000000000004</c:v>
                </c:pt>
                <c:pt idx="7">
                  <c:v>92.375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A77D-4F52-A764-A5B1605B894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Quicksort(last)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8.9999999999999998E-4</c:v>
                </c:pt>
                <c:pt idx="4">
                  <c:v>1.7999999999999999E-2</c:v>
                </c:pt>
                <c:pt idx="5">
                  <c:v>0.193</c:v>
                </c:pt>
                <c:pt idx="6">
                  <c:v>2.1749999999999998</c:v>
                </c:pt>
                <c:pt idx="7">
                  <c:v>24.46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A77D-4F52-A764-A5B1605B894F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Quicksort(med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1.4E-2</c:v>
                </c:pt>
                <c:pt idx="5">
                  <c:v>0.14799999999999999</c:v>
                </c:pt>
                <c:pt idx="6">
                  <c:v>1.696</c:v>
                </c:pt>
                <c:pt idx="7">
                  <c:v>19.039000000000001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A77D-4F52-A764-A5B1605B894F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Лист1!$H$2:$H$9</c:f>
              <c:numCache>
                <c:formatCode>General</c:formatCode>
                <c:ptCount val="8"/>
                <c:pt idx="0">
                  <c:v>1.091</c:v>
                </c:pt>
                <c:pt idx="1">
                  <c:v>1.133</c:v>
                </c:pt>
                <c:pt idx="2">
                  <c:v>1.1160000000000001</c:v>
                </c:pt>
                <c:pt idx="3">
                  <c:v>1.234</c:v>
                </c:pt>
                <c:pt idx="4">
                  <c:v>1.141</c:v>
                </c:pt>
                <c:pt idx="5">
                  <c:v>1.2450000000000001</c:v>
                </c:pt>
                <c:pt idx="6">
                  <c:v>1.599</c:v>
                </c:pt>
                <c:pt idx="7">
                  <c:v>4.524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A77D-4F52-A764-A5B1605B894F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Nativesort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Лист1!$I$2:$I$9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1.7999999999999999E-2</c:v>
                </c:pt>
                <c:pt idx="5">
                  <c:v>0.20699999999999999</c:v>
                </c:pt>
                <c:pt idx="6">
                  <c:v>2.38</c:v>
                </c:pt>
                <c:pt idx="7">
                  <c:v>27.14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A77D-4F52-A764-A5B1605B894F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Shellsort Knuth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Лист1!$J$2:$J$9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2.7E-2</c:v>
                </c:pt>
                <c:pt idx="5">
                  <c:v>0.40100000000000002</c:v>
                </c:pt>
                <c:pt idx="6">
                  <c:v>5.95</c:v>
                </c:pt>
                <c:pt idx="7">
                  <c:v>91.21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C0-45F5-BE54-9DAAF4FC1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80895"/>
        <c:axId val="168177151"/>
      </c:lineChart>
      <c:valAx>
        <c:axId val="168177151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0895"/>
        <c:crosses val="max"/>
        <c:crossBetween val="between"/>
      </c:valAx>
      <c:catAx>
        <c:axId val="1681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77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3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4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1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1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Putinelu Andrei Bogdan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958071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1.61551s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2.26224s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27.028s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3.47109s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38.851s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0.34918s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4.82862s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59.456s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5.68828s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84.801s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6.21055s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90.861s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0.43798s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6.09241s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89.855s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6.09723s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92.375s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958071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1.61551s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2.26224s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27.028s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3.47109s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38.851s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0.34918s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4.82862s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59.456s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5.68828s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84.801s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6.21055s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90.861s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0.43798s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6.09241s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89.855s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6.09723s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92.375s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19380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al </a:t>
            </a:r>
            <a:r>
              <a:rPr lang="en-US" dirty="0" err="1"/>
              <a:t>shellsort-ului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sub </a:t>
            </a:r>
            <a:r>
              <a:rPr lang="en-US" b="1" dirty="0"/>
              <a:t>0.5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tablouri</a:t>
            </a:r>
            <a:r>
              <a:rPr lang="en-US" dirty="0"/>
              <a:t> cu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decent, </a:t>
            </a:r>
            <a:r>
              <a:rPr lang="en-US" dirty="0" err="1"/>
              <a:t>variind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1.6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6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100.000.000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Deja la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se </a:t>
            </a:r>
            <a:r>
              <a:rPr lang="en-US" dirty="0" err="1"/>
              <a:t>mareste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18.6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b="1" dirty="0"/>
              <a:t>92.5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knuth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074441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1.08100s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12.061s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0.16400s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1.71941s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19.234s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0.25199s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3.15562s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33.204s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0.33326s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4.57960s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56.662s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0.36599s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5.25790s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81.643s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0.00189s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0.37800s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5.82372s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90.388s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0.37264s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5.87666s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89.679s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5.95665s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91.216s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074441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1.08100s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12.061s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0.16400s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1.71941s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19.234s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0.25199s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3.15562s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33.204s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0.33326s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4.57960s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56.662s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0.36599s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5.25790s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81.643s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0.00189s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0.37800s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5.82372s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90.388s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0.37264s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5.87666s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89.679s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5.95665s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91.216s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365551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knuth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Knuth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shellsort</a:t>
            </a:r>
            <a:r>
              <a:rPr lang="en-US" dirty="0"/>
              <a:t>, am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rapizi</a:t>
            </a:r>
            <a:r>
              <a:rPr lang="en-US" dirty="0"/>
              <a:t>, de sub </a:t>
            </a:r>
            <a:r>
              <a:rPr lang="en-US" b="1" dirty="0"/>
              <a:t>0.5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tablouri</a:t>
            </a:r>
            <a:r>
              <a:rPr lang="en-US" dirty="0"/>
              <a:t> cu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decent,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6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100.000.000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Deja la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se </a:t>
            </a:r>
            <a:r>
              <a:rPr lang="en-US" dirty="0" err="1"/>
              <a:t>mareste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12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b="1" dirty="0"/>
              <a:t>91.2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Timpii</a:t>
            </a:r>
            <a:r>
              <a:rPr lang="en-US" dirty="0"/>
              <a:t> sunt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egali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(in </a:t>
            </a:r>
            <a:r>
              <a:rPr lang="en-US" dirty="0" err="1"/>
              <a:t>cazurile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) .</a:t>
            </a:r>
          </a:p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vizibila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apara</a:t>
            </a:r>
            <a:r>
              <a:rPr lang="en-US" dirty="0"/>
              <a:t> de la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(in </a:t>
            </a:r>
            <a:r>
              <a:rPr lang="en-US" dirty="0" err="1"/>
              <a:t>cazurile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), </a:t>
            </a:r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knuth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shellsort</a:t>
            </a:r>
            <a:r>
              <a:rPr lang="en-US" dirty="0"/>
              <a:t> cu o mica </a:t>
            </a:r>
            <a:r>
              <a:rPr lang="en-US" dirty="0" err="1"/>
              <a:t>diferenta</a:t>
            </a:r>
            <a:r>
              <a:rPr lang="en-US" dirty="0"/>
              <a:t> de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0.1 </a:t>
            </a:r>
            <a:r>
              <a:rPr lang="en-US" b="1" dirty="0" err="1"/>
              <a:t>secunde</a:t>
            </a:r>
            <a:r>
              <a:rPr lang="en-US" b="1" dirty="0"/>
              <a:t> - 0.6 </a:t>
            </a:r>
            <a:r>
              <a:rPr lang="en-US" b="1" dirty="0" err="1"/>
              <a:t>secunde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Knuth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0"/>
            <a:ext cx="3464717" cy="4297545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(in </a:t>
            </a:r>
            <a:r>
              <a:rPr lang="en-US" dirty="0" err="1"/>
              <a:t>cazurile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)  </a:t>
            </a:r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knuth</a:t>
            </a:r>
            <a:r>
              <a:rPr lang="en-US" dirty="0"/>
              <a:t> are un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ca </a:t>
            </a:r>
            <a:r>
              <a:rPr lang="en-US" dirty="0" err="1"/>
              <a:t>shellsort</a:t>
            </a:r>
            <a:r>
              <a:rPr lang="en-US" dirty="0"/>
              <a:t>,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masurandu</a:t>
            </a:r>
            <a:r>
              <a:rPr lang="en-US" dirty="0"/>
              <a:t>-se in </a:t>
            </a:r>
            <a:r>
              <a:rPr lang="en-US" dirty="0" err="1"/>
              <a:t>secunde</a:t>
            </a:r>
            <a:r>
              <a:rPr lang="en-US" dirty="0"/>
              <a:t> (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– 8 </a:t>
            </a:r>
            <a:r>
              <a:rPr lang="en-US" b="1" dirty="0" err="1"/>
              <a:t>secunde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2282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(cu pivot </a:t>
            </a:r>
            <a:r>
              <a:rPr lang="en-US" dirty="0" err="1"/>
              <a:t>ultimul</a:t>
            </a:r>
            <a:r>
              <a:rPr lang="en-US" dirty="0"/>
              <a:t> element)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500665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1.10938s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1.42069s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0.27022s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14.7075s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3.02119s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149.712s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2.16918s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33.439s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2.18434s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24.196s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2.17543s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24.4606s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500665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1.10938s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1.42069s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0.27022s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14.7075s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3.02119s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149.712s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2.16918s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33.439s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2.18434s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24.196s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2.17543s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24.4606s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9075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(cu pivot </a:t>
            </a:r>
            <a:r>
              <a:rPr lang="en-US" dirty="0" err="1"/>
              <a:t>ultimul</a:t>
            </a:r>
            <a:r>
              <a:rPr lang="en-US" dirty="0"/>
              <a:t> element)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cu pivot </a:t>
            </a:r>
            <a:r>
              <a:rPr lang="en-US" dirty="0" err="1"/>
              <a:t>ultimul</a:t>
            </a:r>
            <a:r>
              <a:rPr lang="en-US" dirty="0"/>
              <a:t> element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pe </a:t>
            </a:r>
            <a:r>
              <a:rPr lang="en-US" dirty="0" err="1"/>
              <a:t>elemente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cedeaza</a:t>
            </a:r>
            <a:r>
              <a:rPr lang="en-US" dirty="0"/>
              <a:t> cand are de </a:t>
            </a:r>
            <a:r>
              <a:rPr lang="en-US" dirty="0" err="1"/>
              <a:t>sortat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b="1" dirty="0"/>
              <a:t>100.000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r>
              <a:rPr lang="en-US" dirty="0" err="1"/>
              <a:t>Diferenta</a:t>
            </a:r>
            <a:r>
              <a:rPr lang="en-US" dirty="0"/>
              <a:t> data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notabila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trecand</a:t>
            </a:r>
            <a:r>
              <a:rPr lang="en-US" dirty="0"/>
              <a:t> de la </a:t>
            </a:r>
            <a:r>
              <a:rPr lang="en-US" b="1" dirty="0"/>
              <a:t>150 de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100.000</a:t>
            </a:r>
            <a:r>
              <a:rPr lang="en-US" dirty="0"/>
              <a:t> la </a:t>
            </a:r>
            <a:r>
              <a:rPr lang="en-US" b="1" dirty="0"/>
              <a:t>33 de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1.000.000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0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356857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0.00882s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0.10399s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1.16499s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1.24173s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13.879s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14.939s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1.40121s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15.473s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0.14333s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1.52268s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16.298s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1.65052s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17.472s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1.68200s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1.69676s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19.039s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356857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0.00882s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0.10399s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1.16499s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1.24173s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13.879s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14.939s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1.40121s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15.473s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0.14333s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1.52268s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16.298s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1.65052s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17.472s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1.68200s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1.69676s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19.039s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206432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 are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sunt </a:t>
            </a:r>
            <a:r>
              <a:rPr lang="en-US" dirty="0" err="1"/>
              <a:t>apropiati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maxima </a:t>
            </a:r>
            <a:r>
              <a:rPr lang="en-US" b="1" dirty="0"/>
              <a:t>100.000.000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in sub </a:t>
            </a:r>
            <a:r>
              <a:rPr lang="en-US" b="1" dirty="0"/>
              <a:t>0.15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1.5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oscileaza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13-19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Quicksort (cu pivot </a:t>
            </a:r>
            <a:r>
              <a:rPr lang="en-US" dirty="0" err="1"/>
              <a:t>ultimul</a:t>
            </a:r>
            <a:r>
              <a:rPr lang="en-US" dirty="0"/>
              <a:t> element)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variante</a:t>
            </a:r>
            <a:r>
              <a:rPr lang="en-US" dirty="0"/>
              <a:t> de quicksort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semnificativa</a:t>
            </a:r>
            <a:r>
              <a:rPr lang="en-US" dirty="0"/>
              <a:t>, un prim aspect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quicksort cu pivot </a:t>
            </a:r>
            <a:r>
              <a:rPr lang="en-US" dirty="0" err="1"/>
              <a:t>ultimul</a:t>
            </a:r>
            <a:r>
              <a:rPr lang="en-US" dirty="0"/>
              <a:t> element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maxima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quicksort cu </a:t>
            </a:r>
            <a:r>
              <a:rPr lang="en-US" dirty="0" err="1"/>
              <a:t>mediana</a:t>
            </a:r>
            <a:r>
              <a:rPr lang="en-US" dirty="0"/>
              <a:t> din 3 nu </a:t>
            </a:r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0"/>
            <a:ext cx="3464717" cy="429754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cazurile</a:t>
            </a:r>
            <a:r>
              <a:rPr lang="en-US" dirty="0"/>
              <a:t> in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, quicksort (</a:t>
            </a:r>
            <a:r>
              <a:rPr lang="en-US" dirty="0" err="1"/>
              <a:t>mediana</a:t>
            </a:r>
            <a:r>
              <a:rPr lang="en-US" dirty="0"/>
              <a:t> 3) are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quicksort (last), de </a:t>
            </a:r>
            <a:r>
              <a:rPr lang="en-US" dirty="0" err="1"/>
              <a:t>exemplu</a:t>
            </a:r>
            <a:r>
              <a:rPr lang="en-US" dirty="0"/>
              <a:t>  </a:t>
            </a:r>
            <a:r>
              <a:rPr lang="en-US" b="1" dirty="0"/>
              <a:t>16 </a:t>
            </a:r>
            <a:r>
              <a:rPr lang="en-US" b="1" dirty="0" err="1"/>
              <a:t>secunde</a:t>
            </a:r>
            <a:r>
              <a:rPr lang="en-US" dirty="0"/>
              <a:t> versus </a:t>
            </a:r>
            <a:r>
              <a:rPr lang="en-US" b="1" dirty="0"/>
              <a:t>150 de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maxima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quicksort (last) are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similari</a:t>
            </a:r>
            <a:r>
              <a:rPr lang="en-US" dirty="0"/>
              <a:t> cu quicksort (</a:t>
            </a:r>
            <a:r>
              <a:rPr lang="en-US" dirty="0" err="1"/>
              <a:t>mediana</a:t>
            </a:r>
            <a:r>
              <a:rPr lang="en-US" dirty="0"/>
              <a:t> 3).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2181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TIMPII DE RULARE ALE SORTARILOR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97324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0.78823s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0.79056s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0.80221s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0.83158s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0.94215s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0.42308s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2.36225s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1.09148s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1.13312s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1.11618s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1.12342s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1.14120s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1.24501s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1.59937s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4.5243s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97324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0.78823s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0.79056s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0.80221s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0.83158s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0.94215s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0.42308s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2.36225s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1.09148s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1.13312s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1.11618s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1.12342s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1.14120s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1.24501s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1.59937s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4.5243s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305513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countsort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Countsort</a:t>
            </a:r>
            <a:r>
              <a:rPr lang="en-US" dirty="0"/>
              <a:t> are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de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, </a:t>
            </a:r>
            <a:r>
              <a:rPr lang="en-US" dirty="0" err="1"/>
              <a:t>sortand</a:t>
            </a:r>
            <a:r>
              <a:rPr lang="en-US" dirty="0"/>
              <a:t> sub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10.000.000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rest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100.000.000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dirty="0"/>
              <a:t>, </a:t>
            </a:r>
            <a:r>
              <a:rPr lang="en-US" dirty="0" err="1"/>
              <a:t>singurele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fiind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in </a:t>
            </a:r>
            <a:r>
              <a:rPr lang="en-US" b="1" dirty="0"/>
              <a:t>2.3</a:t>
            </a:r>
            <a:r>
              <a:rPr lang="en-US" dirty="0"/>
              <a:t> </a:t>
            </a:r>
            <a:r>
              <a:rPr lang="en-US" b="1" dirty="0" err="1"/>
              <a:t>secunde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in </a:t>
            </a:r>
            <a:r>
              <a:rPr lang="en-US" b="1" dirty="0"/>
              <a:t>4.5</a:t>
            </a:r>
            <a:r>
              <a:rPr lang="en-US" dirty="0"/>
              <a:t> </a:t>
            </a:r>
            <a:r>
              <a:rPr lang="en-US" b="1" dirty="0" err="1"/>
              <a:t>secunde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nativesort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68583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0.15017s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1.74051s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20.106s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1.81535s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20.992s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1.94344s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21.913s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2.01366s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22.741s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2.06387s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23.261s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2.27463s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24.145s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0.22124s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2.39116s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26.031s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2.38015s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27.140s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68583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0.15017s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1.74051s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20.106s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1.81535s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20.992s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1.94344s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21.913s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2.01366s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22.741s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2.06387s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23.261s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2.27463s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24.145s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0.22124s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2.39116s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26.031s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2.38015s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27.140s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306976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nativesort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Nativesort</a:t>
            </a:r>
            <a:r>
              <a:rPr lang="en-US" dirty="0"/>
              <a:t>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 sub </a:t>
            </a:r>
            <a:r>
              <a:rPr lang="en-US" b="1" dirty="0"/>
              <a:t>0.2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decent la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2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Insa</a:t>
            </a:r>
            <a:r>
              <a:rPr lang="en-US" dirty="0"/>
              <a:t> la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sare</a:t>
            </a:r>
            <a:r>
              <a:rPr lang="en-US" dirty="0"/>
              <a:t> la un interval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mare, de </a:t>
            </a:r>
            <a:r>
              <a:rPr lang="en-US" b="1" dirty="0"/>
              <a:t>20-27 de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42311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mediu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167" y="1846556"/>
                <a:ext cx="4226024" cy="454154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Graficul a </a:t>
                </a:r>
                <a:r>
                  <a:rPr lang="en-US" dirty="0" err="1"/>
                  <a:t>fost</a:t>
                </a:r>
                <a:r>
                  <a:rPr lang="en-US" dirty="0"/>
                  <a:t> </a:t>
                </a:r>
                <a:r>
                  <a:rPr lang="en-US" dirty="0" err="1"/>
                  <a:t>creat</a:t>
                </a:r>
                <a:r>
                  <a:rPr lang="en-US" dirty="0"/>
                  <a:t> </a:t>
                </a:r>
                <a:r>
                  <a:rPr lang="en-US" dirty="0" err="1"/>
                  <a:t>luand</a:t>
                </a:r>
                <a:r>
                  <a:rPr lang="en-US" dirty="0"/>
                  <a:t> in </a:t>
                </a:r>
                <a:r>
                  <a:rPr lang="en-US" dirty="0" err="1"/>
                  <a:t>calcul</a:t>
                </a:r>
                <a:r>
                  <a:rPr lang="en-US" dirty="0"/>
                  <a:t> </a:t>
                </a:r>
                <a:r>
                  <a:rPr lang="en-US" dirty="0" err="1"/>
                  <a:t>timpii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 a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  de </a:t>
                </a:r>
                <a:r>
                  <a:rPr lang="en-US" dirty="0" err="1"/>
                  <a:t>catre</a:t>
                </a:r>
                <a:r>
                  <a:rPr lang="en-US" dirty="0"/>
                  <a:t> </a:t>
                </a:r>
                <a:r>
                  <a:rPr lang="en-US" dirty="0" err="1"/>
                  <a:t>algoritmii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, </a:t>
                </a:r>
                <a:r>
                  <a:rPr lang="en-US" dirty="0" err="1"/>
                  <a:t>sortand</a:t>
                </a:r>
                <a:r>
                  <a:rPr lang="en-US" dirty="0"/>
                  <a:t> pe rand </a:t>
                </a:r>
                <a:r>
                  <a:rPr lang="en-US" dirty="0" err="1"/>
                  <a:t>elemente</a:t>
                </a:r>
                <a:r>
                  <a:rPr lang="en-US" dirty="0"/>
                  <a:t> cu </a:t>
                </a:r>
                <a:r>
                  <a:rPr lang="en-US" dirty="0" err="1"/>
                  <a:t>valoare</a:t>
                </a:r>
                <a:r>
                  <a:rPr lang="en-US" dirty="0"/>
                  <a:t> maxima </a:t>
                </a:r>
                <a:r>
                  <a:rPr lang="en-US" b="1" dirty="0"/>
                  <a:t>10</a:t>
                </a:r>
                <a:r>
                  <a:rPr lang="en-US" dirty="0"/>
                  <a:t>, </a:t>
                </a:r>
                <a:r>
                  <a:rPr lang="en-US" b="1" dirty="0"/>
                  <a:t>100</a:t>
                </a:r>
                <a:r>
                  <a:rPr lang="en-US" dirty="0"/>
                  <a:t>, …, </a:t>
                </a:r>
                <a:r>
                  <a:rPr lang="en-US" b="1" dirty="0"/>
                  <a:t>100.000.000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Quicksort(last) a </a:t>
                </a:r>
                <a:r>
                  <a:rPr lang="en-US" dirty="0" err="1"/>
                  <a:t>fost</a:t>
                </a:r>
                <a:r>
                  <a:rPr lang="en-US" dirty="0"/>
                  <a:t> </a:t>
                </a:r>
                <a:r>
                  <a:rPr lang="en-US" dirty="0" err="1"/>
                  <a:t>descalificat</a:t>
                </a:r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nu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sorta</a:t>
                </a:r>
                <a:r>
                  <a:rPr lang="en-US" dirty="0"/>
                  <a:t> </a:t>
                </a:r>
                <a:r>
                  <a:rPr lang="en-US" dirty="0" err="1"/>
                  <a:t>atatea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, </a:t>
                </a:r>
                <a:r>
                  <a:rPr lang="en-US" dirty="0" err="1"/>
                  <a:t>decat</a:t>
                </a:r>
                <a:r>
                  <a:rPr lang="en-US" dirty="0"/>
                  <a:t> </a:t>
                </a:r>
                <a:r>
                  <a:rPr lang="en-US" dirty="0" err="1"/>
                  <a:t>daca</a:t>
                </a:r>
                <a:r>
                  <a:rPr lang="en-US" dirty="0"/>
                  <a:t> pot </a:t>
                </a:r>
                <a:r>
                  <a:rPr lang="en-US" dirty="0" err="1"/>
                  <a:t>avea</a:t>
                </a:r>
                <a:r>
                  <a:rPr lang="en-US" dirty="0"/>
                  <a:t> </a:t>
                </a:r>
                <a:r>
                  <a:rPr lang="en-US" dirty="0" err="1"/>
                  <a:t>valoarea</a:t>
                </a:r>
                <a:r>
                  <a:rPr lang="en-US" dirty="0"/>
                  <a:t> maxima de la </a:t>
                </a:r>
                <a:r>
                  <a:rPr lang="en-US" b="1" dirty="0"/>
                  <a:t>10.000</a:t>
                </a:r>
                <a:r>
                  <a:rPr lang="en-US" dirty="0"/>
                  <a:t> in sus.</a:t>
                </a:r>
              </a:p>
              <a:p>
                <a:r>
                  <a:rPr lang="en-US" dirty="0"/>
                  <a:t>Se pot </a:t>
                </a:r>
                <a:r>
                  <a:rPr lang="en-US" dirty="0" err="1"/>
                  <a:t>observa</a:t>
                </a:r>
                <a:r>
                  <a:rPr lang="en-US" dirty="0"/>
                  <a:t> </a:t>
                </a:r>
                <a:r>
                  <a:rPr lang="en-US" dirty="0" err="1"/>
                  <a:t>diferentele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, </a:t>
                </a:r>
                <a:r>
                  <a:rPr lang="en-US" dirty="0" err="1"/>
                  <a:t>countsort-ul</a:t>
                </a:r>
                <a:r>
                  <a:rPr lang="en-US" dirty="0"/>
                  <a:t> </a:t>
                </a:r>
                <a:r>
                  <a:rPr lang="en-US" dirty="0" err="1"/>
                  <a:t>avand</a:t>
                </a:r>
                <a:r>
                  <a:rPr lang="en-US" dirty="0"/>
                  <a:t> </a:t>
                </a:r>
                <a:r>
                  <a:rPr lang="en-US" dirty="0" err="1"/>
                  <a:t>cea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buna </a:t>
                </a:r>
                <a:r>
                  <a:rPr lang="en-US" dirty="0" err="1"/>
                  <a:t>medie</a:t>
                </a:r>
                <a:r>
                  <a:rPr lang="en-US" dirty="0"/>
                  <a:t> a </a:t>
                </a:r>
                <a:r>
                  <a:rPr lang="en-US" dirty="0" err="1"/>
                  <a:t>timpului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Se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observa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diferenta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cele</a:t>
                </a:r>
                <a:r>
                  <a:rPr lang="en-US" dirty="0"/>
                  <a:t> 2 </a:t>
                </a:r>
                <a:r>
                  <a:rPr lang="en-US" dirty="0" err="1"/>
                  <a:t>variante</a:t>
                </a:r>
                <a:r>
                  <a:rPr lang="en-US" dirty="0"/>
                  <a:t> de </a:t>
                </a:r>
                <a:r>
                  <a:rPr lang="en-US" dirty="0" err="1"/>
                  <a:t>radixsort</a:t>
                </a:r>
                <a:r>
                  <a:rPr lang="en-US" dirty="0"/>
                  <a:t>, </a:t>
                </a:r>
                <a:r>
                  <a:rPr lang="en-US" dirty="0" err="1"/>
                  <a:t>cea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rapida</a:t>
                </a:r>
                <a:r>
                  <a:rPr lang="en-US" dirty="0"/>
                  <a:t> ca </a:t>
                </a:r>
                <a:r>
                  <a:rPr lang="en-US" dirty="0" err="1"/>
                  <a:t>cea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:r>
                  <a:rPr lang="en-US" b="1" dirty="0"/>
                  <a:t>10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 </a:t>
                </a:r>
                <a:r>
                  <a:rPr lang="en-US" dirty="0" err="1"/>
                  <a:t>asemenea</a:t>
                </a:r>
                <a:r>
                  <a:rPr lang="en-US" dirty="0"/>
                  <a:t>, quicksort(</a:t>
                </a:r>
                <a:r>
                  <a:rPr lang="en-US" dirty="0" err="1"/>
                  <a:t>mediana</a:t>
                </a:r>
                <a:r>
                  <a:rPr lang="en-US" dirty="0"/>
                  <a:t> 3) </a:t>
                </a:r>
                <a:r>
                  <a:rPr lang="en-US" dirty="0" err="1"/>
                  <a:t>surclaseaza</a:t>
                </a:r>
                <a:r>
                  <a:rPr lang="en-US" dirty="0"/>
                  <a:t> quicksort(last), in </a:t>
                </a:r>
                <a:r>
                  <a:rPr lang="en-US" dirty="0" err="1"/>
                  <a:t>primul</a:t>
                </a:r>
                <a:r>
                  <a:rPr lang="en-US" dirty="0"/>
                  <a:t> rand </a:t>
                </a:r>
                <a:r>
                  <a:rPr lang="en-US" dirty="0" err="1"/>
                  <a:t>pentru</a:t>
                </a:r>
                <a:r>
                  <a:rPr lang="en-US" dirty="0"/>
                  <a:t> ca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sorta</a:t>
                </a:r>
                <a:r>
                  <a:rPr lang="en-US" dirty="0"/>
                  <a:t>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/>
                  <a:t>testele</a:t>
                </a:r>
                <a:r>
                  <a:rPr lang="en-US" dirty="0"/>
                  <a:t> </a:t>
                </a:r>
                <a:r>
                  <a:rPr lang="en-US" dirty="0" err="1"/>
                  <a:t>propuse</a:t>
                </a:r>
                <a:r>
                  <a:rPr lang="en-US" dirty="0"/>
                  <a:t>, </a:t>
                </a:r>
                <a:r>
                  <a:rPr lang="en-US" dirty="0" err="1"/>
                  <a:t>iar</a:t>
                </a:r>
                <a:r>
                  <a:rPr lang="en-US" dirty="0"/>
                  <a:t> </a:t>
                </a:r>
                <a:r>
                  <a:rPr lang="en-US" dirty="0" err="1"/>
                  <a:t>apoi</a:t>
                </a:r>
                <a:r>
                  <a:rPr lang="en-US" dirty="0"/>
                  <a:t> </a:t>
                </a:r>
                <a:r>
                  <a:rPr lang="en-US" dirty="0" err="1"/>
                  <a:t>datorita</a:t>
                </a:r>
                <a:r>
                  <a:rPr lang="en-US" dirty="0"/>
                  <a:t> </a:t>
                </a:r>
                <a:r>
                  <a:rPr lang="en-US" dirty="0" err="1"/>
                  <a:t>timpului</a:t>
                </a:r>
                <a:r>
                  <a:rPr lang="en-US" dirty="0"/>
                  <a:t> </a:t>
                </a:r>
                <a:r>
                  <a:rPr lang="en-US" dirty="0" err="1"/>
                  <a:t>mediu</a:t>
                </a:r>
                <a:r>
                  <a:rPr lang="en-US" dirty="0"/>
                  <a:t> (a </a:t>
                </a:r>
                <a:r>
                  <a:rPr lang="en-US" dirty="0" err="1"/>
                  <a:t>fost</a:t>
                </a:r>
                <a:r>
                  <a:rPr lang="en-US" dirty="0"/>
                  <a:t> o </a:t>
                </a:r>
                <a:r>
                  <a:rPr lang="en-US" dirty="0" err="1"/>
                  <a:t>instanta</a:t>
                </a:r>
                <a:r>
                  <a:rPr lang="en-US" dirty="0"/>
                  <a:t> cand quicksort(last) a </a:t>
                </a:r>
                <a:r>
                  <a:rPr lang="en-US" dirty="0" err="1"/>
                  <a:t>sortat</a:t>
                </a:r>
                <a:r>
                  <a:rPr lang="en-US" dirty="0"/>
                  <a:t> un test in </a:t>
                </a:r>
                <a:r>
                  <a:rPr lang="en-US" b="1" dirty="0"/>
                  <a:t>146 de </a:t>
                </a:r>
                <a:r>
                  <a:rPr lang="en-US" b="1" dirty="0" err="1"/>
                  <a:t>secunde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Cele 2 </a:t>
                </a:r>
                <a:r>
                  <a:rPr lang="en-US" dirty="0" err="1"/>
                  <a:t>variante</a:t>
                </a:r>
                <a:r>
                  <a:rPr lang="en-US" dirty="0"/>
                  <a:t> de </a:t>
                </a:r>
                <a:r>
                  <a:rPr lang="en-US" dirty="0" err="1"/>
                  <a:t>shellsort</a:t>
                </a:r>
                <a:r>
                  <a:rPr lang="en-US" dirty="0"/>
                  <a:t> sunt </a:t>
                </a:r>
                <a:r>
                  <a:rPr lang="en-US" dirty="0" err="1"/>
                  <a:t>cele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lente</a:t>
                </a:r>
                <a:r>
                  <a:rPr lang="en-US" dirty="0"/>
                  <a:t>, </a:t>
                </a:r>
                <a:r>
                  <a:rPr lang="en-US" dirty="0" err="1"/>
                  <a:t>aflandu</a:t>
                </a:r>
                <a:r>
                  <a:rPr lang="en-US" dirty="0"/>
                  <a:t>-se la o </a:t>
                </a:r>
                <a:r>
                  <a:rPr lang="en-US" dirty="0" err="1"/>
                  <a:t>diferenta</a:t>
                </a:r>
                <a:r>
                  <a:rPr lang="en-US" dirty="0"/>
                  <a:t> </a:t>
                </a:r>
                <a:r>
                  <a:rPr lang="en-US" dirty="0" err="1"/>
                  <a:t>notabila</a:t>
                </a:r>
                <a:r>
                  <a:rPr lang="en-US" dirty="0"/>
                  <a:t> fata de </a:t>
                </a:r>
                <a:r>
                  <a:rPr lang="en-US" dirty="0" err="1"/>
                  <a:t>celelalte</a:t>
                </a:r>
                <a:r>
                  <a:rPr lang="en-US" dirty="0"/>
                  <a:t> </a:t>
                </a:r>
                <a:r>
                  <a:rPr lang="en-US" dirty="0" err="1"/>
                  <a:t>sortari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167" y="1846556"/>
                <a:ext cx="4226024" cy="4541544"/>
              </a:xfrm>
              <a:blipFill>
                <a:blip r:embed="rId2"/>
                <a:stretch>
                  <a:fillRect l="-2017" r="-1729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96871340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Graficul </a:t>
                </a:r>
                <a:r>
                  <a:rPr lang="en-US" dirty="0" err="1"/>
                  <a:t>analizeaza</a:t>
                </a:r>
                <a:r>
                  <a:rPr lang="en-US" dirty="0"/>
                  <a:t> </a:t>
                </a:r>
                <a:r>
                  <a:rPr lang="en-US" dirty="0" err="1"/>
                  <a:t>evolutia</a:t>
                </a:r>
                <a:r>
                  <a:rPr lang="en-US" dirty="0"/>
                  <a:t> </a:t>
                </a:r>
                <a:r>
                  <a:rPr lang="en-US" dirty="0" err="1"/>
                  <a:t>tuturor</a:t>
                </a:r>
                <a:r>
                  <a:rPr lang="en-US" dirty="0"/>
                  <a:t> </a:t>
                </a:r>
                <a:r>
                  <a:rPr lang="en-US" dirty="0" err="1"/>
                  <a:t>algoritmilor</a:t>
                </a:r>
                <a:r>
                  <a:rPr lang="en-US" dirty="0"/>
                  <a:t> de la </a:t>
                </a:r>
                <a:r>
                  <a:rPr lang="en-US" dirty="0" err="1"/>
                  <a:t>sortarea</a:t>
                </a:r>
                <a:r>
                  <a:rPr lang="en-US" dirty="0"/>
                  <a:t> a 10 </a:t>
                </a:r>
                <a:r>
                  <a:rPr lang="en-US" dirty="0" err="1"/>
                  <a:t>elemente</a:t>
                </a:r>
                <a:r>
                  <a:rPr lang="en-US" dirty="0"/>
                  <a:t> la </a:t>
                </a:r>
                <a:r>
                  <a:rPr lang="en-US" dirty="0" err="1"/>
                  <a:t>sortarea</a:t>
                </a:r>
                <a:r>
                  <a:rPr lang="en-US" dirty="0"/>
                  <a:t> a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 (cu </a:t>
                </a:r>
                <a:r>
                  <a:rPr lang="en-US" dirty="0" err="1"/>
                  <a:t>valoarea</a:t>
                </a:r>
                <a:r>
                  <a:rPr lang="en-US" dirty="0"/>
                  <a:t> maxima </a:t>
                </a:r>
                <a:r>
                  <a:rPr lang="en-US" b="1" dirty="0"/>
                  <a:t>100.000.000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Dupa</a:t>
                </a:r>
                <a:r>
                  <a:rPr lang="en-US" dirty="0"/>
                  <a:t> cum se </a:t>
                </a:r>
                <a:r>
                  <a:rPr lang="en-US" dirty="0" err="1"/>
                  <a:t>observa</a:t>
                </a:r>
                <a:r>
                  <a:rPr lang="en-US" dirty="0"/>
                  <a:t> </a:t>
                </a:r>
                <a:r>
                  <a:rPr lang="en-US" dirty="0" err="1"/>
                  <a:t>algoritmii</a:t>
                </a:r>
                <a:r>
                  <a:rPr lang="en-US" dirty="0"/>
                  <a:t> cu </a:t>
                </a:r>
                <a:r>
                  <a:rPr lang="en-US" dirty="0" err="1"/>
                  <a:t>rezultatele</a:t>
                </a:r>
                <a:r>
                  <a:rPr lang="en-US" dirty="0"/>
                  <a:t> </a:t>
                </a:r>
                <a:r>
                  <a:rPr lang="en-US" dirty="0" err="1"/>
                  <a:t>cele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bune</a:t>
                </a:r>
                <a:r>
                  <a:rPr lang="en-US" dirty="0"/>
                  <a:t> sunt </a:t>
                </a:r>
                <a:r>
                  <a:rPr lang="en-US" dirty="0" err="1"/>
                  <a:t>radixsort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countsort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Nativesort</a:t>
                </a:r>
                <a:r>
                  <a:rPr lang="en-US" dirty="0"/>
                  <a:t> are o </a:t>
                </a:r>
                <a:r>
                  <a:rPr lang="en-US" dirty="0" err="1"/>
                  <a:t>evolutie</a:t>
                </a:r>
                <a:r>
                  <a:rPr lang="en-US" dirty="0"/>
                  <a:t> </a:t>
                </a:r>
                <a:r>
                  <a:rPr lang="en-US" dirty="0" err="1"/>
                  <a:t>destul</a:t>
                </a:r>
                <a:r>
                  <a:rPr lang="en-US" dirty="0"/>
                  <a:t> de buna, </a:t>
                </a:r>
                <a:r>
                  <a:rPr lang="en-US" dirty="0" err="1"/>
                  <a:t>ultimul</a:t>
                </a:r>
                <a:r>
                  <a:rPr lang="en-US" dirty="0"/>
                  <a:t> test </a:t>
                </a:r>
                <a:r>
                  <a:rPr lang="en-US" dirty="0" err="1"/>
                  <a:t>facand</a:t>
                </a:r>
                <a:r>
                  <a:rPr lang="en-US" dirty="0"/>
                  <a:t> </a:t>
                </a:r>
                <a:r>
                  <a:rPr lang="en-US" dirty="0" err="1"/>
                  <a:t>diferenta</a:t>
                </a:r>
                <a:r>
                  <a:rPr lang="en-US" dirty="0"/>
                  <a:t> la </a:t>
                </a:r>
                <a:r>
                  <a:rPr lang="en-US" dirty="0" err="1"/>
                  <a:t>timpul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38"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59341368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167" y="1672992"/>
                <a:ext cx="4226024" cy="43295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Potrivit </a:t>
                </a:r>
                <a:r>
                  <a:rPr lang="en-US" dirty="0" err="1"/>
                  <a:t>timpilor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comparatiilor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acestia</a:t>
                </a:r>
                <a:r>
                  <a:rPr lang="en-US" dirty="0"/>
                  <a:t>, </a:t>
                </a:r>
                <a:r>
                  <a:rPr lang="en-US" dirty="0" err="1"/>
                  <a:t>countsort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radixsort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/>
                  <a:t>) sunt </a:t>
                </a:r>
                <a:r>
                  <a:rPr lang="en-US" dirty="0" err="1"/>
                  <a:t>sortarile</a:t>
                </a:r>
                <a:r>
                  <a:rPr lang="en-US" dirty="0"/>
                  <a:t> cu </a:t>
                </a:r>
                <a:r>
                  <a:rPr lang="en-US" dirty="0" err="1"/>
                  <a:t>cele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bune</a:t>
                </a:r>
                <a:r>
                  <a:rPr lang="en-US" dirty="0"/>
                  <a:t> </a:t>
                </a:r>
                <a:r>
                  <a:rPr lang="en-US" dirty="0" err="1"/>
                  <a:t>performante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Cand vine </a:t>
                </a:r>
                <a:r>
                  <a:rPr lang="en-US" dirty="0" err="1"/>
                  <a:t>vorba</a:t>
                </a:r>
                <a:r>
                  <a:rPr lang="en-US" dirty="0"/>
                  <a:t> de </a:t>
                </a:r>
                <a:r>
                  <a:rPr lang="en-US" dirty="0" err="1"/>
                  <a:t>sortarea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numar</a:t>
                </a:r>
                <a:r>
                  <a:rPr lang="en-US" dirty="0"/>
                  <a:t> </a:t>
                </a:r>
                <a:r>
                  <a:rPr lang="en-US" dirty="0" err="1"/>
                  <a:t>considerabil</a:t>
                </a:r>
                <a:r>
                  <a:rPr lang="en-US" dirty="0"/>
                  <a:t> de </a:t>
                </a:r>
                <a:r>
                  <a:rPr lang="en-US" dirty="0" err="1"/>
                  <a:t>elemente</a:t>
                </a:r>
                <a:r>
                  <a:rPr lang="en-US" dirty="0"/>
                  <a:t> cu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mari</a:t>
                </a:r>
                <a:r>
                  <a:rPr lang="en-US" dirty="0"/>
                  <a:t>,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importanta</a:t>
                </a:r>
                <a:r>
                  <a:rPr lang="en-US" dirty="0"/>
                  <a:t> </a:t>
                </a:r>
                <a:r>
                  <a:rPr lang="en-US" dirty="0" err="1"/>
                  <a:t>alegerea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algoritm</a:t>
                </a:r>
                <a:r>
                  <a:rPr lang="en-US" dirty="0"/>
                  <a:t> rapid.</a:t>
                </a:r>
              </a:p>
              <a:p>
                <a:r>
                  <a:rPr lang="en-US" dirty="0"/>
                  <a:t>In </a:t>
                </a:r>
                <a:r>
                  <a:rPr lang="en-US" dirty="0" err="1"/>
                  <a:t>cazul</a:t>
                </a:r>
                <a:r>
                  <a:rPr lang="en-US" dirty="0"/>
                  <a:t> in care </a:t>
                </a:r>
                <a:r>
                  <a:rPr lang="en-US" dirty="0" err="1"/>
                  <a:t>avem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putine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, </a:t>
                </a:r>
                <a:r>
                  <a:rPr lang="en-US" dirty="0" err="1"/>
                  <a:t>algoritmii</a:t>
                </a:r>
                <a:r>
                  <a:rPr lang="en-US" dirty="0"/>
                  <a:t> </a:t>
                </a:r>
                <a:r>
                  <a:rPr lang="en-US" dirty="0" err="1"/>
                  <a:t>prezinta</a:t>
                </a:r>
                <a:r>
                  <a:rPr lang="en-US" dirty="0"/>
                  <a:t> un </a:t>
                </a:r>
                <a:r>
                  <a:rPr lang="en-US" dirty="0" err="1"/>
                  <a:t>timp</a:t>
                </a:r>
                <a:r>
                  <a:rPr lang="en-US" dirty="0"/>
                  <a:t> similar de </a:t>
                </a:r>
                <a:r>
                  <a:rPr lang="en-US" dirty="0" err="1"/>
                  <a:t>sortare</a:t>
                </a:r>
                <a:r>
                  <a:rPr lang="en-US" dirty="0"/>
                  <a:t>, </a:t>
                </a: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folositoare</a:t>
                </a:r>
                <a:r>
                  <a:rPr lang="en-US" dirty="0"/>
                  <a:t> </a:t>
                </a:r>
                <a:r>
                  <a:rPr lang="en-US" dirty="0" err="1"/>
                  <a:t>utilizarea</a:t>
                </a:r>
                <a:r>
                  <a:rPr lang="en-US" dirty="0"/>
                  <a:t> lor.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167" y="1672992"/>
                <a:ext cx="4226024" cy="4329572"/>
              </a:xfrm>
              <a:blipFill>
                <a:blip r:embed="rId2"/>
                <a:stretch>
                  <a:fillRect l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548789" y="1713105"/>
            <a:ext cx="6524190" cy="3995237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864" y="2924492"/>
            <a:ext cx="6609256" cy="1456113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633193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3.00003s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32.405s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0.29325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3.21219s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34.703s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0.30120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3.29710s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35.495s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0.31620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3.41299s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36.678s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0.32600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3.56166s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38.319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</a:t>
                          </a: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0.32955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3.68171s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39.320s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0.33623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3.702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40.216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0.33399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3.72815s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41.023s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633193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3.00003s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32.405s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0.29325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3.21219s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34.703s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0.30120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3.29710s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35.495s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0.31620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3.41299s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36.678s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0.32600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3.56166s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38.319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</a:t>
                          </a: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0.32955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3.68171s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39.320s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0.33623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3.702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40.216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0.33399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3.72815s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41.023s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107324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Mergesort-ul</a:t>
            </a:r>
            <a:r>
              <a:rPr lang="en-US" dirty="0"/>
              <a:t> se </a:t>
            </a:r>
            <a:r>
              <a:rPr lang="en-US" dirty="0" err="1"/>
              <a:t>arata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buna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scotand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sub </a:t>
            </a:r>
            <a:r>
              <a:rPr lang="en-US" b="1" dirty="0"/>
              <a:t>0.3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de </a:t>
            </a:r>
            <a:r>
              <a:rPr lang="en-US" b="1" dirty="0"/>
              <a:t>3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, </a:t>
            </a:r>
            <a:r>
              <a:rPr lang="en-US" dirty="0" err="1"/>
              <a:t>scotand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40 de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 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D671F4D-9614-41E9-BA0C-7977DEBBBB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Radixsort (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D671F4D-9614-41E9-BA0C-7977DEBBB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9754454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0.12811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1.30228s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1.34503s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1.70739s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0.26980s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2.98209s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3.06421s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0.27510s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3.09494s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3.18122s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9754454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0.12811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1.30228s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1.34503s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1.70739s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0.26980s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2.98209s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3.06421s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0.27510s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3.09494s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3.18122s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11611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5445F47-6D74-450C-BC16-998D2021A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Radixsort (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5445F47-6D74-450C-BC16-998D2021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1595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buna de </a:t>
            </a:r>
            <a:r>
              <a:rPr lang="en-US" dirty="0" err="1"/>
              <a:t>sortare</a:t>
            </a:r>
            <a:r>
              <a:rPr lang="en-US" dirty="0"/>
              <a:t>,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timpului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sub </a:t>
            </a:r>
            <a:r>
              <a:rPr lang="en-US" b="1" dirty="0"/>
              <a:t>0.3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scoate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impresionant</a:t>
            </a:r>
            <a:r>
              <a:rPr lang="en-US" dirty="0"/>
              <a:t> din </a:t>
            </a:r>
            <a:r>
              <a:rPr lang="en-US" dirty="0" err="1"/>
              <a:t>intervalul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– 3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depinzand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(in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pe care o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scorta</a:t>
            </a:r>
            <a:r>
              <a:rPr lang="en-US" dirty="0"/>
              <a:t> in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b="1" dirty="0"/>
              <a:t>10.000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3 </a:t>
            </a:r>
            <a:r>
              <a:rPr lang="en-US" b="1" dirty="0" err="1"/>
              <a:t>secunde</a:t>
            </a:r>
            <a:r>
              <a:rPr lang="en-US" b="1" dirty="0"/>
              <a:t> 100.000.000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10)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03008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1.44619s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0.26409s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2.59448s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3.81504s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4.97681s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0.06400s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0.62220s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6.14699s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0.76151s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7.34878s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0.86157s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8.59516s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0.96102s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9.58609s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03008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1.44619s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0.26409s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2.59448s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3.81504s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4.97681s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0.06400s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0.62220s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6.14699s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0.76151s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7.34878s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0.86157s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8.59516s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0.96102s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9.58609s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4469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10)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2"/>
            <a:ext cx="6117771" cy="37900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Radixsort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10,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scoate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bun, </a:t>
            </a:r>
            <a:r>
              <a:rPr lang="en-US" dirty="0" err="1"/>
              <a:t>sortand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sub </a:t>
            </a:r>
            <a:r>
              <a:rPr lang="en-US" b="1" dirty="0"/>
              <a:t>0.1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creasca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fluctueze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valorile</a:t>
            </a:r>
            <a:r>
              <a:rPr lang="en-US" dirty="0"/>
              <a:t> pe care le pot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sortate</a:t>
            </a:r>
            <a:r>
              <a:rPr lang="en-US" dirty="0"/>
              <a:t> –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crescand</a:t>
            </a:r>
            <a:r>
              <a:rPr lang="en-US" dirty="0"/>
              <a:t> de la </a:t>
            </a:r>
            <a:r>
              <a:rPr lang="en-US" b="1" dirty="0"/>
              <a:t>0.15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numerelor</a:t>
            </a:r>
            <a:r>
              <a:rPr lang="en-US" dirty="0"/>
              <a:t>: </a:t>
            </a:r>
            <a:r>
              <a:rPr lang="en-US" b="1" dirty="0"/>
              <a:t>10</a:t>
            </a:r>
            <a:r>
              <a:rPr lang="en-US" dirty="0"/>
              <a:t>, la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numerelor</a:t>
            </a:r>
            <a:r>
              <a:rPr lang="en-US" dirty="0"/>
              <a:t>: </a:t>
            </a:r>
            <a:r>
              <a:rPr lang="en-US" b="1" dirty="0"/>
              <a:t>100.000.000</a:t>
            </a:r>
            <a:r>
              <a:rPr lang="en-US" dirty="0"/>
              <a:t>.</a:t>
            </a:r>
          </a:p>
          <a:p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poveste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valabila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1.5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9.6 </a:t>
            </a:r>
            <a:r>
              <a:rPr lang="en-US" b="1" dirty="0" err="1"/>
              <a:t>secunde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033542F-D085-445E-BEBE-DEE6D4F79C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Radixsort (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033542F-D085-445E-BEBE-DEE6D4F7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F153A6-0E4B-417F-85BB-FD8402B100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3882" y="2108201"/>
                <a:ext cx="3598623" cy="3684588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Timpii</a:t>
                </a:r>
                <a:r>
                  <a:rPr lang="en-US" dirty="0"/>
                  <a:t> sunt </a:t>
                </a:r>
                <a:r>
                  <a:rPr lang="en-US" dirty="0" err="1"/>
                  <a:t>identici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sortarea</a:t>
                </a:r>
                <a:r>
                  <a:rPr lang="en-US" dirty="0"/>
                  <a:t> a </a:t>
                </a:r>
                <a:r>
                  <a:rPr lang="en-US" dirty="0" err="1"/>
                  <a:t>pana</a:t>
                </a:r>
                <a:r>
                  <a:rPr lang="en-US" dirty="0"/>
                  <a:t> la </a:t>
                </a:r>
                <a:r>
                  <a:rPr lang="en-US" b="1" dirty="0"/>
                  <a:t>10.000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(in </a:t>
                </a:r>
                <a:r>
                  <a:rPr lang="en-US" dirty="0" err="1"/>
                  <a:t>cazurile</a:t>
                </a:r>
                <a:r>
                  <a:rPr lang="en-US" dirty="0"/>
                  <a:t> cu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maxime</a:t>
                </a:r>
                <a:r>
                  <a:rPr lang="en-US" dirty="0"/>
                  <a:t> de la </a:t>
                </a:r>
                <a:r>
                  <a:rPr lang="en-US" b="1" dirty="0"/>
                  <a:t>10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Diferenta </a:t>
                </a:r>
                <a:r>
                  <a:rPr lang="en-US" dirty="0" err="1"/>
                  <a:t>apare</a:t>
                </a:r>
                <a:r>
                  <a:rPr lang="en-US" dirty="0"/>
                  <a:t> de la </a:t>
                </a:r>
                <a:r>
                  <a:rPr lang="en-US" dirty="0" err="1"/>
                  <a:t>sortarea</a:t>
                </a:r>
                <a:r>
                  <a:rPr lang="en-US" dirty="0"/>
                  <a:t> a </a:t>
                </a:r>
                <a:r>
                  <a:rPr lang="en-US" b="1" dirty="0"/>
                  <a:t>100.000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</a:t>
                </a:r>
                <a:r>
                  <a:rPr lang="en-US" dirty="0" err="1"/>
                  <a:t>pana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(in </a:t>
                </a:r>
                <a:r>
                  <a:rPr lang="en-US" dirty="0" err="1"/>
                  <a:t>cazurile</a:t>
                </a:r>
                <a:r>
                  <a:rPr lang="en-US" dirty="0"/>
                  <a:t> cu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maxime</a:t>
                </a:r>
                <a:r>
                  <a:rPr lang="en-US" dirty="0"/>
                  <a:t> de la </a:t>
                </a:r>
                <a:r>
                  <a:rPr lang="en-US" b="1" dirty="0"/>
                  <a:t>10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), </a:t>
                </a:r>
                <a:r>
                  <a:rPr lang="en-US" dirty="0" err="1"/>
                  <a:t>radixsort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avand</a:t>
                </a:r>
                <a:r>
                  <a:rPr lang="en-US" dirty="0"/>
                  <a:t> </a:t>
                </a:r>
                <a:r>
                  <a:rPr lang="en-US" dirty="0" err="1"/>
                  <a:t>timpii</a:t>
                </a:r>
                <a:r>
                  <a:rPr lang="en-US" dirty="0"/>
                  <a:t> de, </a:t>
                </a:r>
                <a:r>
                  <a:rPr lang="en-US" dirty="0" err="1"/>
                  <a:t>intre</a:t>
                </a:r>
                <a:r>
                  <a:rPr lang="en-US" dirty="0"/>
                  <a:t> </a:t>
                </a:r>
                <a:r>
                  <a:rPr lang="en-US" b="1" dirty="0"/>
                  <a:t>2-5</a:t>
                </a:r>
                <a:r>
                  <a:rPr lang="en-US" dirty="0"/>
                  <a:t> </a:t>
                </a:r>
                <a:r>
                  <a:rPr lang="en-US" dirty="0" err="1"/>
                  <a:t>ori</a:t>
                </a:r>
                <a:r>
                  <a:rPr lang="en-US" dirty="0"/>
                  <a:t>,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mici</a:t>
                </a:r>
                <a:r>
                  <a:rPr lang="en-US" dirty="0"/>
                  <a:t> </a:t>
                </a:r>
                <a:r>
                  <a:rPr lang="en-US" dirty="0" err="1"/>
                  <a:t>decat</a:t>
                </a:r>
                <a:r>
                  <a:rPr lang="en-US" dirty="0"/>
                  <a:t> </a:t>
                </a:r>
                <a:r>
                  <a:rPr lang="en-US" dirty="0" err="1"/>
                  <a:t>radixsort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:r>
                  <a:rPr lang="en-US" b="1" dirty="0"/>
                  <a:t>10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F153A6-0E4B-417F-85BB-FD8402B10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3882" y="2108201"/>
                <a:ext cx="3598623" cy="3684588"/>
              </a:xfrm>
              <a:blipFill>
                <a:blip r:embed="rId3"/>
                <a:stretch>
                  <a:fillRect l="-678" r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DDF559-AB16-43D3-96DE-5FD6A71C1A24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153400" y="2108200"/>
                <a:ext cx="3464717" cy="42975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Diferenta nu </a:t>
                </a:r>
                <a:r>
                  <a:rPr lang="en-US" dirty="0" err="1"/>
                  <a:t>este</a:t>
                </a:r>
                <a:r>
                  <a:rPr lang="en-US" dirty="0"/>
                  <a:t>, </a:t>
                </a:r>
                <a:r>
                  <a:rPr lang="en-US" dirty="0" err="1"/>
                  <a:t>insa</a:t>
                </a:r>
                <a:r>
                  <a:rPr lang="en-US" dirty="0"/>
                  <a:t>,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imensa</a:t>
                </a:r>
                <a:r>
                  <a:rPr lang="en-US" dirty="0"/>
                  <a:t> in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/>
                  <a:t>cazurile</a:t>
                </a:r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</a:t>
                </a:r>
                <a:r>
                  <a:rPr lang="en-US" dirty="0" err="1"/>
                  <a:t>majoritatea</a:t>
                </a:r>
                <a:r>
                  <a:rPr lang="en-US" dirty="0"/>
                  <a:t> </a:t>
                </a:r>
                <a:r>
                  <a:rPr lang="en-US" dirty="0" err="1"/>
                  <a:t>cazurilor</a:t>
                </a:r>
                <a:r>
                  <a:rPr lang="en-US" dirty="0"/>
                  <a:t> </a:t>
                </a:r>
                <a:r>
                  <a:rPr lang="en-US" dirty="0" err="1"/>
                  <a:t>sorteaza</a:t>
                </a:r>
                <a:r>
                  <a:rPr lang="en-US" dirty="0"/>
                  <a:t> sub </a:t>
                </a:r>
                <a:r>
                  <a:rPr lang="en-US" b="1" dirty="0"/>
                  <a:t>1 </a:t>
                </a:r>
                <a:r>
                  <a:rPr lang="en-US" b="1" dirty="0" err="1"/>
                  <a:t>secunda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:r>
                  <a:rPr lang="en-US" dirty="0" err="1"/>
                  <a:t>cazurile</a:t>
                </a:r>
                <a:r>
                  <a:rPr lang="en-US" dirty="0"/>
                  <a:t> in care </a:t>
                </a:r>
                <a:r>
                  <a:rPr lang="en-US" dirty="0" err="1"/>
                  <a:t>sortarea</a:t>
                </a:r>
                <a:r>
                  <a:rPr lang="en-US" dirty="0"/>
                  <a:t> se face in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multe</a:t>
                </a:r>
                <a:r>
                  <a:rPr lang="en-US" dirty="0"/>
                  <a:t> </a:t>
                </a:r>
                <a:r>
                  <a:rPr lang="en-US" dirty="0" err="1"/>
                  <a:t>secunde</a:t>
                </a:r>
                <a:r>
                  <a:rPr lang="en-US" dirty="0"/>
                  <a:t> </a:t>
                </a:r>
                <a:r>
                  <a:rPr lang="en-US" dirty="0" err="1"/>
                  <a:t>intervine</a:t>
                </a:r>
                <a:r>
                  <a:rPr lang="en-US" dirty="0"/>
                  <a:t> </a:t>
                </a:r>
                <a:r>
                  <a:rPr lang="en-US" dirty="0" err="1"/>
                  <a:t>diferenta</a:t>
                </a:r>
                <a:r>
                  <a:rPr lang="en-US" dirty="0"/>
                  <a:t> </a:t>
                </a:r>
                <a:r>
                  <a:rPr lang="en-US" dirty="0" err="1"/>
                  <a:t>notabila</a:t>
                </a:r>
                <a:r>
                  <a:rPr lang="en-US" dirty="0"/>
                  <a:t> (de </a:t>
                </a:r>
                <a:r>
                  <a:rPr lang="en-US" dirty="0" err="1"/>
                  <a:t>exemplu</a:t>
                </a:r>
                <a:r>
                  <a:rPr lang="en-US" dirty="0"/>
                  <a:t> </a:t>
                </a:r>
                <a:r>
                  <a:rPr lang="en-US" dirty="0" err="1"/>
                  <a:t>radixsort</a:t>
                </a:r>
                <a:r>
                  <a:rPr lang="en-US" dirty="0"/>
                  <a:t> (</a:t>
                </a:r>
                <a:r>
                  <a:rPr lang="en-US" b="1" dirty="0"/>
                  <a:t>10</a:t>
                </a:r>
                <a:r>
                  <a:rPr lang="en-US" dirty="0"/>
                  <a:t>) </a:t>
                </a:r>
                <a:r>
                  <a:rPr lang="en-US" dirty="0" err="1"/>
                  <a:t>sorteaza</a:t>
                </a:r>
                <a:r>
                  <a:rPr lang="en-US" dirty="0"/>
                  <a:t>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cu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pana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 in </a:t>
                </a:r>
                <a:r>
                  <a:rPr lang="en-US" b="1" dirty="0"/>
                  <a:t>10 </a:t>
                </a:r>
                <a:r>
                  <a:rPr lang="en-US" b="1" dirty="0" err="1"/>
                  <a:t>secunde</a:t>
                </a:r>
                <a:r>
                  <a:rPr lang="en-US" dirty="0"/>
                  <a:t>, pe cand </a:t>
                </a:r>
                <a:r>
                  <a:rPr lang="en-US" dirty="0" err="1"/>
                  <a:t>radixsort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sorteaza</a:t>
                </a:r>
                <a:r>
                  <a:rPr lang="en-US" dirty="0"/>
                  <a:t> in </a:t>
                </a:r>
                <a:r>
                  <a:rPr lang="en-US" b="1" dirty="0"/>
                  <a:t>3 </a:t>
                </a:r>
                <a:r>
                  <a:rPr lang="en-US" b="1" dirty="0" err="1"/>
                  <a:t>secunde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DDF559-AB16-43D3-96DE-5FD6A71C1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153400" y="2108200"/>
                <a:ext cx="3464717" cy="4297545"/>
              </a:xfrm>
              <a:blipFill>
                <a:blip r:embed="rId5"/>
                <a:stretch>
                  <a:fillRect l="-704" r="-176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591</TotalTime>
  <Words>2307</Words>
  <Application>Microsoft Office PowerPoint</Application>
  <PresentationFormat>Widescreen</PresentationFormat>
  <Paragraphs>858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Gill Sans</vt:lpstr>
      <vt:lpstr>Gill Sans Light</vt:lpstr>
      <vt:lpstr>Office Theme</vt:lpstr>
      <vt:lpstr>Sortari</vt:lpstr>
      <vt:lpstr>TIMPII DE RULARE ALE SORTARILOR</vt:lpstr>
      <vt:lpstr>mergesort</vt:lpstr>
      <vt:lpstr>Mergesort</vt:lpstr>
      <vt:lpstr>Radixsort (baza 2^16)</vt:lpstr>
      <vt:lpstr>Radixsort (baza 2^16)</vt:lpstr>
      <vt:lpstr>Radixsort (baza 10)</vt:lpstr>
      <vt:lpstr>Radixsort (baza 10)</vt:lpstr>
      <vt:lpstr>Title</vt:lpstr>
      <vt:lpstr>shellsort</vt:lpstr>
      <vt:lpstr>shellsort</vt:lpstr>
      <vt:lpstr>Shellsort knuth</vt:lpstr>
      <vt:lpstr>Shellsort knuth</vt:lpstr>
      <vt:lpstr>Title</vt:lpstr>
      <vt:lpstr>Quicksort (cu pivot ultimul element)</vt:lpstr>
      <vt:lpstr>Quicksort (cu pivot ultimul element)</vt:lpstr>
      <vt:lpstr>QUICKSORT cu mediana din 3</vt:lpstr>
      <vt:lpstr>QUICKSORT cu mediana din 3</vt:lpstr>
      <vt:lpstr>Title</vt:lpstr>
      <vt:lpstr>Countsort</vt:lpstr>
      <vt:lpstr>countsort</vt:lpstr>
      <vt:lpstr>nativesort</vt:lpstr>
      <vt:lpstr>nativesort</vt:lpstr>
      <vt:lpstr>Analiza algoritmilor</vt:lpstr>
      <vt:lpstr>Analiza timpului mediu</vt:lpstr>
      <vt:lpstr>Analiza performanta </vt:lpstr>
      <vt:lpstr>concluzii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 GOES HERE</dc:title>
  <dc:creator>Bogdan Putinelu</dc:creator>
  <cp:lastModifiedBy>Bogdan Putinelu</cp:lastModifiedBy>
  <cp:revision>64</cp:revision>
  <dcterms:created xsi:type="dcterms:W3CDTF">2022-03-12T08:52:59Z</dcterms:created>
  <dcterms:modified xsi:type="dcterms:W3CDTF">2022-03-14T20:43:00Z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