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5" r:id="rId2"/>
    <p:sldId id="296" r:id="rId3"/>
    <p:sldId id="297" r:id="rId4"/>
    <p:sldId id="298" r:id="rId5"/>
    <p:sldId id="299" r:id="rId6"/>
  </p:sldIdLst>
  <p:sldSz cx="9144000" cy="5143500" type="screen16x9"/>
  <p:notesSz cx="7010400" cy="9296400"/>
  <p:defaultTextStyle>
    <a:defPPr>
      <a:defRPr lang="en-US"/>
    </a:defPPr>
    <a:lvl1pPr marL="0" algn="l" defTabSz="4078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07894" algn="l" defTabSz="4078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815792" algn="l" defTabSz="4078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223688" algn="l" defTabSz="4078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631583" algn="l" defTabSz="4078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039480" algn="l" defTabSz="4078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447375" algn="l" defTabSz="4078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855272" algn="l" defTabSz="4078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263167" algn="l" defTabSz="4078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CF0"/>
    <a:srgbClr val="FF9933"/>
    <a:srgbClr val="F6BB00"/>
    <a:srgbClr val="1AB0C4"/>
    <a:srgbClr val="FFFFFF"/>
    <a:srgbClr val="56D0FF"/>
    <a:srgbClr val="8FC73E"/>
    <a:srgbClr val="FCE07B"/>
    <a:srgbClr val="E6BD6C"/>
    <a:srgbClr val="B8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0"/>
  </p:normalViewPr>
  <p:slideViewPr>
    <p:cSldViewPr snapToGrid="0">
      <p:cViewPr>
        <p:scale>
          <a:sx n="100" d="100"/>
          <a:sy n="100" d="100"/>
        </p:scale>
        <p:origin x="-228" y="108"/>
      </p:cViewPr>
      <p:guideLst>
        <p:guide orient="horz" pos="1625"/>
        <p:guide orient="horz" pos="43"/>
        <p:guide orient="horz" pos="3235"/>
        <p:guide orient="horz" pos="3195"/>
        <p:guide orient="horz" pos="6"/>
        <p:guide pos="5697"/>
        <p:guide pos="5754"/>
        <p:guide pos="2878"/>
        <p:guide pos="5"/>
        <p:guide pos="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09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CB096-CC62-4C63-BE53-5A87D1033FFA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6AD14-87E2-4CEC-BB89-3C8FFCE2E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DD11DF6-7B46-E246-953B-BD72B515A02D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C47617F-503B-A24A-B813-F15EF73D03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5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78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7894" algn="l" defTabSz="4078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5792" algn="l" defTabSz="4078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3688" algn="l" defTabSz="4078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1583" algn="l" defTabSz="4078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39480" algn="l" defTabSz="4078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7375" algn="l" defTabSz="4078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5272" algn="l" defTabSz="4078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3167" algn="l" defTabSz="4078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342299"/>
            <a:ext cx="7970940" cy="31532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5022" y="4716486"/>
            <a:ext cx="2133962" cy="273211"/>
          </a:xfrm>
          <a:prstGeom prst="rect">
            <a:avLst/>
          </a:prstGeom>
        </p:spPr>
        <p:txBody>
          <a:bodyPr vert="horz" lIns="71546" tIns="35773" rIns="71546" bIns="3577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0F79-4A64-4703-BC5F-79CF56A8559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 descr="Ini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386" y="4686470"/>
            <a:ext cx="1086277" cy="2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0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9" y="307074"/>
            <a:ext cx="7997866" cy="5057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53" y="1342299"/>
            <a:ext cx="7745520" cy="31532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5022" y="4631331"/>
            <a:ext cx="2133962" cy="273211"/>
          </a:xfrm>
          <a:prstGeom prst="rect">
            <a:avLst/>
          </a:prstGeom>
        </p:spPr>
        <p:txBody>
          <a:bodyPr vert="horz" lIns="71546" tIns="35773" rIns="71546" bIns="3577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0F79-4A64-4703-BC5F-79CF56A855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407894" rtl="0" eaLnBrk="1" latinLnBrk="0" hangingPunct="1">
        <a:lnSpc>
          <a:spcPct val="90000"/>
        </a:lnSpc>
        <a:spcBef>
          <a:spcPct val="0"/>
        </a:spcBef>
        <a:buNone/>
        <a:defRPr sz="1800" b="0" i="0" kern="1200" cap="none">
          <a:solidFill>
            <a:schemeClr val="tx2"/>
          </a:solidFill>
          <a:latin typeface="Helvetica Light"/>
          <a:ea typeface="+mj-ea"/>
          <a:cs typeface="Helvetica Light"/>
        </a:defRPr>
      </a:lvl1pPr>
    </p:titleStyle>
    <p:bodyStyle>
      <a:lvl1pPr marL="0" indent="0" algn="l" defTabSz="407894" rtl="0" eaLnBrk="1" latinLnBrk="0" hangingPunct="1">
        <a:spcBef>
          <a:spcPct val="20000"/>
        </a:spcBef>
        <a:buFont typeface="Arial"/>
        <a:buNone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177169" indent="-177169" algn="l" defTabSz="407894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chemeClr val="bg1">
              <a:lumMod val="50000"/>
            </a:schemeClr>
          </a:solidFill>
          <a:latin typeface="Helvetica Light"/>
          <a:ea typeface="+mn-ea"/>
          <a:cs typeface="Helvetica Light"/>
        </a:defRPr>
      </a:lvl2pPr>
      <a:lvl3pPr marL="344629" indent="-167460" algn="l" defTabSz="407894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chemeClr val="bg1">
              <a:lumMod val="50000"/>
            </a:schemeClr>
          </a:solidFill>
          <a:latin typeface="Helvetica Light"/>
          <a:ea typeface="+mn-ea"/>
          <a:cs typeface="Helvetica Light"/>
        </a:defRPr>
      </a:lvl3pPr>
      <a:lvl4pPr marL="521798" indent="-177169" algn="l" defTabSz="407894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chemeClr val="bg1">
              <a:lumMod val="50000"/>
            </a:schemeClr>
          </a:solidFill>
          <a:latin typeface="Helvetica Light"/>
          <a:ea typeface="+mn-ea"/>
          <a:cs typeface="Helvetica Light"/>
        </a:defRPr>
      </a:lvl4pPr>
      <a:lvl5pPr marL="698965" indent="-177169" algn="l" defTabSz="407894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chemeClr val="bg1">
              <a:lumMod val="50000"/>
            </a:schemeClr>
          </a:solidFill>
          <a:latin typeface="Helvetica Light"/>
          <a:ea typeface="+mn-ea"/>
          <a:cs typeface="Helvetica Light"/>
        </a:defRPr>
      </a:lvl5pPr>
      <a:lvl6pPr marL="2243428" indent="-203947" algn="l" defTabSz="4078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325" indent="-203947" algn="l" defTabSz="4078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219" indent="-203947" algn="l" defTabSz="4078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117" indent="-203947" algn="l" defTabSz="4078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8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7894" algn="l" defTabSz="4078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5792" algn="l" defTabSz="4078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688" algn="l" defTabSz="4078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583" algn="l" defTabSz="4078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480" algn="l" defTabSz="4078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375" algn="l" defTabSz="4078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272" algn="l" defTabSz="4078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167" algn="l" defTabSz="4078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946" y="205978"/>
            <a:ext cx="8160056" cy="330050"/>
          </a:xfrm>
        </p:spPr>
        <p:txBody>
          <a:bodyPr/>
          <a:lstStyle/>
          <a:p>
            <a:r>
              <a:rPr lang="en-US" sz="2800" dirty="0">
                <a:latin typeface="KG Second Chances Sketch"/>
                <a:cs typeface="KG Second Chances Sketch"/>
              </a:rPr>
              <a:t>Idea </a:t>
            </a:r>
            <a:r>
              <a:rPr lang="en-US" sz="2800" dirty="0" smtClean="0">
                <a:latin typeface="KG Second Chances Sketch"/>
                <a:cs typeface="KG Second Chances Sketch"/>
              </a:rPr>
              <a:t>Scorecard</a:t>
            </a:r>
            <a:endParaRPr lang="en-US" sz="2800" dirty="0">
              <a:latin typeface="KG Second Chances Sketch"/>
              <a:cs typeface="KG Second Chances Sketch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945" y="676654"/>
            <a:ext cx="8144089" cy="400050"/>
          </a:xfrm>
        </p:spPr>
        <p:txBody>
          <a:bodyPr>
            <a:noAutofit/>
          </a:bodyPr>
          <a:lstStyle/>
          <a:p>
            <a:r>
              <a:rPr lang="en-US" sz="1500" dirty="0">
                <a:latin typeface="RopaSans"/>
                <a:cs typeface="RopaSans"/>
              </a:rPr>
              <a:t>Rate your idea from 1 – 3 in terms of how well it performs across these six dimensions. Honest ratings will inspire you to better ideas.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2206" y="1257244"/>
            <a:ext cx="1371600" cy="457200"/>
            <a:chOff x="1363662" y="1806749"/>
            <a:chExt cx="1636395" cy="691727"/>
          </a:xfrm>
        </p:grpSpPr>
        <p:sp>
          <p:nvSpPr>
            <p:cNvPr id="7" name="Rectangle 6"/>
            <p:cNvSpPr/>
            <p:nvPr/>
          </p:nvSpPr>
          <p:spPr>
            <a:xfrm>
              <a:off x="1363662" y="1806749"/>
              <a:ext cx="545465" cy="691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9127" y="1806749"/>
              <a:ext cx="545465" cy="6917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54592" y="1806749"/>
              <a:ext cx="545465" cy="6917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2206" y="1882746"/>
            <a:ext cx="1371600" cy="457200"/>
            <a:chOff x="1363662" y="1806749"/>
            <a:chExt cx="1636395" cy="691727"/>
          </a:xfrm>
        </p:grpSpPr>
        <p:sp>
          <p:nvSpPr>
            <p:cNvPr id="59" name="Rectangle 58"/>
            <p:cNvSpPr/>
            <p:nvPr/>
          </p:nvSpPr>
          <p:spPr>
            <a:xfrm>
              <a:off x="1363662" y="1806749"/>
              <a:ext cx="545465" cy="691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9127" y="1806749"/>
              <a:ext cx="545465" cy="6917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54592" y="1806749"/>
              <a:ext cx="545465" cy="6917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3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27391"/>
              </p:ext>
            </p:extLst>
          </p:nvPr>
        </p:nvGraphicFramePr>
        <p:xfrm>
          <a:off x="2334069" y="1253243"/>
          <a:ext cx="6400028" cy="334263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400028"/>
              </a:tblGrid>
              <a:tr h="588915">
                <a:tc>
                  <a:txBody>
                    <a:bodyPr/>
                    <a:lstStyle/>
                    <a:p>
                      <a:pPr marL="0" marR="0" indent="0" algn="l" defTabSz="4078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RopaSans"/>
                          <a:cs typeface="RopaSans"/>
                        </a:rPr>
                        <a:t>STRATEGIC ALIGNMENT : </a:t>
                      </a:r>
                      <a:r>
                        <a:rPr lang="en-US" sz="1500" dirty="0" smtClean="0">
                          <a:latin typeface="RopaSans"/>
                          <a:cs typeface="RopaSans"/>
                        </a:rPr>
                        <a:t>Does the idea deliver the JTBD and the communication task(s) set? </a:t>
                      </a:r>
                    </a:p>
                  </a:txBody>
                  <a:tcPr/>
                </a:tc>
              </a:tr>
              <a:tr h="588915">
                <a:tc>
                  <a:txBody>
                    <a:bodyPr/>
                    <a:lstStyle/>
                    <a:p>
                      <a:pPr marL="0" marR="0" indent="0" algn="l" defTabSz="4078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RopaSans"/>
                          <a:cs typeface="RopaSans"/>
                        </a:rPr>
                        <a:t>TARGET FIT AND SCALE: </a:t>
                      </a:r>
                      <a:r>
                        <a:rPr lang="en-US" sz="1500" dirty="0" smtClean="0">
                          <a:latin typeface="RopaSans"/>
                          <a:cs typeface="RopaSans"/>
                        </a:rPr>
                        <a:t>Does the idea deliver on the media insight and target fit? Will it reach enough of the target to impact results? </a:t>
                      </a:r>
                      <a:endParaRPr lang="en-US" dirty="0"/>
                    </a:p>
                  </a:txBody>
                  <a:tcPr/>
                </a:tc>
              </a:tr>
              <a:tr h="588915">
                <a:tc>
                  <a:txBody>
                    <a:bodyPr/>
                    <a:lstStyle/>
                    <a:p>
                      <a:pPr marL="0" marR="0" indent="0" algn="l" defTabSz="4078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RopaSans"/>
                          <a:cs typeface="RopaSans"/>
                        </a:rPr>
                        <a:t>BRAND INTEGRATION: </a:t>
                      </a:r>
                      <a:r>
                        <a:rPr lang="en-US" sz="1500" dirty="0" smtClean="0">
                          <a:latin typeface="RopaSans"/>
                          <a:cs typeface="RopaSans"/>
                        </a:rPr>
                        <a:t>Is the idea a good fit with the brand? Does it minimize NWMD? Will it be content intensive? </a:t>
                      </a:r>
                    </a:p>
                  </a:txBody>
                  <a:tcPr/>
                </a:tc>
              </a:tr>
              <a:tr h="398063">
                <a:tc>
                  <a:txBody>
                    <a:bodyPr/>
                    <a:lstStyle/>
                    <a:p>
                      <a:pPr marL="0" marR="0" indent="0" algn="l" defTabSz="4078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RopaSans"/>
                          <a:cs typeface="RopaSans"/>
                        </a:rPr>
                        <a:t>FRESH: </a:t>
                      </a:r>
                      <a:r>
                        <a:rPr lang="en-US" sz="1500" dirty="0" smtClean="0">
                          <a:latin typeface="RopaSans"/>
                          <a:cs typeface="RopaSans"/>
                        </a:rPr>
                        <a:t>How new is the idea and can it be sustained? </a:t>
                      </a:r>
                    </a:p>
                  </a:txBody>
                  <a:tcPr/>
                </a:tc>
              </a:tr>
              <a:tr h="588915">
                <a:tc>
                  <a:txBody>
                    <a:bodyPr/>
                    <a:lstStyle/>
                    <a:p>
                      <a:pPr marL="0" marR="0" indent="0" algn="l" defTabSz="4078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RopaSans"/>
                          <a:cs typeface="RopaSans"/>
                        </a:rPr>
                        <a:t>INTEGRATED POE: </a:t>
                      </a:r>
                      <a:r>
                        <a:rPr lang="en-US" sz="1500" dirty="0" smtClean="0">
                          <a:latin typeface="RopaSans"/>
                          <a:cs typeface="RopaSans"/>
                        </a:rPr>
                        <a:t>Does the idea take full advantage of paid, owned and earned media elements? </a:t>
                      </a:r>
                    </a:p>
                  </a:txBody>
                  <a:tcPr/>
                </a:tc>
              </a:tr>
              <a:tr h="588915">
                <a:tc>
                  <a:txBody>
                    <a:bodyPr/>
                    <a:lstStyle/>
                    <a:p>
                      <a:pPr marL="0" marR="0" indent="0" algn="l" defTabSz="4078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RopaSans"/>
                          <a:cs typeface="RopaSans"/>
                        </a:rPr>
                        <a:t>MEASURABLE: </a:t>
                      </a:r>
                      <a:r>
                        <a:rPr lang="en-US" sz="1500" dirty="0" smtClean="0">
                          <a:latin typeface="RopaSans"/>
                          <a:cs typeface="RopaSans"/>
                        </a:rPr>
                        <a:t>Is the idea measurable in real business terms, beyond media metrics? Does it deliver against Metrics that Matter? 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552206" y="2437794"/>
            <a:ext cx="1371600" cy="457200"/>
            <a:chOff x="1363662" y="1806749"/>
            <a:chExt cx="1636395" cy="691727"/>
          </a:xfrm>
        </p:grpSpPr>
        <p:sp>
          <p:nvSpPr>
            <p:cNvPr id="66" name="Rectangle 65"/>
            <p:cNvSpPr/>
            <p:nvPr/>
          </p:nvSpPr>
          <p:spPr>
            <a:xfrm>
              <a:off x="1363662" y="1806749"/>
              <a:ext cx="545465" cy="691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09127" y="1806749"/>
              <a:ext cx="545465" cy="6917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54592" y="1806749"/>
              <a:ext cx="545465" cy="6917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6946" y="2968578"/>
            <a:ext cx="1371600" cy="457200"/>
            <a:chOff x="1363662" y="1806749"/>
            <a:chExt cx="1636395" cy="691727"/>
          </a:xfrm>
        </p:grpSpPr>
        <p:sp>
          <p:nvSpPr>
            <p:cNvPr id="70" name="Rectangle 69"/>
            <p:cNvSpPr/>
            <p:nvPr/>
          </p:nvSpPr>
          <p:spPr>
            <a:xfrm>
              <a:off x="1363662" y="1806749"/>
              <a:ext cx="545465" cy="691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09127" y="1806749"/>
              <a:ext cx="545465" cy="6917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54592" y="1806749"/>
              <a:ext cx="545465" cy="6917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7452" y="3499362"/>
            <a:ext cx="1371600" cy="457200"/>
            <a:chOff x="1363662" y="1806749"/>
            <a:chExt cx="1636395" cy="691727"/>
          </a:xfrm>
        </p:grpSpPr>
        <p:sp>
          <p:nvSpPr>
            <p:cNvPr id="74" name="Rectangle 73"/>
            <p:cNvSpPr/>
            <p:nvPr/>
          </p:nvSpPr>
          <p:spPr>
            <a:xfrm>
              <a:off x="1363662" y="1806749"/>
              <a:ext cx="545465" cy="691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09127" y="1806749"/>
              <a:ext cx="545465" cy="6917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54592" y="1806749"/>
              <a:ext cx="545465" cy="6917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3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46946" y="4045898"/>
            <a:ext cx="1371600" cy="457200"/>
            <a:chOff x="1363662" y="1806749"/>
            <a:chExt cx="1636395" cy="691727"/>
          </a:xfrm>
        </p:grpSpPr>
        <p:sp>
          <p:nvSpPr>
            <p:cNvPr id="78" name="Rectangle 77"/>
            <p:cNvSpPr/>
            <p:nvPr/>
          </p:nvSpPr>
          <p:spPr>
            <a:xfrm>
              <a:off x="1363662" y="1806749"/>
              <a:ext cx="545465" cy="691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09127" y="1806749"/>
              <a:ext cx="545465" cy="6917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54592" y="1806749"/>
              <a:ext cx="545465" cy="6917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G Second Chances Sketch"/>
                  <a:cs typeface="KG Second Chances Sketch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8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3206" y="205979"/>
            <a:ext cx="8229600" cy="479821"/>
          </a:xfrm>
        </p:spPr>
        <p:txBody>
          <a:bodyPr/>
          <a:lstStyle/>
          <a:p>
            <a:r>
              <a:rPr lang="en-US" sz="2800" dirty="0">
                <a:latin typeface="KG Second Chances Sketch"/>
                <a:cs typeface="KG Second Chances Sketch"/>
              </a:rPr>
              <a:t>Scorecard rating if at 1</a:t>
            </a:r>
          </a:p>
        </p:txBody>
      </p:sp>
      <p:sp>
        <p:nvSpPr>
          <p:cNvPr id="36" name="Content Placeholder 4"/>
          <p:cNvSpPr txBox="1">
            <a:spLocks/>
          </p:cNvSpPr>
          <p:nvPr/>
        </p:nvSpPr>
        <p:spPr>
          <a:xfrm>
            <a:off x="700546" y="1424009"/>
            <a:ext cx="6420818" cy="400050"/>
          </a:xfrm>
          <a:prstGeom prst="rect">
            <a:avLst/>
          </a:prstGeom>
        </p:spPr>
        <p:txBody>
          <a:bodyPr vert="horz" lIns="81609" tIns="40804" rIns="81609" bIns="40804" rtlCol="0">
            <a:no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TARGET FIT AND SCALE: </a:t>
            </a:r>
            <a:r>
              <a:rPr lang="en-US" sz="1500" dirty="0">
                <a:latin typeface="RopaSans"/>
                <a:cs typeface="RopaSans"/>
              </a:rPr>
              <a:t>The idea either delivers good target fit and no scale, or delivers lots of scale but is too generic. </a:t>
            </a:r>
          </a:p>
        </p:txBody>
      </p:sp>
      <p:sp>
        <p:nvSpPr>
          <p:cNvPr id="37" name="Content Placeholder 4"/>
          <p:cNvSpPr txBox="1">
            <a:spLocks/>
          </p:cNvSpPr>
          <p:nvPr/>
        </p:nvSpPr>
        <p:spPr>
          <a:xfrm>
            <a:off x="665062" y="2034730"/>
            <a:ext cx="5943600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2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BRAND INTEGRATION: </a:t>
            </a:r>
            <a:r>
              <a:rPr lang="en-US" sz="1500" dirty="0">
                <a:latin typeface="RopaSans"/>
                <a:cs typeface="RopaSans"/>
              </a:rPr>
              <a:t>The idea is either not a strong fit for the brand, or it’s too heavy a use of NWMD. </a:t>
            </a:r>
          </a:p>
        </p:txBody>
      </p:sp>
      <p:sp>
        <p:nvSpPr>
          <p:cNvPr id="38" name="Content Placeholder 4"/>
          <p:cNvSpPr txBox="1">
            <a:spLocks/>
          </p:cNvSpPr>
          <p:nvPr/>
        </p:nvSpPr>
        <p:spPr>
          <a:xfrm>
            <a:off x="736032" y="3784833"/>
            <a:ext cx="5943600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2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MEASURABLE: </a:t>
            </a:r>
            <a:r>
              <a:rPr lang="en-US" sz="1500" dirty="0">
                <a:latin typeface="RopaSans"/>
                <a:cs typeface="RopaSans"/>
              </a:rPr>
              <a:t>The idea can only be measured in very broad terms that are not specific to the key brand metrics or the idea itself. </a:t>
            </a: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771518" y="3234729"/>
            <a:ext cx="5943600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2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INTEGRATED POE: </a:t>
            </a:r>
            <a:r>
              <a:rPr lang="en-US" sz="1500" dirty="0">
                <a:latin typeface="RopaSans"/>
                <a:cs typeface="RopaSans"/>
              </a:rPr>
              <a:t>The idea lives only in one or two key channels and needs to be expanded across POE. </a:t>
            </a:r>
          </a:p>
        </p:txBody>
      </p:sp>
      <p:sp>
        <p:nvSpPr>
          <p:cNvPr id="40" name="Content Placeholder 4"/>
          <p:cNvSpPr txBox="1">
            <a:spLocks/>
          </p:cNvSpPr>
          <p:nvPr/>
        </p:nvSpPr>
        <p:spPr>
          <a:xfrm>
            <a:off x="629577" y="901296"/>
            <a:ext cx="5943600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2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STRATEGIC ALIGNMENT : </a:t>
            </a:r>
            <a:r>
              <a:rPr lang="en-US" sz="1500" dirty="0">
                <a:latin typeface="RopaSans"/>
                <a:cs typeface="RopaSans"/>
              </a:rPr>
              <a:t>The idea needs substantial work to deliver on the JTBD. Is it a budget issue? Is it a target fit issue? </a:t>
            </a:r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771517" y="2659127"/>
            <a:ext cx="5943600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2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FRESH: </a:t>
            </a:r>
            <a:r>
              <a:rPr lang="en-US" sz="1500" dirty="0">
                <a:latin typeface="RopaSans"/>
                <a:cs typeface="RopaSans"/>
              </a:rPr>
              <a:t>it’s an idea that consumers have seen before many times or the idea is a stunt and is not sustainable. </a:t>
            </a:r>
          </a:p>
        </p:txBody>
      </p:sp>
    </p:spTree>
    <p:extLst>
      <p:ext uri="{BB962C8B-B14F-4D97-AF65-F5344CB8AC3E}">
        <p14:creationId xmlns:p14="http://schemas.microsoft.com/office/powerpoint/2010/main" val="39185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3206" y="205979"/>
            <a:ext cx="8229600" cy="479821"/>
          </a:xfrm>
        </p:spPr>
        <p:txBody>
          <a:bodyPr/>
          <a:lstStyle/>
          <a:p>
            <a:r>
              <a:rPr lang="en-US" sz="2800" dirty="0">
                <a:latin typeface="KG Second Chances Sketch"/>
                <a:cs typeface="KG Second Chances Sketch"/>
              </a:rPr>
              <a:t>Scorecard rating if at 2</a:t>
            </a:r>
          </a:p>
        </p:txBody>
      </p:sp>
      <p:sp>
        <p:nvSpPr>
          <p:cNvPr id="36" name="Content Placeholder 4"/>
          <p:cNvSpPr txBox="1">
            <a:spLocks/>
          </p:cNvSpPr>
          <p:nvPr/>
        </p:nvSpPr>
        <p:spPr>
          <a:xfrm>
            <a:off x="736031" y="1493965"/>
            <a:ext cx="6420818" cy="400050"/>
          </a:xfrm>
          <a:prstGeom prst="rect">
            <a:avLst/>
          </a:prstGeom>
        </p:spPr>
        <p:txBody>
          <a:bodyPr vert="horz" lIns="81609" tIns="40804" rIns="81609" bIns="40804" rtlCol="0">
            <a:no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TARGET FIT AND SCALE: </a:t>
            </a:r>
            <a:r>
              <a:rPr lang="en-US" sz="1500" dirty="0">
                <a:latin typeface="RopaSans"/>
                <a:cs typeface="RopaSans"/>
              </a:rPr>
              <a:t>The idea delivers moderately good target fit or has acceptable reach across the target market. </a:t>
            </a:r>
          </a:p>
        </p:txBody>
      </p:sp>
      <p:sp>
        <p:nvSpPr>
          <p:cNvPr id="37" name="Content Placeholder 4"/>
          <p:cNvSpPr txBox="1">
            <a:spLocks/>
          </p:cNvSpPr>
          <p:nvPr/>
        </p:nvSpPr>
        <p:spPr>
          <a:xfrm>
            <a:off x="736031" y="2062712"/>
            <a:ext cx="7727104" cy="679555"/>
          </a:xfrm>
          <a:prstGeom prst="rect">
            <a:avLst/>
          </a:prstGeom>
        </p:spPr>
        <p:txBody>
          <a:bodyPr vert="horz" lIns="81609" tIns="40804" rIns="81609" bIns="40804" rtlCol="0">
            <a:normAutofit fontScale="925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BRAND INTEGRATION: </a:t>
            </a:r>
            <a:r>
              <a:rPr lang="en-US" sz="1500" dirty="0">
                <a:latin typeface="RopaSans"/>
                <a:cs typeface="RopaSans"/>
              </a:rPr>
              <a:t>The idea is a good fit for the brand and doesn’t put too much pressure on brand assets but can still improve on either brand fit or efficient use of brand assets. </a:t>
            </a:r>
          </a:p>
        </p:txBody>
      </p:sp>
      <p:sp>
        <p:nvSpPr>
          <p:cNvPr id="38" name="Content Placeholder 4"/>
          <p:cNvSpPr txBox="1">
            <a:spLocks/>
          </p:cNvSpPr>
          <p:nvPr/>
        </p:nvSpPr>
        <p:spPr>
          <a:xfrm>
            <a:off x="860228" y="4064656"/>
            <a:ext cx="7354513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1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MEASURABLE: </a:t>
            </a:r>
            <a:r>
              <a:rPr lang="en-US" sz="1500" dirty="0">
                <a:latin typeface="RopaSans"/>
                <a:cs typeface="RopaSans"/>
              </a:rPr>
              <a:t>The idea can be measured in some metrics that matter, but can still improve. </a:t>
            </a: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842487" y="3500562"/>
            <a:ext cx="7496451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2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INTEGRATED POE: </a:t>
            </a:r>
            <a:r>
              <a:rPr lang="en-US" sz="1500" dirty="0">
                <a:latin typeface="RopaSans"/>
                <a:cs typeface="RopaSans"/>
              </a:rPr>
              <a:t>The idea lives across the right paid </a:t>
            </a:r>
            <a:r>
              <a:rPr lang="en-US" sz="1500" dirty="0" err="1">
                <a:latin typeface="RopaSans"/>
                <a:cs typeface="RopaSans"/>
              </a:rPr>
              <a:t>tounchpoints</a:t>
            </a:r>
            <a:r>
              <a:rPr lang="en-US" sz="1500" dirty="0">
                <a:latin typeface="RopaSans"/>
                <a:cs typeface="RopaSans"/>
              </a:rPr>
              <a:t>, but needs more integration across owned and earned touchpoints. </a:t>
            </a:r>
          </a:p>
        </p:txBody>
      </p:sp>
      <p:sp>
        <p:nvSpPr>
          <p:cNvPr id="40" name="Content Placeholder 4"/>
          <p:cNvSpPr txBox="1">
            <a:spLocks/>
          </p:cNvSpPr>
          <p:nvPr/>
        </p:nvSpPr>
        <p:spPr>
          <a:xfrm>
            <a:off x="674213" y="867453"/>
            <a:ext cx="7957086" cy="783673"/>
          </a:xfrm>
          <a:prstGeom prst="rect">
            <a:avLst/>
          </a:prstGeom>
        </p:spPr>
        <p:txBody>
          <a:bodyPr vert="horz" lIns="81609" tIns="40804" rIns="81609" bIns="40804" rtlCol="0">
            <a:norm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STRATEGIC ALIGNMENT : </a:t>
            </a:r>
            <a:r>
              <a:rPr lang="en-US" sz="1500" dirty="0">
                <a:latin typeface="RopaSans"/>
                <a:cs typeface="RopaSans"/>
              </a:rPr>
              <a:t>The idea has a good chance of delivering on the JTBD but probably needs more elements to completely deliver the communication tasks. </a:t>
            </a:r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753774" y="2868995"/>
            <a:ext cx="7762588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2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FRESH: </a:t>
            </a:r>
            <a:r>
              <a:rPr lang="en-US" sz="1500" dirty="0">
                <a:latin typeface="RopaSans"/>
                <a:cs typeface="RopaSans"/>
              </a:rPr>
              <a:t>it’s a twist on a known idea and/or the idea can sustain for at least half of the planned campaign. Needs more sustainability or more innovation. </a:t>
            </a:r>
          </a:p>
        </p:txBody>
      </p:sp>
    </p:spTree>
    <p:extLst>
      <p:ext uri="{BB962C8B-B14F-4D97-AF65-F5344CB8AC3E}">
        <p14:creationId xmlns:p14="http://schemas.microsoft.com/office/powerpoint/2010/main" val="23877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3206" y="205979"/>
            <a:ext cx="8229600" cy="479821"/>
          </a:xfrm>
        </p:spPr>
        <p:txBody>
          <a:bodyPr/>
          <a:lstStyle/>
          <a:p>
            <a:r>
              <a:rPr lang="en-US" sz="2800" dirty="0">
                <a:latin typeface="KG Second Chances Sketch"/>
                <a:cs typeface="KG Second Chances Sketch"/>
              </a:rPr>
              <a:t>Scorecard rating if at 3</a:t>
            </a:r>
          </a:p>
        </p:txBody>
      </p:sp>
      <p:sp>
        <p:nvSpPr>
          <p:cNvPr id="36" name="Content Placeholder 4"/>
          <p:cNvSpPr txBox="1">
            <a:spLocks/>
          </p:cNvSpPr>
          <p:nvPr/>
        </p:nvSpPr>
        <p:spPr>
          <a:xfrm>
            <a:off x="736031" y="1493965"/>
            <a:ext cx="7957755" cy="400050"/>
          </a:xfrm>
          <a:prstGeom prst="rect">
            <a:avLst/>
          </a:prstGeom>
        </p:spPr>
        <p:txBody>
          <a:bodyPr vert="horz" lIns="81609" tIns="40804" rIns="81609" bIns="40804" rtlCol="0">
            <a:no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TARGET FIT AND SCALE: </a:t>
            </a:r>
            <a:r>
              <a:rPr lang="en-US" sz="1500" dirty="0">
                <a:latin typeface="RopaSans"/>
                <a:cs typeface="RopaSans"/>
              </a:rPr>
              <a:t>The idea is a brilliant and intuitive fit with the target insights and has no issues to scale to the prospective target market. </a:t>
            </a:r>
          </a:p>
        </p:txBody>
      </p:sp>
      <p:sp>
        <p:nvSpPr>
          <p:cNvPr id="37" name="Content Placeholder 4"/>
          <p:cNvSpPr txBox="1">
            <a:spLocks/>
          </p:cNvSpPr>
          <p:nvPr/>
        </p:nvSpPr>
        <p:spPr>
          <a:xfrm>
            <a:off x="736031" y="2062712"/>
            <a:ext cx="7727104" cy="679555"/>
          </a:xfrm>
          <a:prstGeom prst="rect">
            <a:avLst/>
          </a:prstGeom>
        </p:spPr>
        <p:txBody>
          <a:bodyPr vert="horz" lIns="81609" tIns="40804" rIns="81609" bIns="40804" rtlCol="0">
            <a:norm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BRAND INTEGRATION: </a:t>
            </a:r>
            <a:r>
              <a:rPr lang="en-US" sz="1500" dirty="0">
                <a:latin typeface="RopaSans"/>
                <a:cs typeface="RopaSans"/>
              </a:rPr>
              <a:t>The idea fits beautifully with the brand’s core idea, and uses the brand assets efficiently to achieve brand differentiation at minimum cost. </a:t>
            </a:r>
          </a:p>
        </p:txBody>
      </p:sp>
      <p:sp>
        <p:nvSpPr>
          <p:cNvPr id="38" name="Content Placeholder 4"/>
          <p:cNvSpPr txBox="1">
            <a:spLocks/>
          </p:cNvSpPr>
          <p:nvPr/>
        </p:nvSpPr>
        <p:spPr>
          <a:xfrm>
            <a:off x="860228" y="4064656"/>
            <a:ext cx="7354513" cy="400050"/>
          </a:xfrm>
          <a:prstGeom prst="rect">
            <a:avLst/>
          </a:prstGeom>
        </p:spPr>
        <p:txBody>
          <a:bodyPr vert="horz" lIns="81609" tIns="40804" rIns="81609" bIns="40804" rtlCol="0">
            <a:norm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MEASURABLE: </a:t>
            </a:r>
            <a:r>
              <a:rPr lang="en-US" sz="1500" dirty="0">
                <a:latin typeface="RopaSans"/>
                <a:cs typeface="RopaSans"/>
              </a:rPr>
              <a:t>The idea can be measured and tracked to the Metrics that Matter. </a:t>
            </a: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842487" y="3500562"/>
            <a:ext cx="7496451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2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INTEGRATED POE: </a:t>
            </a:r>
            <a:r>
              <a:rPr lang="en-US" sz="1500" dirty="0">
                <a:latin typeface="RopaSans"/>
                <a:cs typeface="RopaSans"/>
              </a:rPr>
              <a:t>The idea lives across the right balance of paid, owned and earned touchpoints to deliver a completely integrated brand experience. </a:t>
            </a:r>
          </a:p>
        </p:txBody>
      </p:sp>
      <p:sp>
        <p:nvSpPr>
          <p:cNvPr id="40" name="Content Placeholder 4"/>
          <p:cNvSpPr txBox="1">
            <a:spLocks/>
          </p:cNvSpPr>
          <p:nvPr/>
        </p:nvSpPr>
        <p:spPr>
          <a:xfrm>
            <a:off x="674213" y="867453"/>
            <a:ext cx="7957086" cy="783673"/>
          </a:xfrm>
          <a:prstGeom prst="rect">
            <a:avLst/>
          </a:prstGeom>
        </p:spPr>
        <p:txBody>
          <a:bodyPr vert="horz" lIns="81609" tIns="40804" rIns="81609" bIns="40804" rtlCol="0">
            <a:norm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STRATEGIC ALIGNMENT : </a:t>
            </a:r>
            <a:r>
              <a:rPr lang="en-US" sz="1500" dirty="0">
                <a:latin typeface="RopaSans"/>
                <a:cs typeface="RopaSans"/>
              </a:rPr>
              <a:t>The idea will certainly deliver the JTBD and the communication tasks set out. </a:t>
            </a:r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753774" y="2868995"/>
            <a:ext cx="7762588" cy="400050"/>
          </a:xfrm>
          <a:prstGeom prst="rect">
            <a:avLst/>
          </a:prstGeom>
        </p:spPr>
        <p:txBody>
          <a:bodyPr vert="horz" lIns="81609" tIns="40804" rIns="81609" bIns="40804" rtlCol="0">
            <a:normAutofit fontScale="85000" lnSpcReduction="10000"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RopaSans"/>
                <a:cs typeface="RopaSans"/>
              </a:rPr>
              <a:t>FRESH: </a:t>
            </a:r>
            <a:r>
              <a:rPr lang="en-US" sz="1500" dirty="0">
                <a:latin typeface="RopaSans"/>
                <a:cs typeface="RopaSans"/>
              </a:rPr>
              <a:t>it’s never been done before and can be a sustaining element of brand campaigns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1854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4"/>
          <p:cNvSpPr txBox="1">
            <a:spLocks/>
          </p:cNvSpPr>
          <p:nvPr/>
        </p:nvSpPr>
        <p:spPr>
          <a:xfrm>
            <a:off x="736031" y="1493965"/>
            <a:ext cx="7957755" cy="400050"/>
          </a:xfrm>
          <a:prstGeom prst="rect">
            <a:avLst/>
          </a:prstGeom>
        </p:spPr>
        <p:txBody>
          <a:bodyPr vert="horz" lIns="81609" tIns="40804" rIns="81609" bIns="40804" rtlCol="0">
            <a:no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>
              <a:latin typeface="RopaSans"/>
              <a:cs typeface="RopaSans"/>
            </a:endParaRPr>
          </a:p>
        </p:txBody>
      </p:sp>
      <p:sp>
        <p:nvSpPr>
          <p:cNvPr id="37" name="Content Placeholder 4"/>
          <p:cNvSpPr txBox="1">
            <a:spLocks/>
          </p:cNvSpPr>
          <p:nvPr/>
        </p:nvSpPr>
        <p:spPr>
          <a:xfrm>
            <a:off x="1407582" y="1154187"/>
            <a:ext cx="7727104" cy="679555"/>
          </a:xfrm>
          <a:prstGeom prst="rect">
            <a:avLst/>
          </a:prstGeom>
        </p:spPr>
        <p:txBody>
          <a:bodyPr vert="horz" lIns="81609" tIns="40804" rIns="81609" bIns="40804" rtlCol="0">
            <a:norm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>
              <a:latin typeface="RopaSans"/>
              <a:cs typeface="RopaSans"/>
            </a:endParaRPr>
          </a:p>
        </p:txBody>
      </p:sp>
      <p:sp>
        <p:nvSpPr>
          <p:cNvPr id="38" name="Content Placeholder 4"/>
          <p:cNvSpPr txBox="1">
            <a:spLocks/>
          </p:cNvSpPr>
          <p:nvPr/>
        </p:nvSpPr>
        <p:spPr>
          <a:xfrm>
            <a:off x="860228" y="4064656"/>
            <a:ext cx="7354513" cy="400050"/>
          </a:xfrm>
          <a:prstGeom prst="rect">
            <a:avLst/>
          </a:prstGeom>
        </p:spPr>
        <p:txBody>
          <a:bodyPr vert="horz" lIns="81609" tIns="40804" rIns="81609" bIns="40804" rtlCol="0">
            <a:norm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>
              <a:latin typeface="RopaSans"/>
              <a:cs typeface="RopaSans"/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842487" y="3500562"/>
            <a:ext cx="7496451" cy="400050"/>
          </a:xfrm>
          <a:prstGeom prst="rect">
            <a:avLst/>
          </a:prstGeom>
        </p:spPr>
        <p:txBody>
          <a:bodyPr vert="horz" lIns="81609" tIns="40804" rIns="81609" bIns="40804" rtlCol="0">
            <a:norm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>
              <a:latin typeface="RopaSans"/>
              <a:cs typeface="RopaSans"/>
            </a:endParaRPr>
          </a:p>
        </p:txBody>
      </p:sp>
      <p:sp>
        <p:nvSpPr>
          <p:cNvPr id="40" name="Content Placeholder 4"/>
          <p:cNvSpPr txBox="1">
            <a:spLocks/>
          </p:cNvSpPr>
          <p:nvPr/>
        </p:nvSpPr>
        <p:spPr>
          <a:xfrm>
            <a:off x="674213" y="867453"/>
            <a:ext cx="7957086" cy="783673"/>
          </a:xfrm>
          <a:prstGeom prst="rect">
            <a:avLst/>
          </a:prstGeom>
        </p:spPr>
        <p:txBody>
          <a:bodyPr vert="horz" lIns="81609" tIns="40804" rIns="81609" bIns="40804" rtlCol="0">
            <a:norm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>
              <a:latin typeface="RopaSans"/>
              <a:cs typeface="RopaSans"/>
            </a:endParaRPr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753774" y="2868995"/>
            <a:ext cx="7762588" cy="400050"/>
          </a:xfrm>
          <a:prstGeom prst="rect">
            <a:avLst/>
          </a:prstGeom>
        </p:spPr>
        <p:txBody>
          <a:bodyPr vert="horz" lIns="81609" tIns="40804" rIns="81609" bIns="40804" rtlCol="0">
            <a:normAutofit/>
          </a:bodyPr>
          <a:lstStyle>
            <a:lvl1pPr marL="342820" indent="-342820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29" indent="-280922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463" indent="-230134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5907" indent="-290445" algn="l" defTabSz="45709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041" indent="-230134" algn="l" defTabSz="45709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>
              <a:latin typeface="RopaSans"/>
              <a:cs typeface="RopaSan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12705"/>
              </p:ext>
            </p:extLst>
          </p:nvPr>
        </p:nvGraphicFramePr>
        <p:xfrm>
          <a:off x="353089" y="257345"/>
          <a:ext cx="8422495" cy="43830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3157"/>
                <a:gridCol w="1399048"/>
                <a:gridCol w="365578"/>
                <a:gridCol w="5964712"/>
              </a:tblGrid>
              <a:tr h="543939">
                <a:tc gridSpan="3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KG Second Chances Solid" panose="02000000000000000000" pitchFamily="2" charset="0"/>
                          <a:cs typeface="RopaSans"/>
                        </a:rPr>
                        <a:t>Scorecard Rating</a:t>
                      </a:r>
                    </a:p>
                  </a:txBody>
                  <a:tcPr marL="76644" marR="76644" marT="30219" marB="30219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RopaSan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accent1"/>
                          </a:solidFill>
                          <a:latin typeface="KG Second Chances Solid" panose="02000000000000000000" pitchFamily="2" charset="0"/>
                          <a:cs typeface="RopaSans"/>
                        </a:rPr>
                        <a:t>Dark/Gold</a:t>
                      </a:r>
                      <a:r>
                        <a:rPr lang="en-US" sz="2600" baseline="0" dirty="0" smtClean="0">
                          <a:solidFill>
                            <a:schemeClr val="accent1"/>
                          </a:solidFill>
                          <a:latin typeface="KG Second Chances Solid" panose="02000000000000000000" pitchFamily="2" charset="0"/>
                          <a:cs typeface="RopaSans"/>
                        </a:rPr>
                        <a:t> Encounters</a:t>
                      </a:r>
                      <a:endParaRPr lang="en-US" sz="2600" dirty="0" smtClean="0">
                        <a:solidFill>
                          <a:schemeClr val="accent1"/>
                        </a:solidFill>
                        <a:latin typeface="KG Second Chances Solid" panose="02000000000000000000" pitchFamily="2" charset="0"/>
                        <a:cs typeface="RopaSans"/>
                      </a:endParaRPr>
                    </a:p>
                  </a:txBody>
                  <a:tcPr marL="76644" marR="76644" marT="30219" marB="30219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13">
                <a:tc gridSpan="4">
                  <a:txBody>
                    <a:bodyPr/>
                    <a:lstStyle/>
                    <a:p>
                      <a:pPr marL="0" marR="0" indent="0" algn="ctr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 your idea from 0-3 in terms of how well it performs across these six dimensions. Honest ratings will inspire better ideas.</a:t>
                      </a:r>
                    </a:p>
                  </a:txBody>
                  <a:tcPr marL="76644" marR="76644" marT="30219" marB="30219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RopaSan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RopaSans"/>
                      </a:endParaRPr>
                    </a:p>
                  </a:txBody>
                  <a:tcPr/>
                </a:tc>
              </a:tr>
              <a:tr h="604377"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latin typeface="+mn-lt"/>
                        <a:cs typeface="RopaSans"/>
                      </a:endParaRPr>
                    </a:p>
                  </a:txBody>
                  <a:tcPr marL="76644" marR="76644" marT="30219" marB="30219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Strategic Alignment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idea will certainly deliver the JTBD and the communication tasks set out.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RopaSan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377"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latin typeface="+mn-lt"/>
                        <a:cs typeface="RopaSans"/>
                      </a:endParaRPr>
                    </a:p>
                  </a:txBody>
                  <a:tcPr marL="76644" marR="76644" marT="30219" marB="30219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Fit and Scale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idea is a brilliant and intuitive fit with the target insights and has no issues to scale to the prospective target market. Watch: trade marketing must be clearly linked to campaign. 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RopaSan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377"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latin typeface="+mn-lt"/>
                        <a:cs typeface="RopaSans"/>
                      </a:endParaRPr>
                    </a:p>
                  </a:txBody>
                  <a:tcPr marL="76644" marR="76644" marT="30219" marB="30219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 Integration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idea fits beautifully with the brand’s core idea, and uses the brand assets efficiently to achieve brand differentiation at minimum cost. 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RopaSan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377"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latin typeface="+mn-lt"/>
                        <a:cs typeface="RopaSans"/>
                      </a:endParaRPr>
                    </a:p>
                  </a:txBody>
                  <a:tcPr marL="76644" marR="76644" marT="30219" marB="30219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Fresh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It’s never been done before and can be a sustaining element of brand campaigns in the future.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RopaSan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377"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latin typeface="+mn-lt"/>
                        <a:cs typeface="RopaSans"/>
                      </a:endParaRPr>
                    </a:p>
                  </a:txBody>
                  <a:tcPr marL="76644" marR="76644" marT="30219" marB="30219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Integrated POE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idea lives across the right balance of paid, owned and earned channels to deliver a completely integrated brand experience. 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RopaSan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377"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latin typeface="+mn-lt"/>
                        <a:cs typeface="RopaSans"/>
                      </a:endParaRPr>
                    </a:p>
                  </a:txBody>
                  <a:tcPr marL="76644" marR="76644" marT="30219" marB="30219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Measurable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idea can be measured in some metrics that matter, but can still improve. </a:t>
                      </a:r>
                    </a:p>
                  </a:txBody>
                  <a:tcPr marL="76644" marR="76644" marT="30219" marB="30219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33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RopaSan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48285" y="4121942"/>
            <a:ext cx="536505" cy="4230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888" tIns="34944" rIns="69888" bIns="34944"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062" y="3525173"/>
            <a:ext cx="536505" cy="423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888" tIns="34944" rIns="69888" bIns="34944"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8288" y="2907162"/>
            <a:ext cx="536505" cy="4230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888" tIns="34944" rIns="69888" bIns="34944"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3062" y="1713039"/>
            <a:ext cx="536505" cy="423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888" tIns="34944" rIns="69888" bIns="34944"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287" y="2303175"/>
            <a:ext cx="536505" cy="4230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888" tIns="34944" rIns="69888" bIns="34944"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288" y="1098257"/>
            <a:ext cx="536505" cy="4230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888" tIns="34944" rIns="69888" bIns="34944"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43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5">
      <a:dk1>
        <a:sysClr val="windowText" lastClr="000000"/>
      </a:dk1>
      <a:lt1>
        <a:sysClr val="window" lastClr="FFFFFF"/>
      </a:lt1>
      <a:dk2>
        <a:srgbClr val="43BBEF"/>
      </a:dk2>
      <a:lt2>
        <a:srgbClr val="FFFFFF"/>
      </a:lt2>
      <a:accent1>
        <a:srgbClr val="43BBEF"/>
      </a:accent1>
      <a:accent2>
        <a:srgbClr val="04E399"/>
      </a:accent2>
      <a:accent3>
        <a:srgbClr val="FF65C7"/>
      </a:accent3>
      <a:accent4>
        <a:srgbClr val="D7DE23"/>
      </a:accent4>
      <a:accent5>
        <a:srgbClr val="F8B529"/>
      </a:accent5>
      <a:accent6>
        <a:srgbClr val="7983F0"/>
      </a:accent6>
      <a:hlink>
        <a:srgbClr val="00A4E4"/>
      </a:hlink>
      <a:folHlink>
        <a:srgbClr val="69C3FF"/>
      </a:folHlink>
    </a:clrScheme>
    <a:fontScheme name="Initiative HELV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7388</TotalTime>
  <Words>793</Words>
  <Application>Microsoft Office PowerPoint</Application>
  <PresentationFormat>On-screen Show (16:9)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Idea Scorecard</vt:lpstr>
      <vt:lpstr>Scorecard rating if at 1</vt:lpstr>
      <vt:lpstr>Scorecard rating if at 2</vt:lpstr>
      <vt:lpstr>Scorecard rating if at 3</vt:lpstr>
      <vt:lpstr>PowerPoint Presentation</vt:lpstr>
    </vt:vector>
  </TitlesOfParts>
  <Company>alan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</dc:creator>
  <cp:lastModifiedBy>Gladysz, John (NYC-INI)</cp:lastModifiedBy>
  <cp:revision>279</cp:revision>
  <dcterms:created xsi:type="dcterms:W3CDTF">2013-12-16T15:45:58Z</dcterms:created>
  <dcterms:modified xsi:type="dcterms:W3CDTF">2015-02-12T17:33:28Z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