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
  </p:notesMasterIdLst>
  <p:handoutMasterIdLst>
    <p:handoutMasterId r:id="rId5"/>
  </p:handoutMasterIdLst>
  <p:sldIdLst>
    <p:sldId id="351" r:id="rId2"/>
    <p:sldId id="352" r:id="rId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09" autoAdjust="0"/>
    <p:restoredTop sz="85714" autoAdjust="0"/>
  </p:normalViewPr>
  <p:slideViewPr>
    <p:cSldViewPr snapToGrid="0" snapToObjects="1" showGuides="1">
      <p:cViewPr>
        <p:scale>
          <a:sx n="100" d="100"/>
          <a:sy n="100" d="100"/>
        </p:scale>
        <p:origin x="-1230" y="-84"/>
      </p:cViewPr>
      <p:guideLst>
        <p:guide orient="horz" pos="1806"/>
        <p:guide orient="horz" pos="1156"/>
        <p:guide orient="horz" pos="2826"/>
        <p:guide pos="2880"/>
        <p:guide pos="3640"/>
        <p:guide pos="5470"/>
        <p:guide pos="40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70C085-EFAE-3E4D-B5DE-24A062C44DD5}" type="datetimeFigureOut">
              <a:rPr lang="en-US" smtClean="0"/>
              <a:pPr/>
              <a:t>2/13/2015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EC1A8D-6D07-0240-A4F7-0F79CCEF5865}" type="slidenum">
              <a:rPr lang="en-US" smtClean="0"/>
              <a:pPr/>
              <a:t>‹#›</a:t>
            </a:fld>
            <a:endParaRPr lang="en-US"/>
          </a:p>
        </p:txBody>
      </p:sp>
    </p:spTree>
    <p:extLst>
      <p:ext uri="{BB962C8B-B14F-4D97-AF65-F5344CB8AC3E}">
        <p14:creationId xmlns:p14="http://schemas.microsoft.com/office/powerpoint/2010/main" val="1561573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5C239-A17F-E244-B124-5AB7AFDC9A0F}" type="datetimeFigureOut">
              <a:rPr lang="en-US" smtClean="0"/>
              <a:pPr/>
              <a:t>2/13/2015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A3AD0-854E-254B-BD26-7A637236BC74}" type="slidenum">
              <a:rPr lang="en-US" smtClean="0"/>
              <a:pPr/>
              <a:t>‹#›</a:t>
            </a:fld>
            <a:endParaRPr lang="en-US"/>
          </a:p>
        </p:txBody>
      </p:sp>
    </p:spTree>
    <p:extLst>
      <p:ext uri="{BB962C8B-B14F-4D97-AF65-F5344CB8AC3E}">
        <p14:creationId xmlns:p14="http://schemas.microsoft.com/office/powerpoint/2010/main" val="16255514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userDrawn="1"/>
        </p:nvSpPr>
        <p:spPr>
          <a:xfrm>
            <a:off x="0" y="8864"/>
            <a:ext cx="9144000" cy="51435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defTabSz="408194" fontAlgn="auto">
              <a:spcBef>
                <a:spcPts val="0"/>
              </a:spcBef>
              <a:spcAft>
                <a:spcPts val="0"/>
              </a:spcAft>
              <a:defRPr/>
            </a:pPr>
            <a:endParaRPr lang="en-US" dirty="0">
              <a:latin typeface="KG Second Chances Solid"/>
            </a:endParaRPr>
          </a:p>
        </p:txBody>
      </p:sp>
      <p:sp>
        <p:nvSpPr>
          <p:cNvPr id="2" name="Title 1"/>
          <p:cNvSpPr>
            <a:spLocks noGrp="1"/>
          </p:cNvSpPr>
          <p:nvPr>
            <p:ph type="ctrTitle" hasCustomPrompt="1"/>
          </p:nvPr>
        </p:nvSpPr>
        <p:spPr>
          <a:xfrm>
            <a:off x="0" y="2580614"/>
            <a:ext cx="4572000" cy="1213464"/>
          </a:xfrm>
          <a:solidFill>
            <a:schemeClr val="tx2"/>
          </a:solidFill>
        </p:spPr>
        <p:txBody>
          <a:bodyPr anchor="ctr">
            <a:noAutofit/>
          </a:bodyPr>
          <a:lstStyle>
            <a:lvl1pPr>
              <a:tabLst>
                <a:tab pos="1597025" algn="l"/>
              </a:tabLst>
              <a:defRPr sz="2400" baseline="0">
                <a:solidFill>
                  <a:schemeClr val="bg1"/>
                </a:solidFill>
                <a:latin typeface="KG Second Chances Sketch"/>
                <a:cs typeface="KG Second Chances Sketch"/>
              </a:defRPr>
            </a:lvl1pPr>
          </a:lstStyle>
          <a:p>
            <a:r>
              <a:rPr lang="en-US" dirty="0" smtClean="0"/>
              <a:t>Campaign Title</a:t>
            </a:r>
            <a:br>
              <a:rPr lang="en-US" dirty="0" smtClean="0"/>
            </a:br>
            <a:r>
              <a:rPr lang="en-US" dirty="0" smtClean="0"/>
              <a:t>Planning Cycle – Brand</a:t>
            </a:r>
            <a:br>
              <a:rPr lang="en-US" dirty="0" smtClean="0"/>
            </a:br>
            <a:r>
              <a:rPr lang="en-US" dirty="0" smtClean="0"/>
              <a:t>Columbia</a:t>
            </a:r>
            <a:endParaRPr lang="en-US" dirty="0"/>
          </a:p>
        </p:txBody>
      </p:sp>
      <p:pic>
        <p:nvPicPr>
          <p:cNvPr id="7" name="Picture 6" descr="Ini_logo_blue_rgb.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8414" y="4644568"/>
            <a:ext cx="938386" cy="193552"/>
          </a:xfrm>
          <a:prstGeom prst="rect">
            <a:avLst/>
          </a:prstGeom>
        </p:spPr>
      </p:pic>
      <p:cxnSp>
        <p:nvCxnSpPr>
          <p:cNvPr id="8" name="Straight Connector 7"/>
          <p:cNvCxnSpPr/>
          <p:nvPr userDrawn="1"/>
        </p:nvCxnSpPr>
        <p:spPr>
          <a:xfrm rot="5400000" flipH="1" flipV="1">
            <a:off x="7255683" y="4767263"/>
            <a:ext cx="457218" cy="1588"/>
          </a:xfrm>
          <a:prstGeom prst="line">
            <a:avLst/>
          </a:prstGeom>
          <a:ln w="6350"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8" descr="Unilever-blu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761731" y="4500002"/>
            <a:ext cx="522377" cy="527937"/>
          </a:xfrm>
          <a:prstGeom prst="rect">
            <a:avLst/>
          </a:prstGeom>
        </p:spPr>
      </p:pic>
      <p:sp>
        <p:nvSpPr>
          <p:cNvPr id="4" name="TextBox 3"/>
          <p:cNvSpPr txBox="1"/>
          <p:nvPr userDrawn="1"/>
        </p:nvSpPr>
        <p:spPr>
          <a:xfrm>
            <a:off x="6064554" y="2015014"/>
            <a:ext cx="2439107" cy="646331"/>
          </a:xfrm>
          <a:prstGeom prst="rect">
            <a:avLst/>
          </a:prstGeom>
          <a:noFill/>
        </p:spPr>
        <p:txBody>
          <a:bodyPr wrap="square" rtlCol="0">
            <a:spAutoFit/>
          </a:bodyPr>
          <a:lstStyle/>
          <a:p>
            <a:r>
              <a:rPr lang="en-US" dirty="0" smtClean="0">
                <a:solidFill>
                  <a:schemeClr val="bg1"/>
                </a:solidFill>
                <a:latin typeface="Arial Narrow" panose="020B0606020202030204" pitchFamily="34" charset="0"/>
              </a:rPr>
              <a:t>Insert product</a:t>
            </a:r>
            <a:r>
              <a:rPr lang="en-US" baseline="0" dirty="0" smtClean="0">
                <a:solidFill>
                  <a:schemeClr val="bg1"/>
                </a:solidFill>
                <a:latin typeface="Arial Narrow" panose="020B0606020202030204" pitchFamily="34" charset="0"/>
              </a:rPr>
              <a:t> or brand image here</a:t>
            </a:r>
            <a:endParaRPr lang="en-US" dirty="0">
              <a:solidFill>
                <a:schemeClr val="bg1"/>
              </a:solidFill>
              <a:latin typeface="Arial Narrow" panose="020B0606020202030204" pitchFamily="34" charset="0"/>
            </a:endParaRPr>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Rectangle 4"/>
          <p:cNvSpPr/>
          <p:nvPr userDrawn="1"/>
        </p:nvSpPr>
        <p:spPr>
          <a:xfrm>
            <a:off x="0" y="8864"/>
            <a:ext cx="9144000" cy="51435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defTabSz="408194" fontAlgn="auto">
              <a:spcBef>
                <a:spcPts val="0"/>
              </a:spcBef>
              <a:spcAft>
                <a:spcPts val="0"/>
              </a:spcAft>
              <a:defRPr/>
            </a:pPr>
            <a:endParaRPr lang="en-US" dirty="0">
              <a:latin typeface="KG Second Chances Solid"/>
            </a:endParaRPr>
          </a:p>
        </p:txBody>
      </p:sp>
      <p:pic>
        <p:nvPicPr>
          <p:cNvPr id="10" name="Picture 9" descr="3real live determine-01.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11150" y="8864"/>
            <a:ext cx="4857750" cy="5143500"/>
          </a:xfrm>
          <a:prstGeom prst="rect">
            <a:avLst/>
          </a:prstGeom>
        </p:spPr>
      </p:pic>
      <p:sp>
        <p:nvSpPr>
          <p:cNvPr id="11" name="TextBox 10"/>
          <p:cNvSpPr txBox="1"/>
          <p:nvPr userDrawn="1"/>
        </p:nvSpPr>
        <p:spPr>
          <a:xfrm>
            <a:off x="6388100" y="2015014"/>
            <a:ext cx="2439107" cy="369332"/>
          </a:xfrm>
          <a:prstGeom prst="rect">
            <a:avLst/>
          </a:prstGeom>
          <a:noFill/>
        </p:spPr>
        <p:txBody>
          <a:bodyPr wrap="square" rtlCol="0">
            <a:spAutoFit/>
          </a:bodyPr>
          <a:lstStyle/>
          <a:p>
            <a:r>
              <a:rPr lang="en-US" dirty="0" smtClean="0">
                <a:solidFill>
                  <a:schemeClr val="bg1"/>
                </a:solidFill>
                <a:latin typeface="Arial Narrow" panose="020B0606020202030204" pitchFamily="34" charset="0"/>
              </a:rPr>
              <a:t>Insert portrait here</a:t>
            </a:r>
            <a:endParaRPr lang="en-US"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44786796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Rectangle 4"/>
          <p:cNvSpPr/>
          <p:nvPr userDrawn="1"/>
        </p:nvSpPr>
        <p:spPr>
          <a:xfrm>
            <a:off x="0" y="-661"/>
            <a:ext cx="9144000" cy="51435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defTabSz="408194" fontAlgn="auto">
              <a:spcBef>
                <a:spcPts val="0"/>
              </a:spcBef>
              <a:spcAft>
                <a:spcPts val="0"/>
              </a:spcAft>
              <a:defRPr/>
            </a:pPr>
            <a:endParaRPr lang="en-US" dirty="0">
              <a:latin typeface="KG Second Chances Solid"/>
            </a:endParaRPr>
          </a:p>
        </p:txBody>
      </p:sp>
      <p:sp>
        <p:nvSpPr>
          <p:cNvPr id="11" name="TextBox 10"/>
          <p:cNvSpPr txBox="1"/>
          <p:nvPr userDrawn="1"/>
        </p:nvSpPr>
        <p:spPr>
          <a:xfrm>
            <a:off x="6388100" y="2015014"/>
            <a:ext cx="2439107" cy="369332"/>
          </a:xfrm>
          <a:prstGeom prst="rect">
            <a:avLst/>
          </a:prstGeom>
          <a:noFill/>
        </p:spPr>
        <p:txBody>
          <a:bodyPr wrap="square" rtlCol="0">
            <a:spAutoFit/>
          </a:bodyPr>
          <a:lstStyle/>
          <a:p>
            <a:r>
              <a:rPr lang="en-US" dirty="0" smtClean="0">
                <a:solidFill>
                  <a:schemeClr val="bg1"/>
                </a:solidFill>
                <a:latin typeface="Arial Narrow" panose="020B0606020202030204" pitchFamily="34" charset="0"/>
              </a:rPr>
              <a:t>Insert portrait here</a:t>
            </a:r>
            <a:endParaRPr lang="en-US" dirty="0">
              <a:solidFill>
                <a:schemeClr val="bg1"/>
              </a:solidFill>
              <a:latin typeface="Arial Narrow" panose="020B0606020202030204" pitchFamily="34" charset="0"/>
            </a:endParaRPr>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61925" y="8864"/>
            <a:ext cx="493395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264729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5" name="Rectangle 4"/>
          <p:cNvSpPr/>
          <p:nvPr userDrawn="1"/>
        </p:nvSpPr>
        <p:spPr>
          <a:xfrm>
            <a:off x="0" y="-661"/>
            <a:ext cx="9144000" cy="51435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defTabSz="408194" fontAlgn="auto">
              <a:spcBef>
                <a:spcPts val="0"/>
              </a:spcBef>
              <a:spcAft>
                <a:spcPts val="0"/>
              </a:spcAft>
              <a:defRPr/>
            </a:pPr>
            <a:endParaRPr lang="en-US" dirty="0">
              <a:latin typeface="KG Second Chances Solid"/>
            </a:endParaRPr>
          </a:p>
        </p:txBody>
      </p:sp>
      <p:sp>
        <p:nvSpPr>
          <p:cNvPr id="11" name="TextBox 10"/>
          <p:cNvSpPr txBox="1"/>
          <p:nvPr userDrawn="1"/>
        </p:nvSpPr>
        <p:spPr>
          <a:xfrm>
            <a:off x="6388100" y="2015014"/>
            <a:ext cx="2439107" cy="369332"/>
          </a:xfrm>
          <a:prstGeom prst="rect">
            <a:avLst/>
          </a:prstGeom>
          <a:noFill/>
        </p:spPr>
        <p:txBody>
          <a:bodyPr wrap="square" rtlCol="0">
            <a:spAutoFit/>
          </a:bodyPr>
          <a:lstStyle/>
          <a:p>
            <a:r>
              <a:rPr lang="en-US" dirty="0" smtClean="0">
                <a:solidFill>
                  <a:schemeClr val="bg1"/>
                </a:solidFill>
                <a:latin typeface="Arial Narrow" panose="020B0606020202030204" pitchFamily="34" charset="0"/>
              </a:rPr>
              <a:t>Insert portrait here</a:t>
            </a:r>
            <a:endParaRPr lang="en-US" dirty="0">
              <a:solidFill>
                <a:schemeClr val="bg1"/>
              </a:solidFill>
              <a:latin typeface="Arial Narrow" panose="020B0606020202030204" pitchFamily="34" charset="0"/>
            </a:endParaRPr>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4953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11222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17095ADA-CE86-0349-84E0-12EAA4460867}"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1950" y="262217"/>
            <a:ext cx="8324850" cy="857250"/>
          </a:xfrm>
        </p:spPr>
        <p:txBody>
          <a:bodyPr/>
          <a:lstStyle>
            <a:lvl1pPr>
              <a:defRPr sz="4000"/>
            </a:lvl1pPr>
          </a:lstStyle>
          <a:p>
            <a:r>
              <a:rPr lang="en-US" dirty="0" smtClean="0"/>
              <a:t>JTBD Simplified</a:t>
            </a:r>
            <a:endParaRPr lang="en-US" dirty="0"/>
          </a:p>
        </p:txBody>
      </p:sp>
      <p:sp>
        <p:nvSpPr>
          <p:cNvPr id="3" name="Slide Number Placeholder 2"/>
          <p:cNvSpPr>
            <a:spLocks noGrp="1"/>
          </p:cNvSpPr>
          <p:nvPr>
            <p:ph type="sldNum" sz="quarter" idx="10"/>
          </p:nvPr>
        </p:nvSpPr>
        <p:spPr>
          <a:xfrm>
            <a:off x="558800" y="4630341"/>
            <a:ext cx="2133600" cy="273844"/>
          </a:xfrm>
        </p:spPr>
        <p:txBody>
          <a:bodyPr/>
          <a:lstStyle>
            <a:lvl1pPr algn="l">
              <a:defRPr/>
            </a:lvl1pPr>
          </a:lstStyle>
          <a:p>
            <a:fld id="{17095ADA-CE86-0349-84E0-12EAA4460867}" type="slidenum">
              <a:rPr lang="en-US" smtClean="0"/>
              <a:pPr/>
              <a:t>‹#›</a:t>
            </a:fld>
            <a:endParaRPr lang="en-US" dirty="0"/>
          </a:p>
        </p:txBody>
      </p:sp>
      <p:sp>
        <p:nvSpPr>
          <p:cNvPr id="4" name="Content Placeholder 2"/>
          <p:cNvSpPr>
            <a:spLocks noGrp="1"/>
          </p:cNvSpPr>
          <p:nvPr>
            <p:ph idx="1"/>
          </p:nvPr>
        </p:nvSpPr>
        <p:spPr>
          <a:xfrm>
            <a:off x="361950" y="1187545"/>
            <a:ext cx="8324850" cy="717455"/>
          </a:xfrm>
        </p:spPr>
        <p:txBody>
          <a:bodyPr/>
          <a:lstStyle>
            <a:lvl1pPr marL="0" indent="0">
              <a:buNone/>
              <a:defRPr sz="1800">
                <a:solidFill>
                  <a:schemeClr val="bg2">
                    <a:lumMod val="50000"/>
                  </a:schemeClr>
                </a:solidFill>
              </a:defRPr>
            </a:lvl1pPr>
            <a:lvl2pPr marL="290513" indent="0">
              <a:buNone/>
              <a:defRPr/>
            </a:lvl2pPr>
            <a:lvl3pPr>
              <a:defRPr b="1"/>
            </a:lvl3pPr>
            <a:lvl4pPr>
              <a:defRPr b="1"/>
            </a:lvl4pPr>
            <a:lvl5pPr>
              <a:defRPr b="1"/>
            </a:lvl5pPr>
          </a:lstStyle>
          <a:p>
            <a:pPr lvl="0"/>
            <a:endParaRPr lang="en-US" dirty="0" smtClean="0"/>
          </a:p>
        </p:txBody>
      </p:sp>
      <p:pic>
        <p:nvPicPr>
          <p:cNvPr id="3074" name="Picture 2" descr="C:\Users\John.Gladysz\Documents\WORK\Initiative\Unilever\UL Axe DASH Example Output\Budget.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454025" y="1835150"/>
            <a:ext cx="2790825"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John.Gladysz\Documents\WORK\Initiative\Unilever\UL Axe DASH Example Output\Pressure.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3176587" y="1849041"/>
            <a:ext cx="2790825"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John.Gladysz\Documents\WORK\Initiative\Unilever\UL Axe DASH Example Output\Coverage.png"/>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5900736" y="1836341"/>
            <a:ext cx="2790825"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sz="half" idx="11"/>
          </p:nvPr>
        </p:nvSpPr>
        <p:spPr>
          <a:xfrm>
            <a:off x="708024" y="2867025"/>
            <a:ext cx="2286000" cy="1554480"/>
          </a:xfrm>
        </p:spPr>
        <p:txBody>
          <a:bodyPr>
            <a:normAutofit/>
          </a:bodyPr>
          <a:lstStyle>
            <a:lvl1pPr marL="0" indent="0" algn="ctr">
              <a:buNone/>
              <a:defRPr sz="1400">
                <a:latin typeface="KG Second Chances Solid" panose="02000000000000000000" pitchFamily="2" charset="0"/>
              </a:defRPr>
            </a:lvl1pPr>
            <a:lvl2pPr marL="290513" indent="0" algn="ctr">
              <a:buNone/>
              <a:defRPr sz="2000"/>
            </a:lvl2pPr>
            <a:lvl3pPr algn="ctr">
              <a:defRPr sz="2000"/>
            </a:lvl3pPr>
            <a:lvl4pPr algn="ctr">
              <a:defRPr sz="2000"/>
            </a:lvl4pPr>
            <a:lvl5pPr algn="ctr">
              <a:defRPr sz="2000"/>
            </a:lvl5pPr>
            <a:lvl6pPr>
              <a:defRPr sz="1800"/>
            </a:lvl6pPr>
            <a:lvl7pPr>
              <a:defRPr sz="1800"/>
            </a:lvl7pPr>
            <a:lvl8pPr>
              <a:defRPr sz="1800"/>
            </a:lvl8pPr>
            <a:lvl9pPr>
              <a:defRPr sz="1800"/>
            </a:lvl9pPr>
          </a:lstStyle>
          <a:p>
            <a:pPr lvl="0"/>
            <a:r>
              <a:rPr lang="en-US" dirty="0" smtClean="0"/>
              <a:t>Click to edit Master text styles</a:t>
            </a:r>
            <a:endParaRPr lang="en-US" dirty="0"/>
          </a:p>
        </p:txBody>
      </p:sp>
      <p:sp>
        <p:nvSpPr>
          <p:cNvPr id="6" name="Content Placeholder 3"/>
          <p:cNvSpPr>
            <a:spLocks noGrp="1"/>
          </p:cNvSpPr>
          <p:nvPr>
            <p:ph sz="half" idx="2"/>
          </p:nvPr>
        </p:nvSpPr>
        <p:spPr>
          <a:xfrm>
            <a:off x="3428999" y="2867025"/>
            <a:ext cx="2286000" cy="1554480"/>
          </a:xfrm>
        </p:spPr>
        <p:txBody>
          <a:bodyPr>
            <a:normAutofit/>
          </a:bodyPr>
          <a:lstStyle>
            <a:lvl1pPr marL="0" indent="0" algn="ctr">
              <a:buNone/>
              <a:defRPr sz="1400">
                <a:latin typeface="KG Second Chances Solid" panose="02000000000000000000" pitchFamily="2" charset="0"/>
              </a:defRPr>
            </a:lvl1pPr>
            <a:lvl2pPr algn="ctr">
              <a:defRPr sz="2000"/>
            </a:lvl2pPr>
            <a:lvl3pPr algn="ctr">
              <a:defRPr sz="2000"/>
            </a:lvl3pPr>
            <a:lvl4pPr algn="ctr">
              <a:defRPr sz="2000"/>
            </a:lvl4pPr>
            <a:lvl5pPr algn="ctr">
              <a:defRPr sz="2000"/>
            </a:lvl5pPr>
            <a:lvl6pPr>
              <a:defRPr sz="1800"/>
            </a:lvl6pPr>
            <a:lvl7pPr>
              <a:defRPr sz="1800"/>
            </a:lvl7pPr>
            <a:lvl8pPr>
              <a:defRPr sz="1800"/>
            </a:lvl8pPr>
            <a:lvl9pPr>
              <a:defRPr sz="1800"/>
            </a:lvl9pPr>
          </a:lstStyle>
          <a:p>
            <a:pPr lvl="0"/>
            <a:r>
              <a:rPr lang="en-US" dirty="0" smtClean="0"/>
              <a:t>Click to edit Master text styles</a:t>
            </a:r>
            <a:endParaRPr lang="en-US" dirty="0"/>
          </a:p>
        </p:txBody>
      </p:sp>
      <p:sp>
        <p:nvSpPr>
          <p:cNvPr id="8" name="Content Placeholder 3"/>
          <p:cNvSpPr>
            <a:spLocks noGrp="1"/>
          </p:cNvSpPr>
          <p:nvPr>
            <p:ph sz="half" idx="12"/>
          </p:nvPr>
        </p:nvSpPr>
        <p:spPr>
          <a:xfrm>
            <a:off x="6200773" y="2867025"/>
            <a:ext cx="2286000" cy="1554480"/>
          </a:xfrm>
        </p:spPr>
        <p:txBody>
          <a:bodyPr>
            <a:normAutofit/>
          </a:bodyPr>
          <a:lstStyle>
            <a:lvl1pPr marL="0" indent="0" algn="ctr">
              <a:buNone/>
              <a:defRPr sz="1400">
                <a:latin typeface="KG Second Chances Solid" panose="02000000000000000000" pitchFamily="2" charset="0"/>
              </a:defRPr>
            </a:lvl1pPr>
            <a:lvl2pPr algn="ctr">
              <a:defRPr sz="2000"/>
            </a:lvl2pPr>
            <a:lvl3pPr algn="ctr">
              <a:defRPr sz="2000"/>
            </a:lvl3pPr>
            <a:lvl4pPr algn="ctr">
              <a:defRPr sz="2000"/>
            </a:lvl4pPr>
            <a:lvl5pPr algn="ctr">
              <a:defRPr sz="2000"/>
            </a:lvl5pPr>
            <a:lvl6pPr>
              <a:defRPr sz="1800"/>
            </a:lvl6pPr>
            <a:lvl7pPr>
              <a:defRPr sz="1800"/>
            </a:lvl7pPr>
            <a:lvl8pPr>
              <a:defRPr sz="1800"/>
            </a:lvl8pPr>
            <a:lvl9pPr>
              <a:defRPr sz="1800"/>
            </a:lvl9pPr>
          </a:lstStyle>
          <a:p>
            <a:pPr lvl="0"/>
            <a:r>
              <a:rPr lang="en-US" dirty="0" smtClean="0"/>
              <a:t>Click to edit Master text styles</a:t>
            </a:r>
            <a:endParaRPr lang="en-US" dirty="0"/>
          </a:p>
        </p:txBody>
      </p:sp>
    </p:spTree>
    <p:extLst>
      <p:ext uri="{BB962C8B-B14F-4D97-AF65-F5344CB8AC3E}">
        <p14:creationId xmlns:p14="http://schemas.microsoft.com/office/powerpoint/2010/main" val="325133135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3229"/>
            <a:ext cx="4038600" cy="2545556"/>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63229"/>
            <a:ext cx="4038600" cy="2545556"/>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17095ADA-CE86-0349-84E0-12EAA4460867}"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17095ADA-CE86-0349-84E0-12EAA4460867}"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7095ADA-CE86-0349-84E0-12EAA4460867}"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2717"/>
            <a:ext cx="8229600" cy="85725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78045"/>
            <a:ext cx="8229600" cy="327463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3505200" y="4767263"/>
            <a:ext cx="2133600" cy="273844"/>
          </a:xfrm>
          <a:prstGeom prst="rect">
            <a:avLst/>
          </a:prstGeom>
        </p:spPr>
        <p:txBody>
          <a:bodyPr vert="horz" lIns="91440" tIns="45720" rIns="91440" bIns="45720" rtlCol="0" anchor="ctr"/>
          <a:lstStyle>
            <a:lvl1pPr algn="ctr">
              <a:defRPr sz="900">
                <a:solidFill>
                  <a:srgbClr val="7F7F7F"/>
                </a:solidFill>
                <a:latin typeface="DINBek" panose="00000400000000000000" pitchFamily="2" charset="0"/>
                <a:cs typeface="DINBek" panose="00000400000000000000" pitchFamily="2" charset="0"/>
              </a:defRPr>
            </a:lvl1pPr>
          </a:lstStyle>
          <a:p>
            <a:fld id="{17095ADA-CE86-0349-84E0-12EAA4460867}" type="slidenum">
              <a:rPr lang="en-US" smtClean="0"/>
              <a:pPr/>
              <a:t>‹#›</a:t>
            </a:fld>
            <a:endParaRPr lang="en-US" dirty="0"/>
          </a:p>
        </p:txBody>
      </p:sp>
      <p:pic>
        <p:nvPicPr>
          <p:cNvPr id="9" name="Picture 8" descr="Unilever-blue.png"/>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6835876" y="4538654"/>
            <a:ext cx="412971" cy="457218"/>
          </a:xfrm>
          <a:prstGeom prst="rect">
            <a:avLst/>
          </a:prstGeom>
        </p:spPr>
      </p:pic>
      <p:pic>
        <p:nvPicPr>
          <p:cNvPr id="10" name="Picture 9" descr="Ini_logo_blue_rgb.png"/>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7748414" y="4644568"/>
            <a:ext cx="938386" cy="193553"/>
          </a:xfrm>
          <a:prstGeom prst="rect">
            <a:avLst/>
          </a:prstGeom>
        </p:spPr>
      </p:pic>
      <p:cxnSp>
        <p:nvCxnSpPr>
          <p:cNvPr id="12" name="Straight Connector 11"/>
          <p:cNvCxnSpPr/>
          <p:nvPr userDrawn="1"/>
        </p:nvCxnSpPr>
        <p:spPr>
          <a:xfrm rot="5400000" flipH="1" flipV="1">
            <a:off x="7255683" y="4767263"/>
            <a:ext cx="457218" cy="1588"/>
          </a:xfrm>
          <a:prstGeom prst="line">
            <a:avLst/>
          </a:prstGeom>
          <a:ln w="63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6" r:id="rId2"/>
    <p:sldLayoutId id="2147483667" r:id="rId3"/>
    <p:sldLayoutId id="2147483668" r:id="rId4"/>
    <p:sldLayoutId id="2147483650" r:id="rId5"/>
    <p:sldLayoutId id="2147483669" r:id="rId6"/>
    <p:sldLayoutId id="2147483652" r:id="rId7"/>
    <p:sldLayoutId id="2147483654" r:id="rId8"/>
    <p:sldLayoutId id="2147483655" r:id="rId9"/>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000" kern="1200">
          <a:solidFill>
            <a:schemeClr val="tx2"/>
          </a:solidFill>
          <a:latin typeface="KG Second Chances Sketch" panose="02000000000000000000" pitchFamily="2" charset="0"/>
          <a:ea typeface="+mj-ea"/>
          <a:cs typeface="KG Second Chances Sketch" panose="02000000000000000000" pitchFamily="2" charset="0"/>
        </a:defRPr>
      </a:lvl1pPr>
    </p:titleStyle>
    <p:bodyStyle>
      <a:lvl1pPr marL="290513" indent="-290513" algn="l" defTabSz="457200" rtl="0" eaLnBrk="1" latinLnBrk="0" hangingPunct="1">
        <a:spcBef>
          <a:spcPct val="20000"/>
        </a:spcBef>
        <a:buFont typeface="Arial"/>
        <a:buChar char="•"/>
        <a:defRPr sz="2200" kern="1200">
          <a:solidFill>
            <a:schemeClr val="tx1"/>
          </a:solidFill>
          <a:latin typeface="+mj-lt"/>
          <a:ea typeface="+mn-ea"/>
          <a:cs typeface="DINBek"/>
        </a:defRPr>
      </a:lvl1pPr>
      <a:lvl2pPr marL="566738" indent="-276225" algn="l" defTabSz="457200" rtl="0" eaLnBrk="1" latinLnBrk="0" hangingPunct="1">
        <a:spcBef>
          <a:spcPct val="20000"/>
        </a:spcBef>
        <a:buFont typeface="DINBek" panose="00000400000000000000" pitchFamily="2" charset="0"/>
        <a:buChar char="-"/>
        <a:defRPr sz="2000" kern="1200">
          <a:solidFill>
            <a:schemeClr val="tx1"/>
          </a:solidFill>
          <a:latin typeface="+mj-lt"/>
          <a:ea typeface="+mn-ea"/>
          <a:cs typeface="DINBek"/>
        </a:defRPr>
      </a:lvl2pPr>
      <a:lvl3pPr marL="798513" indent="-227013" algn="l" defTabSz="457200" rtl="0" eaLnBrk="1" latinLnBrk="0" hangingPunct="1">
        <a:spcBef>
          <a:spcPct val="20000"/>
        </a:spcBef>
        <a:buFont typeface="Arial"/>
        <a:buChar char="•"/>
        <a:defRPr sz="1800" kern="1200">
          <a:solidFill>
            <a:schemeClr val="tx1"/>
          </a:solidFill>
          <a:latin typeface="+mj-lt"/>
          <a:ea typeface="+mn-ea"/>
          <a:cs typeface="DINBek"/>
        </a:defRPr>
      </a:lvl3pPr>
      <a:lvl4pPr marL="1027113" indent="-228600" algn="l" defTabSz="457200" rtl="0" eaLnBrk="1" latinLnBrk="0" hangingPunct="1">
        <a:spcBef>
          <a:spcPct val="20000"/>
        </a:spcBef>
        <a:buFont typeface="Arial"/>
        <a:buChar char="–"/>
        <a:defRPr sz="1800" kern="1200">
          <a:solidFill>
            <a:schemeClr val="tx1"/>
          </a:solidFill>
          <a:latin typeface="+mj-lt"/>
          <a:ea typeface="+mn-ea"/>
          <a:cs typeface="DINBek"/>
        </a:defRPr>
      </a:lvl4pPr>
      <a:lvl5pPr marL="1255713" indent="-228600" algn="l" defTabSz="457200" rtl="0" eaLnBrk="1" latinLnBrk="0" hangingPunct="1">
        <a:spcBef>
          <a:spcPct val="20000"/>
        </a:spcBef>
        <a:buFont typeface="Arial"/>
        <a:buChar char="»"/>
        <a:defRPr sz="1800" kern="1200">
          <a:solidFill>
            <a:schemeClr val="tx1"/>
          </a:solidFill>
          <a:latin typeface="+mj-lt"/>
          <a:ea typeface="+mn-ea"/>
          <a:cs typeface="DINBe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6042"/>
            <a:ext cx="8229600" cy="857250"/>
          </a:xfrm>
        </p:spPr>
        <p:txBody>
          <a:bodyPr/>
          <a:lstStyle/>
          <a:p>
            <a:r>
              <a:rPr lang="en-US" dirty="0" smtClean="0"/>
              <a:t>Strategic Clarity</a:t>
            </a:r>
            <a:endParaRPr lang="en-US" dirty="0"/>
          </a:p>
        </p:txBody>
      </p:sp>
      <p:sp>
        <p:nvSpPr>
          <p:cNvPr id="4" name="Slide Number Placeholder 3"/>
          <p:cNvSpPr>
            <a:spLocks noGrp="1"/>
          </p:cNvSpPr>
          <p:nvPr>
            <p:ph type="sldNum" sz="quarter" idx="12"/>
          </p:nvPr>
        </p:nvSpPr>
        <p:spPr/>
        <p:txBody>
          <a:bodyPr/>
          <a:lstStyle/>
          <a:p>
            <a:fld id="{17095ADA-CE86-0349-84E0-12EAA4460867}" type="slidenum">
              <a:rPr lang="en-US" smtClean="0"/>
              <a:pPr/>
              <a:t>1</a:t>
            </a:fld>
            <a:endParaRPr lang="en-US"/>
          </a:p>
        </p:txBody>
      </p:sp>
      <p:grpSp>
        <p:nvGrpSpPr>
          <p:cNvPr id="5" name="Group 4"/>
          <p:cNvGrpSpPr/>
          <p:nvPr/>
        </p:nvGrpSpPr>
        <p:grpSpPr>
          <a:xfrm>
            <a:off x="561976" y="1077078"/>
            <a:ext cx="8001000" cy="3342521"/>
            <a:chOff x="1917218" y="1314252"/>
            <a:chExt cx="11619187" cy="6904512"/>
          </a:xfrm>
        </p:grpSpPr>
        <p:sp>
          <p:nvSpPr>
            <p:cNvPr id="6" name="Rectangle 5"/>
            <p:cNvSpPr/>
            <p:nvPr/>
          </p:nvSpPr>
          <p:spPr>
            <a:xfrm>
              <a:off x="3656432" y="2332146"/>
              <a:ext cx="4064365" cy="2490844"/>
            </a:xfrm>
            <a:prstGeom prst="rect">
              <a:avLst/>
            </a:prstGeom>
            <a:solidFill>
              <a:srgbClr val="FFCE6D"/>
            </a:solidFill>
            <a:ln w="9525" cap="flat" cmpd="sng" algn="ctr">
              <a:noFill/>
              <a:prstDash val="solid"/>
            </a:ln>
            <a:effectLst>
              <a:outerShdw blurRad="40000" dist="23000" dir="5400000" rotWithShape="0">
                <a:srgbClr val="000000">
                  <a:alpha val="35000"/>
                </a:srgbClr>
              </a:outerShdw>
            </a:effectLst>
          </p:spPr>
          <p:txBody>
            <a:bodyPr lIns="165214" tIns="82607" rIns="165214" bIns="82607" anchor="t"/>
            <a:lstStyle/>
            <a:p>
              <a:r>
                <a:rPr lang="en-GB" sz="900" kern="0" dirty="0">
                  <a:solidFill>
                    <a:schemeClr val="bg1"/>
                  </a:solidFill>
                </a:rPr>
                <a:t>ACTIVATING</a:t>
              </a:r>
            </a:p>
            <a:p>
              <a:r>
                <a:rPr lang="en-GB" sz="900" kern="0" dirty="0">
                  <a:solidFill>
                    <a:schemeClr val="bg1"/>
                  </a:solidFill>
                </a:rPr>
                <a:t>This is where the priority is delivering information to an interested  audience. Therefore the focus is cost efficient reach of an audience that is sensitised to the message and therefore  already likely to notice.  And allow for audience to have deeper access to more information.  </a:t>
              </a:r>
            </a:p>
          </p:txBody>
        </p:sp>
        <p:sp>
          <p:nvSpPr>
            <p:cNvPr id="7" name="Rectangle 6"/>
            <p:cNvSpPr/>
            <p:nvPr/>
          </p:nvSpPr>
          <p:spPr>
            <a:xfrm>
              <a:off x="7784339" y="2332146"/>
              <a:ext cx="4064365" cy="2490844"/>
            </a:xfrm>
            <a:prstGeom prst="rect">
              <a:avLst/>
            </a:prstGeom>
            <a:solidFill>
              <a:srgbClr val="6699FF"/>
            </a:solidFill>
            <a:ln w="9525" cap="flat" cmpd="sng" algn="ctr">
              <a:noFill/>
              <a:prstDash val="solid"/>
            </a:ln>
            <a:effectLst>
              <a:outerShdw blurRad="40000" dist="23000" dir="5400000" rotWithShape="0">
                <a:srgbClr val="000000">
                  <a:alpha val="35000"/>
                </a:srgbClr>
              </a:outerShdw>
            </a:effectLst>
          </p:spPr>
          <p:txBody>
            <a:bodyPr lIns="165214" tIns="82607" rIns="165214" bIns="82607" anchor="t"/>
            <a:lstStyle/>
            <a:p>
              <a:r>
                <a:rPr lang="en-GB" sz="900" kern="0" dirty="0">
                  <a:solidFill>
                    <a:schemeClr val="bg1"/>
                  </a:solidFill>
                </a:rPr>
                <a:t>REINFORCING</a:t>
              </a:r>
            </a:p>
            <a:p>
              <a:r>
                <a:rPr lang="en-GB" sz="900" kern="0" dirty="0">
                  <a:solidFill>
                    <a:schemeClr val="bg1"/>
                  </a:solidFill>
                </a:rPr>
                <a:t>This is where the priority is reinforcing existing associations.  Therefore the focus is for a strategy that can refreshing existing memory structures – aiming for recency, in order to influence purchase/action.</a:t>
              </a:r>
            </a:p>
            <a:p>
              <a:endParaRPr lang="en-GB" sz="900" kern="0" dirty="0">
                <a:solidFill>
                  <a:schemeClr val="bg1"/>
                </a:solidFill>
              </a:endParaRPr>
            </a:p>
          </p:txBody>
        </p:sp>
        <p:sp>
          <p:nvSpPr>
            <p:cNvPr id="8" name="Rectangle 7"/>
            <p:cNvSpPr/>
            <p:nvPr/>
          </p:nvSpPr>
          <p:spPr>
            <a:xfrm>
              <a:off x="7784339" y="4964989"/>
              <a:ext cx="4064365" cy="2232637"/>
            </a:xfrm>
            <a:prstGeom prst="rect">
              <a:avLst/>
            </a:prstGeom>
            <a:solidFill>
              <a:srgbClr val="8BD000"/>
            </a:solidFill>
            <a:ln w="9525" cap="flat" cmpd="sng" algn="ctr">
              <a:noFill/>
              <a:prstDash val="solid"/>
            </a:ln>
            <a:effectLst>
              <a:outerShdw blurRad="40000" dist="23000" dir="5400000" rotWithShape="0">
                <a:srgbClr val="000000">
                  <a:alpha val="35000"/>
                </a:srgbClr>
              </a:outerShdw>
            </a:effectLst>
          </p:spPr>
          <p:txBody>
            <a:bodyPr lIns="165214" tIns="82607" rIns="165214" bIns="82607" anchor="t"/>
            <a:lstStyle/>
            <a:p>
              <a:r>
                <a:rPr lang="en-GB" sz="900" kern="0" dirty="0">
                  <a:solidFill>
                    <a:schemeClr val="bg1"/>
                  </a:solidFill>
                </a:rPr>
                <a:t>AUGMENTING</a:t>
              </a:r>
            </a:p>
            <a:p>
              <a:r>
                <a:rPr lang="en-GB" sz="900" kern="0" dirty="0">
                  <a:solidFill>
                    <a:schemeClr val="bg1"/>
                  </a:solidFill>
                </a:rPr>
                <a:t>This is where the priority is (re)building new memory-structures onto the brand.  Therefore the focus is for a strategy that can build new memory through emotional and frequency. </a:t>
              </a:r>
            </a:p>
          </p:txBody>
        </p:sp>
        <p:sp>
          <p:nvSpPr>
            <p:cNvPr id="9" name="Rectangle 8"/>
            <p:cNvSpPr/>
            <p:nvPr/>
          </p:nvSpPr>
          <p:spPr>
            <a:xfrm>
              <a:off x="3656432" y="4964989"/>
              <a:ext cx="4064365" cy="2232637"/>
            </a:xfrm>
            <a:prstGeom prst="rect">
              <a:avLst/>
            </a:prstGeom>
            <a:solidFill>
              <a:srgbClr val="FF7C80"/>
            </a:solidFill>
            <a:ln w="9525" cap="flat" cmpd="sng" algn="ctr">
              <a:noFill/>
              <a:prstDash val="solid"/>
            </a:ln>
            <a:effectLst>
              <a:outerShdw blurRad="40000" dist="23000" dir="5400000" rotWithShape="0">
                <a:srgbClr val="000000">
                  <a:alpha val="35000"/>
                </a:srgbClr>
              </a:outerShdw>
            </a:effectLst>
          </p:spPr>
          <p:txBody>
            <a:bodyPr lIns="165214" tIns="82607" rIns="165214" bIns="82607" anchor="t"/>
            <a:lstStyle/>
            <a:p>
              <a:r>
                <a:rPr lang="en-GB" sz="900" kern="0" dirty="0">
                  <a:solidFill>
                    <a:schemeClr val="bg1"/>
                  </a:solidFill>
                </a:rPr>
                <a:t>IMPACTING</a:t>
              </a:r>
            </a:p>
            <a:p>
              <a:r>
                <a:rPr lang="en-GB" sz="900" kern="0" dirty="0">
                  <a:solidFill>
                    <a:schemeClr val="bg1"/>
                  </a:solidFill>
                </a:rPr>
                <a:t>This is where the priority is delivering information to an audience that has a low probability to be interested.  Therefore the focus is achieving cut-through  - either through interruption or engagement. </a:t>
              </a:r>
            </a:p>
            <a:p>
              <a:endParaRPr lang="en-US" sz="900" kern="0" dirty="0">
                <a:solidFill>
                  <a:schemeClr val="bg1"/>
                </a:solidFill>
              </a:endParaRPr>
            </a:p>
          </p:txBody>
        </p:sp>
        <p:sp>
          <p:nvSpPr>
            <p:cNvPr id="10" name="Rounded Rectangle 9"/>
            <p:cNvSpPr>
              <a:spLocks noChangeAspect="1"/>
            </p:cNvSpPr>
            <p:nvPr/>
          </p:nvSpPr>
          <p:spPr>
            <a:xfrm>
              <a:off x="3656429" y="1314252"/>
              <a:ext cx="8192272" cy="860364"/>
            </a:xfrm>
            <a:prstGeom prst="roundRect">
              <a:avLst>
                <a:gd name="adj" fmla="val 0"/>
              </a:avLst>
            </a:prstGeom>
            <a:solidFill>
              <a:srgbClr val="FFFFFF">
                <a:lumMod val="95000"/>
              </a:srgbClr>
            </a:solidFill>
            <a:ln w="9525" cap="flat" cmpd="sng" algn="ctr">
              <a:solidFill>
                <a:srgbClr val="BFCBD3">
                  <a:shade val="95000"/>
                  <a:satMod val="105000"/>
                </a:srgbClr>
              </a:solidFill>
              <a:prstDash val="solid"/>
            </a:ln>
            <a:effectLst>
              <a:outerShdw blurRad="40000" dist="23000" dir="5400000" rotWithShape="0">
                <a:srgbClr val="000000">
                  <a:alpha val="35000"/>
                </a:srgbClr>
              </a:outerShdw>
            </a:effectLst>
          </p:spPr>
          <p:txBody>
            <a:bodyPr lIns="165214" tIns="82607" rIns="165214" bIns="82607" anchor="ctr"/>
            <a:lstStyle/>
            <a:p>
              <a:pPr algn="ctr"/>
              <a:r>
                <a:rPr lang="en-GB" sz="900" b="1" kern="0" dirty="0">
                  <a:solidFill>
                    <a:srgbClr val="35434C"/>
                  </a:solidFill>
                </a:rPr>
                <a:t>Interested/warm </a:t>
              </a:r>
              <a:br>
                <a:rPr lang="en-GB" sz="900" b="1" kern="0" dirty="0">
                  <a:solidFill>
                    <a:srgbClr val="35434C"/>
                  </a:solidFill>
                </a:rPr>
              </a:br>
              <a:r>
                <a:rPr lang="en-GB" sz="900" b="1" kern="0" dirty="0">
                  <a:solidFill>
                    <a:srgbClr val="35434C"/>
                  </a:solidFill>
                </a:rPr>
                <a:t>(high interest and/or warm to the brand/message)</a:t>
              </a:r>
            </a:p>
          </p:txBody>
        </p:sp>
        <p:sp>
          <p:nvSpPr>
            <p:cNvPr id="11" name="Rounded Rectangle 10"/>
            <p:cNvSpPr>
              <a:spLocks noChangeAspect="1"/>
            </p:cNvSpPr>
            <p:nvPr/>
          </p:nvSpPr>
          <p:spPr>
            <a:xfrm>
              <a:off x="11963039" y="2332149"/>
              <a:ext cx="1573366" cy="4865477"/>
            </a:xfrm>
            <a:prstGeom prst="roundRect">
              <a:avLst>
                <a:gd name="adj" fmla="val 0"/>
              </a:avLst>
            </a:prstGeom>
            <a:solidFill>
              <a:srgbClr val="FFFFFF">
                <a:lumMod val="95000"/>
              </a:srgbClr>
            </a:solidFill>
            <a:ln w="9525" cap="flat" cmpd="sng" algn="ctr">
              <a:solidFill>
                <a:srgbClr val="BFCBD3">
                  <a:shade val="95000"/>
                  <a:satMod val="105000"/>
                </a:srgbClr>
              </a:solidFill>
              <a:prstDash val="solid"/>
            </a:ln>
            <a:effectLst>
              <a:outerShdw blurRad="40000" dist="23000" dir="5400000" rotWithShape="0">
                <a:srgbClr val="000000">
                  <a:alpha val="35000"/>
                </a:srgbClr>
              </a:outerShdw>
            </a:effectLst>
          </p:spPr>
          <p:txBody>
            <a:bodyPr lIns="165214" tIns="82607" rIns="165214" bIns="82607" anchor="ctr"/>
            <a:lstStyle/>
            <a:p>
              <a:r>
                <a:rPr lang="en-GB" sz="900" b="1" kern="0" dirty="0">
                  <a:solidFill>
                    <a:srgbClr val="35434C"/>
                  </a:solidFill>
                </a:rPr>
                <a:t>Implicit </a:t>
              </a:r>
              <a:br>
                <a:rPr lang="en-GB" sz="900" b="1" kern="0" dirty="0">
                  <a:solidFill>
                    <a:srgbClr val="35434C"/>
                  </a:solidFill>
                </a:rPr>
              </a:br>
              <a:r>
                <a:rPr lang="en-GB" sz="900" b="1" kern="0" dirty="0">
                  <a:solidFill>
                    <a:srgbClr val="35434C"/>
                  </a:solidFill>
                </a:rPr>
                <a:t>(focus is on building or reinforcing associations)</a:t>
              </a:r>
            </a:p>
          </p:txBody>
        </p:sp>
        <p:sp>
          <p:nvSpPr>
            <p:cNvPr id="12" name="Rounded Rectangle 11"/>
            <p:cNvSpPr>
              <a:spLocks noChangeAspect="1"/>
            </p:cNvSpPr>
            <p:nvPr/>
          </p:nvSpPr>
          <p:spPr>
            <a:xfrm>
              <a:off x="1917218" y="2371800"/>
              <a:ext cx="1638083" cy="4825826"/>
            </a:xfrm>
            <a:prstGeom prst="roundRect">
              <a:avLst>
                <a:gd name="adj" fmla="val 0"/>
              </a:avLst>
            </a:prstGeom>
            <a:solidFill>
              <a:srgbClr val="FFFFFF">
                <a:lumMod val="95000"/>
              </a:srgbClr>
            </a:solidFill>
            <a:ln w="9525" cap="flat" cmpd="sng" algn="ctr">
              <a:solidFill>
                <a:srgbClr val="BFCBD3">
                  <a:shade val="95000"/>
                  <a:satMod val="105000"/>
                </a:srgbClr>
              </a:solidFill>
              <a:prstDash val="solid"/>
            </a:ln>
            <a:effectLst>
              <a:outerShdw blurRad="40000" dist="23000" dir="5400000" rotWithShape="0">
                <a:srgbClr val="000000">
                  <a:alpha val="35000"/>
                </a:srgbClr>
              </a:outerShdw>
            </a:effectLst>
          </p:spPr>
          <p:txBody>
            <a:bodyPr lIns="165214" tIns="82607" rIns="165214" bIns="82607" anchor="ctr"/>
            <a:lstStyle/>
            <a:p>
              <a:pPr algn="r"/>
              <a:r>
                <a:rPr lang="en-GB" sz="900" b="1" kern="0" dirty="0">
                  <a:solidFill>
                    <a:srgbClr val="35434C"/>
                  </a:solidFill>
                </a:rPr>
                <a:t>Explicit </a:t>
              </a:r>
              <a:br>
                <a:rPr lang="en-GB" sz="900" b="1" kern="0" dirty="0">
                  <a:solidFill>
                    <a:srgbClr val="35434C"/>
                  </a:solidFill>
                </a:rPr>
              </a:br>
              <a:r>
                <a:rPr lang="en-GB" sz="900" b="1" kern="0" dirty="0">
                  <a:solidFill>
                    <a:srgbClr val="35434C"/>
                  </a:solidFill>
                </a:rPr>
                <a:t>(focus on communicating specific message)</a:t>
              </a:r>
            </a:p>
          </p:txBody>
        </p:sp>
        <p:sp>
          <p:nvSpPr>
            <p:cNvPr id="13" name="Rounded Rectangle 12"/>
            <p:cNvSpPr>
              <a:spLocks noChangeAspect="1"/>
            </p:cNvSpPr>
            <p:nvPr/>
          </p:nvSpPr>
          <p:spPr>
            <a:xfrm>
              <a:off x="3656429" y="7358400"/>
              <a:ext cx="8192271" cy="860364"/>
            </a:xfrm>
            <a:prstGeom prst="roundRect">
              <a:avLst>
                <a:gd name="adj" fmla="val 0"/>
              </a:avLst>
            </a:prstGeom>
            <a:solidFill>
              <a:srgbClr val="FFFFFF">
                <a:lumMod val="95000"/>
              </a:srgbClr>
            </a:solidFill>
            <a:ln w="9525" cap="flat" cmpd="sng" algn="ctr">
              <a:solidFill>
                <a:srgbClr val="BFCBD3">
                  <a:shade val="95000"/>
                  <a:satMod val="105000"/>
                </a:srgbClr>
              </a:solidFill>
              <a:prstDash val="solid"/>
            </a:ln>
            <a:effectLst>
              <a:outerShdw blurRad="40000" dist="23000" dir="5400000" rotWithShape="0">
                <a:srgbClr val="000000">
                  <a:alpha val="35000"/>
                </a:srgbClr>
              </a:outerShdw>
            </a:effectLst>
          </p:spPr>
          <p:txBody>
            <a:bodyPr lIns="165214" tIns="82607" rIns="165214" bIns="82607" anchor="ctr"/>
            <a:lstStyle/>
            <a:p>
              <a:pPr algn="ctr"/>
              <a:r>
                <a:rPr lang="en-GB" sz="900" b="1" kern="0" dirty="0">
                  <a:solidFill>
                    <a:srgbClr val="35434C"/>
                  </a:solidFill>
                </a:rPr>
                <a:t>Disinterested/cool </a:t>
              </a:r>
              <a:br>
                <a:rPr lang="en-GB" sz="900" b="1" kern="0" dirty="0">
                  <a:solidFill>
                    <a:srgbClr val="35434C"/>
                  </a:solidFill>
                </a:rPr>
              </a:br>
              <a:r>
                <a:rPr lang="en-GB" sz="900" b="1" kern="0" dirty="0">
                  <a:solidFill>
                    <a:srgbClr val="35434C"/>
                  </a:solidFill>
                </a:rPr>
                <a:t>(low interest  or cool feelings towards brand/message)</a:t>
              </a:r>
            </a:p>
          </p:txBody>
        </p:sp>
      </p:grpSp>
    </p:spTree>
    <p:extLst>
      <p:ext uri="{BB962C8B-B14F-4D97-AF65-F5344CB8AC3E}">
        <p14:creationId xmlns:p14="http://schemas.microsoft.com/office/powerpoint/2010/main" val="4584852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6042"/>
            <a:ext cx="8229600" cy="857250"/>
          </a:xfrm>
        </p:spPr>
        <p:txBody>
          <a:bodyPr/>
          <a:lstStyle/>
          <a:p>
            <a:r>
              <a:rPr lang="en-US" dirty="0" smtClean="0"/>
              <a:t>Strategic Clarity</a:t>
            </a:r>
            <a:endParaRPr lang="en-US" dirty="0"/>
          </a:p>
        </p:txBody>
      </p:sp>
      <p:sp>
        <p:nvSpPr>
          <p:cNvPr id="4" name="Slide Number Placeholder 3"/>
          <p:cNvSpPr>
            <a:spLocks noGrp="1"/>
          </p:cNvSpPr>
          <p:nvPr>
            <p:ph type="sldNum" sz="quarter" idx="12"/>
          </p:nvPr>
        </p:nvSpPr>
        <p:spPr/>
        <p:txBody>
          <a:bodyPr/>
          <a:lstStyle/>
          <a:p>
            <a:fld id="{17095ADA-CE86-0349-84E0-12EAA4460867}" type="slidenum">
              <a:rPr lang="en-US" smtClean="0"/>
              <a:pPr/>
              <a:t>2</a:t>
            </a:fld>
            <a:endParaRPr lang="en-US"/>
          </a:p>
        </p:txBody>
      </p:sp>
      <p:pic>
        <p:nvPicPr>
          <p:cNvPr id="14" name="Picture 13" descr="Screen Shot 2015-02-02 at 13.38.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49" y="1080836"/>
            <a:ext cx="8093075" cy="3329240"/>
          </a:xfrm>
          <a:prstGeom prst="rect">
            <a:avLst/>
          </a:prstGeom>
        </p:spPr>
      </p:pic>
    </p:spTree>
    <p:extLst>
      <p:ext uri="{BB962C8B-B14F-4D97-AF65-F5344CB8AC3E}">
        <p14:creationId xmlns:p14="http://schemas.microsoft.com/office/powerpoint/2010/main" val="1452930514"/>
      </p:ext>
    </p:extLst>
  </p:cSld>
  <p:clrMapOvr>
    <a:masterClrMapping/>
  </p:clrMapOvr>
  <p:transition>
    <p:fade/>
  </p:transition>
</p:sld>
</file>

<file path=ppt/theme/theme1.xml><?xml version="1.0" encoding="utf-8"?>
<a:theme xmlns:a="http://schemas.openxmlformats.org/drawingml/2006/main" name="Office Theme">
  <a:themeElements>
    <a:clrScheme name="Custom 105">
      <a:dk1>
        <a:sysClr val="windowText" lastClr="000000"/>
      </a:dk1>
      <a:lt1>
        <a:sysClr val="window" lastClr="FFFFFF"/>
      </a:lt1>
      <a:dk2>
        <a:srgbClr val="43BBEF"/>
      </a:dk2>
      <a:lt2>
        <a:srgbClr val="FFFFFF"/>
      </a:lt2>
      <a:accent1>
        <a:srgbClr val="43BBEF"/>
      </a:accent1>
      <a:accent2>
        <a:srgbClr val="04E399"/>
      </a:accent2>
      <a:accent3>
        <a:srgbClr val="FF65C7"/>
      </a:accent3>
      <a:accent4>
        <a:srgbClr val="D7DE23"/>
      </a:accent4>
      <a:accent5>
        <a:srgbClr val="F8B529"/>
      </a:accent5>
      <a:accent6>
        <a:srgbClr val="7983F0"/>
      </a:accent6>
      <a:hlink>
        <a:srgbClr val="00A4E4"/>
      </a:hlink>
      <a:folHlink>
        <a:srgbClr val="69C3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4805</TotalTime>
  <Words>160</Words>
  <Application>Microsoft Office PowerPoint</Application>
  <PresentationFormat>On-screen Show (16:9)</PresentationFormat>
  <Paragraphs>16</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Strategic Clarity</vt:lpstr>
      <vt:lpstr>Strategic Clarity</vt:lpstr>
    </vt:vector>
  </TitlesOfParts>
  <Company>alan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Ernest Hemingway</dc:creator>
  <cp:lastModifiedBy>Gladysz, John (NYC-INI)</cp:lastModifiedBy>
  <cp:revision>90</cp:revision>
  <dcterms:created xsi:type="dcterms:W3CDTF">2015-02-02T09:44:14Z</dcterms:created>
  <dcterms:modified xsi:type="dcterms:W3CDTF">2015-02-13T19:10:57Z</dcterms:modified>
</cp:coreProperties>
</file>