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0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-1656" y="-200"/>
      </p:cViewPr>
      <p:guideLst>
        <p:guide orient="horz" pos="1620"/>
        <p:guide orient="horz" pos="1156"/>
        <p:guide orient="horz" pos="2676"/>
        <p:guide orient="horz" pos="564"/>
        <p:guide pos="2880"/>
        <p:guide pos="3640"/>
        <p:guide pos="352"/>
        <p:guide pos="4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0C085-EFAE-3E4D-B5DE-24A062C44DD5}" type="datetimeFigureOut">
              <a:rPr lang="en-US" smtClean="0"/>
              <a:pPr/>
              <a:t>2014-12-13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1A8D-6D07-0240-A4F7-0F79CCEF58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3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C239-A17F-E244-B124-5AB7AFDC9A0F}" type="datetimeFigureOut">
              <a:rPr lang="en-US" smtClean="0"/>
              <a:pPr/>
              <a:t>2014-12-13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A3AD0-854E-254B-BD26-7A637236B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1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10" indent="-285696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785" indent="-228556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599899" indent="-228556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013" indent="-228556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127" indent="-228556" defTabSz="4571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240" indent="-228556" defTabSz="4571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354" indent="-228556" defTabSz="4571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469" indent="-228556" defTabSz="4571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E9899B99-7714-4785-95FC-35D4DBF382D0}" type="slidenum">
              <a:rPr lang="en-US" sz="1200"/>
              <a:pPr eaLnBrk="1" hangingPunct="1"/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KG Second Chances Soli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994"/>
            <a:ext cx="5207000" cy="110251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KG Second Chances Sketch"/>
                <a:cs typeface="KG Second Chances Sketch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Ini_logo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8414" y="4644568"/>
            <a:ext cx="938386" cy="19355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rot="5400000" flipH="1" flipV="1">
            <a:off x="7255683" y="4767263"/>
            <a:ext cx="457218" cy="1588"/>
          </a:xfrm>
          <a:prstGeom prst="line">
            <a:avLst/>
          </a:prstGeom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Unilever-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1731" y="4500002"/>
            <a:ext cx="522377" cy="5279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E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KG Second Chances Soli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994"/>
            <a:ext cx="5265057" cy="110251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KG Second Chances Sketch"/>
                <a:cs typeface="KG Second Chances Sketch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Ini_logo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8414" y="4644568"/>
            <a:ext cx="938386" cy="19355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rot="5400000" flipH="1" flipV="1">
            <a:off x="7255683" y="4767263"/>
            <a:ext cx="457218" cy="1588"/>
          </a:xfrm>
          <a:prstGeom prst="line">
            <a:avLst/>
          </a:prstGeom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Unilever-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1731" y="4500002"/>
            <a:ext cx="522377" cy="5279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KG Second Chances Soli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6508"/>
            <a:ext cx="5105400" cy="110251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KG Second Chances Sketch"/>
                <a:cs typeface="KG Second Chances Sketch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Ini_logo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8414" y="4644568"/>
            <a:ext cx="938386" cy="19355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rot="5400000" flipH="1" flipV="1">
            <a:off x="7255683" y="4767263"/>
            <a:ext cx="457218" cy="1588"/>
          </a:xfrm>
          <a:prstGeom prst="line">
            <a:avLst/>
          </a:prstGeom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Unilever-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1731" y="4500002"/>
            <a:ext cx="522377" cy="5279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5ADA-CE86-0349-84E0-12EAA4460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3229"/>
            <a:ext cx="4038600" cy="25455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3229"/>
            <a:ext cx="4038600" cy="25455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5ADA-CE86-0349-84E0-12EAA4460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5ADA-CE86-0349-84E0-12EAA4460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5ADA-CE86-0349-84E0-12EAA4460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271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8045"/>
            <a:ext cx="8229600" cy="3274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7F7F7F"/>
                </a:solidFill>
                <a:latin typeface="DINBek" panose="00000400000000000000" pitchFamily="2" charset="0"/>
                <a:cs typeface="DINBek" panose="00000400000000000000" pitchFamily="2" charset="0"/>
              </a:defRPr>
            </a:lvl1pPr>
          </a:lstStyle>
          <a:p>
            <a:fld id="{17095ADA-CE86-0349-84E0-12EAA446086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Unilever-blu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876" y="4538654"/>
            <a:ext cx="412971" cy="457218"/>
          </a:xfrm>
          <a:prstGeom prst="rect">
            <a:avLst/>
          </a:prstGeom>
        </p:spPr>
      </p:pic>
      <p:pic>
        <p:nvPicPr>
          <p:cNvPr id="10" name="Picture 9" descr="Ini_logo_blue_rgb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8414" y="4644568"/>
            <a:ext cx="938386" cy="19355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rot="5400000" flipH="1" flipV="1">
            <a:off x="7255683" y="4767263"/>
            <a:ext cx="457218" cy="1588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0" r:id="rId4"/>
    <p:sldLayoutId id="2147483652" r:id="rId5"/>
    <p:sldLayoutId id="2147483654" r:id="rId6"/>
    <p:sldLayoutId id="2147483655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KG Second Chances Sketch" panose="02000000000000000000" pitchFamily="2" charset="0"/>
          <a:ea typeface="+mj-ea"/>
          <a:cs typeface="KG Second Chances Sketch" panose="02000000000000000000" pitchFamily="2" charset="0"/>
        </a:defRPr>
      </a:lvl1pPr>
    </p:titleStyle>
    <p:bodyStyle>
      <a:lvl1pPr marL="290513" indent="-290513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DINBek"/>
          <a:ea typeface="+mn-ea"/>
          <a:cs typeface="DINBek"/>
        </a:defRPr>
      </a:lvl1pPr>
      <a:lvl2pPr marL="566738" indent="-276225" algn="l" defTabSz="457200" rtl="0" eaLnBrk="1" latinLnBrk="0" hangingPunct="1">
        <a:spcBef>
          <a:spcPct val="20000"/>
        </a:spcBef>
        <a:buFont typeface="DINBek" panose="00000400000000000000" pitchFamily="2" charset="0"/>
        <a:buChar char="-"/>
        <a:defRPr sz="2000" kern="1200">
          <a:solidFill>
            <a:schemeClr val="tx1"/>
          </a:solidFill>
          <a:latin typeface="DINBek"/>
          <a:ea typeface="+mn-ea"/>
          <a:cs typeface="DINBek"/>
        </a:defRPr>
      </a:lvl2pPr>
      <a:lvl3pPr marL="798513" indent="-227013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DINBek"/>
          <a:ea typeface="+mn-ea"/>
          <a:cs typeface="DINBek"/>
        </a:defRPr>
      </a:lvl3pPr>
      <a:lvl4pPr marL="1027113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DINBek"/>
          <a:ea typeface="+mn-ea"/>
          <a:cs typeface="DINBek"/>
        </a:defRPr>
      </a:lvl4pPr>
      <a:lvl5pPr marL="1255713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DINBek"/>
          <a:ea typeface="+mn-ea"/>
          <a:cs typeface="DINBe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 txBox="1">
            <a:spLocks/>
          </p:cNvSpPr>
          <p:nvPr/>
        </p:nvSpPr>
        <p:spPr>
          <a:xfrm>
            <a:off x="439905" y="293559"/>
            <a:ext cx="5960895" cy="826560"/>
          </a:xfrm>
          <a:prstGeom prst="rect">
            <a:avLst/>
          </a:prstGeom>
        </p:spPr>
        <p:txBody>
          <a:bodyPr lIns="0" tIns="0" rIns="0" bIns="0"/>
          <a:lstStyle>
            <a:lvl1pPr algn="l" defTabSz="4570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all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defRPr/>
            </a:pPr>
            <a:r>
              <a:rPr lang="en-US" sz="4000" b="0" dirty="0" err="1" smtClean="0">
                <a:solidFill>
                  <a:schemeClr val="tx2"/>
                </a:solidFill>
                <a:latin typeface="KG Second Chances Sketch"/>
                <a:cs typeface="KG Second Chances Sketch"/>
              </a:rPr>
              <a:t>Jtbd</a:t>
            </a:r>
            <a:r>
              <a:rPr lang="en-US" sz="4000" b="0" dirty="0">
                <a:solidFill>
                  <a:schemeClr val="tx2"/>
                </a:solidFill>
                <a:latin typeface="KG Second Chances Sketch"/>
                <a:cs typeface="KG Second Chances Sketch"/>
              </a:rPr>
              <a:t> </a:t>
            </a:r>
            <a:r>
              <a:rPr lang="en-US" sz="4000" b="0" dirty="0" smtClean="0">
                <a:solidFill>
                  <a:schemeClr val="tx2"/>
                </a:solidFill>
                <a:latin typeface="KG Second Chances Sketch"/>
                <a:cs typeface="KG Second Chances Sketch"/>
              </a:rPr>
              <a:t>simplified</a:t>
            </a:r>
            <a:endParaRPr lang="en-US" sz="4000" b="0" dirty="0">
              <a:solidFill>
                <a:schemeClr val="tx2"/>
              </a:solidFill>
              <a:latin typeface="KG Second Chances Sketch"/>
              <a:cs typeface="KG Second Chances Sketch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905" y="1120119"/>
            <a:ext cx="7857477" cy="1467420"/>
          </a:xfrm>
          <a:prstGeom prst="rect">
            <a:avLst/>
          </a:prstGeom>
          <a:noFill/>
        </p:spPr>
        <p:txBody>
          <a:bodyPr wrap="square" lIns="81629" tIns="40814" rIns="81629" bIns="40814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KG Second Chances Solid"/>
              </a:rPr>
              <a:t>What you really asked us:</a:t>
            </a:r>
            <a:br>
              <a:rPr lang="en-US" dirty="0" smtClean="0">
                <a:solidFill>
                  <a:schemeClr val="tx2"/>
                </a:solidFill>
                <a:latin typeface="KG Second Chances Solid"/>
              </a:rPr>
            </a:br>
            <a:endParaRPr lang="en-US" dirty="0" smtClean="0">
              <a:solidFill>
                <a:schemeClr val="tx2"/>
              </a:solidFill>
              <a:latin typeface="KG Second Chances Solid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G Second Chances Solid"/>
              </a:rPr>
              <a:t>Keep building the Temptation range through continuing to recruit young guys (16-24) to Axe through providing cool and trendy experiences at every touchpoint.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KG Second Chances Soli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706" y="2844800"/>
            <a:ext cx="1964628" cy="130352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2306" y="2931067"/>
            <a:ext cx="1320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Budget:</a:t>
            </a:r>
          </a:p>
          <a:p>
            <a:r>
              <a:rPr lang="en-US" dirty="0" smtClean="0"/>
              <a:t>Bronze</a:t>
            </a:r>
          </a:p>
          <a:p>
            <a:r>
              <a:rPr lang="en-US" dirty="0" smtClean="0"/>
              <a:t>2.76 </a:t>
            </a:r>
            <a:r>
              <a:rPr lang="en-US" dirty="0" smtClean="0"/>
              <a:t>B COP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1239" y="2827867"/>
            <a:ext cx="3031067" cy="130352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2841" y="2914134"/>
            <a:ext cx="26637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Goals Pressure Test:</a:t>
            </a:r>
          </a:p>
          <a:p>
            <a:r>
              <a:rPr lang="en-US" dirty="0" smtClean="0"/>
              <a:t>Brand share</a:t>
            </a:r>
            <a:r>
              <a:rPr lang="en-US" dirty="0" smtClean="0"/>
              <a:t>:30 BPS</a:t>
            </a:r>
            <a:endParaRPr lang="en-US" dirty="0" smtClean="0"/>
          </a:p>
          <a:p>
            <a:r>
              <a:rPr lang="en-US" dirty="0" smtClean="0"/>
              <a:t>Penetration: 10 BPS</a:t>
            </a:r>
          </a:p>
          <a:p>
            <a:r>
              <a:rPr lang="en-US" dirty="0" smtClean="0"/>
              <a:t>% of Target needed</a:t>
            </a:r>
            <a:r>
              <a:rPr lang="en-US" dirty="0" smtClean="0"/>
              <a:t>:25% 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824706" y="2827867"/>
            <a:ext cx="3031067" cy="130352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26308" y="2914134"/>
            <a:ext cx="2712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Coverage Pressure Test: </a:t>
            </a:r>
          </a:p>
          <a:p>
            <a:r>
              <a:rPr lang="en-US" dirty="0" smtClean="0"/>
              <a:t>SOV/SOM:10.7/9.2</a:t>
            </a:r>
            <a:endParaRPr lang="en-US" dirty="0" smtClean="0"/>
          </a:p>
          <a:p>
            <a:r>
              <a:rPr lang="en-US" dirty="0" smtClean="0"/>
              <a:t>Video GRPs: 2100</a:t>
            </a:r>
          </a:p>
          <a:p>
            <a:r>
              <a:rPr lang="en-US" dirty="0" smtClean="0"/>
              <a:t>Weeks: 16 – 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32255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05">
      <a:dk1>
        <a:sysClr val="windowText" lastClr="000000"/>
      </a:dk1>
      <a:lt1>
        <a:sysClr val="window" lastClr="FFFFFF"/>
      </a:lt1>
      <a:dk2>
        <a:srgbClr val="43BBEF"/>
      </a:dk2>
      <a:lt2>
        <a:srgbClr val="FFFFFF"/>
      </a:lt2>
      <a:accent1>
        <a:srgbClr val="43BBEF"/>
      </a:accent1>
      <a:accent2>
        <a:srgbClr val="04E399"/>
      </a:accent2>
      <a:accent3>
        <a:srgbClr val="FF65C7"/>
      </a:accent3>
      <a:accent4>
        <a:srgbClr val="D7DE23"/>
      </a:accent4>
      <a:accent5>
        <a:srgbClr val="F8B529"/>
      </a:accent5>
      <a:accent6>
        <a:srgbClr val="7983F0"/>
      </a:accent6>
      <a:hlink>
        <a:srgbClr val="00A4E4"/>
      </a:hlink>
      <a:folHlink>
        <a:srgbClr val="69C3FF"/>
      </a:folHlink>
    </a:clrScheme>
    <a:fontScheme name="UL template">
      <a:majorFont>
        <a:latin typeface="DINBek"/>
        <a:ea typeface=""/>
        <a:cs typeface=""/>
      </a:majorFont>
      <a:minorFont>
        <a:latin typeface="DINBe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55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</dc:creator>
  <cp:lastModifiedBy>Sarah Ivey</cp:lastModifiedBy>
  <cp:revision>44</cp:revision>
  <dcterms:created xsi:type="dcterms:W3CDTF">2014-10-20T16:00:32Z</dcterms:created>
  <dcterms:modified xsi:type="dcterms:W3CDTF">2014-12-13T19:11:06Z</dcterms:modified>
</cp:coreProperties>
</file>