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71" r:id="rId11"/>
    <p:sldId id="264" r:id="rId12"/>
    <p:sldId id="265" r:id="rId13"/>
    <p:sldId id="266" r:id="rId14"/>
    <p:sldId id="273" r:id="rId15"/>
    <p:sldId id="274" r:id="rId16"/>
    <p:sldId id="275" r:id="rId17"/>
    <p:sldId id="277" r:id="rId18"/>
    <p:sldId id="276" r:id="rId19"/>
    <p:sldId id="272" r:id="rId20"/>
    <p:sldId id="267" r:id="rId21"/>
    <p:sldId id="268" r:id="rId22"/>
    <p:sldId id="282" r:id="rId23"/>
    <p:sldId id="278" r:id="rId24"/>
    <p:sldId id="279" r:id="rId25"/>
    <p:sldId id="283" r:id="rId26"/>
    <p:sldId id="280" r:id="rId27"/>
    <p:sldId id="281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C632B8A-4AA6-DA41-922C-2F833C80733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70"/>
            <p14:sldId id="271"/>
            <p14:sldId id="264"/>
            <p14:sldId id="265"/>
            <p14:sldId id="266"/>
            <p14:sldId id="273"/>
            <p14:sldId id="274"/>
            <p14:sldId id="275"/>
            <p14:sldId id="277"/>
            <p14:sldId id="276"/>
            <p14:sldId id="272"/>
            <p14:sldId id="267"/>
            <p14:sldId id="268"/>
            <p14:sldId id="282"/>
            <p14:sldId id="278"/>
            <p14:sldId id="279"/>
            <p14:sldId id="283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2"/>
    <p:restoredTop sz="94674"/>
  </p:normalViewPr>
  <p:slideViewPr>
    <p:cSldViewPr snapToGrid="0" snapToObjects="1">
      <p:cViewPr varScale="1">
        <p:scale>
          <a:sx n="143" d="100"/>
          <a:sy n="143" d="100"/>
        </p:scale>
        <p:origin x="20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EEF0CC-E0E6-0F47-9EEE-58977784FCB3}" type="datetimeFigureOut">
              <a:rPr kumimoji="1" lang="zh-CN" altLang="en-US" smtClean="0"/>
              <a:t>2020/7/27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1441CB4-8744-3349-9C02-594ACFA36D2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95308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F0CC-E0E6-0F47-9EEE-58977784FCB3}" type="datetimeFigureOut">
              <a:rPr kumimoji="1" lang="zh-CN" altLang="en-US" smtClean="0"/>
              <a:t>2020/7/27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1CB4-8744-3349-9C02-594ACFA36D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3209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F0CC-E0E6-0F47-9EEE-58977784FCB3}" type="datetimeFigureOut">
              <a:rPr kumimoji="1" lang="zh-CN" altLang="en-US" smtClean="0"/>
              <a:t>2020/7/27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1CB4-8744-3349-9C02-594ACFA36D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187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F0CC-E0E6-0F47-9EEE-58977784FCB3}" type="datetimeFigureOut">
              <a:rPr kumimoji="1" lang="zh-CN" altLang="en-US" smtClean="0"/>
              <a:t>2020/7/27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1CB4-8744-3349-9C02-594ACFA36D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9431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EEF0CC-E0E6-0F47-9EEE-58977784FCB3}" type="datetimeFigureOut">
              <a:rPr kumimoji="1" lang="zh-CN" altLang="en-US" smtClean="0"/>
              <a:t>2020/7/27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441CB4-8744-3349-9C02-594ACFA36D2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717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F0CC-E0E6-0F47-9EEE-58977784FCB3}" type="datetimeFigureOut">
              <a:rPr kumimoji="1" lang="zh-CN" altLang="en-US" smtClean="0"/>
              <a:t>2020/7/27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1CB4-8744-3349-9C02-594ACFA36D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569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F0CC-E0E6-0F47-9EEE-58977784FCB3}" type="datetimeFigureOut">
              <a:rPr kumimoji="1" lang="zh-CN" altLang="en-US" smtClean="0"/>
              <a:t>2020/7/27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1CB4-8744-3349-9C02-594ACFA36D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7674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F0CC-E0E6-0F47-9EEE-58977784FCB3}" type="datetimeFigureOut">
              <a:rPr kumimoji="1" lang="zh-CN" altLang="en-US" smtClean="0"/>
              <a:t>2020/7/27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1CB4-8744-3349-9C02-594ACFA36D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16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F0CC-E0E6-0F47-9EEE-58977784FCB3}" type="datetimeFigureOut">
              <a:rPr kumimoji="1" lang="zh-CN" altLang="en-US" smtClean="0"/>
              <a:t>2020/7/27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1CB4-8744-3349-9C02-594ACFA36D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7934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EEF0CC-E0E6-0F47-9EEE-58977784FCB3}" type="datetimeFigureOut">
              <a:rPr kumimoji="1" lang="zh-CN" altLang="en-US" smtClean="0"/>
              <a:t>2020/7/27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441CB4-8744-3349-9C02-594ACFA36D2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46704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EEF0CC-E0E6-0F47-9EEE-58977784FCB3}" type="datetimeFigureOut">
              <a:rPr kumimoji="1" lang="zh-CN" altLang="en-US" smtClean="0"/>
              <a:t>2020/7/27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441CB4-8744-3349-9C02-594ACFA36D2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331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5EEF0CC-E0E6-0F47-9EEE-58977784FCB3}" type="datetimeFigureOut">
              <a:rPr kumimoji="1" lang="zh-CN" altLang="en-US" smtClean="0"/>
              <a:t>2020/7/27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1441CB4-8744-3349-9C02-594ACFA36D2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68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树上问题选讲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12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树链剖分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如果每条链上的点在 </a:t>
            </a:r>
            <a:r>
              <a:rPr kumimoji="1" lang="en-US" altLang="zh-CN" dirty="0" err="1" smtClean="0"/>
              <a:t>dfs</a:t>
            </a:r>
            <a:r>
              <a:rPr kumimoji="1" lang="zh-CN" altLang="en-US" dirty="0" smtClean="0"/>
              <a:t> 序上都是连续的，那么我们可以通过线段树来快速维护一些信息。</a:t>
            </a:r>
            <a:endParaRPr kumimoji="1" lang="en-US" altLang="zh-CN" dirty="0"/>
          </a:p>
          <a:p>
            <a:r>
              <a:rPr kumimoji="1" lang="zh-CN" altLang="en-US" dirty="0" smtClean="0"/>
              <a:t>只要在 </a:t>
            </a:r>
            <a:r>
              <a:rPr kumimoji="1" lang="en-US" altLang="zh-CN" dirty="0" err="1" smtClean="0"/>
              <a:t>dfs</a:t>
            </a:r>
            <a:r>
              <a:rPr kumimoji="1" lang="zh-CN" altLang="en-US" dirty="0" smtClean="0"/>
              <a:t> 的时候优先访问重儿子即可。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2780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简单题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给定一棵树，带点权，每次询问一条链，求路径和。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364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简单题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给定一棵树，每次操作给一条链加上某个权值，求最后每个点的权值。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7852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简单题</a:t>
            </a:r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给定一棵树，有边权，求多少路径异或和为 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3507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紧急集合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给定一棵树，每次给定三个点，求一个点到他们距离和最小。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962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NOIP2013</a:t>
            </a:r>
            <a:r>
              <a:rPr kumimoji="1" lang="zh-CN" altLang="en-US" dirty="0" smtClean="0"/>
              <a:t> 货车运输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 </a:t>
            </a:r>
            <a:r>
              <a:rPr lang="zh-CN" altLang="en-US" dirty="0"/>
              <a:t>座城市，编号从 </a:t>
            </a:r>
            <a:r>
              <a:rPr lang="en-US" altLang="zh-CN" dirty="0"/>
              <a:t>1 </a:t>
            </a:r>
            <a:r>
              <a:rPr lang="zh-CN" altLang="en-US" dirty="0"/>
              <a:t>到 </a:t>
            </a:r>
            <a:r>
              <a:rPr lang="en-US" altLang="zh-CN" dirty="0"/>
              <a:t>n</a:t>
            </a:r>
            <a:r>
              <a:rPr lang="zh-CN" altLang="en-US" dirty="0"/>
              <a:t>，城市之间有 </a:t>
            </a:r>
            <a:r>
              <a:rPr lang="en-US" altLang="zh-CN" dirty="0"/>
              <a:t>m </a:t>
            </a:r>
            <a:r>
              <a:rPr lang="zh-CN" altLang="en-US" dirty="0"/>
              <a:t>条双向道路路。 </a:t>
            </a:r>
            <a:r>
              <a:rPr lang="zh-CN" altLang="en-US" dirty="0" smtClean="0"/>
              <a:t>每一条道路对车辆都</a:t>
            </a:r>
            <a:r>
              <a:rPr lang="zh-CN" altLang="en-US" dirty="0"/>
              <a:t>有限重。现在有 </a:t>
            </a:r>
            <a:r>
              <a:rPr lang="en-US" altLang="zh-CN" dirty="0"/>
              <a:t>q </a:t>
            </a:r>
            <a:r>
              <a:rPr lang="zh-CN" altLang="en-US" dirty="0"/>
              <a:t>辆货</a:t>
            </a:r>
            <a:r>
              <a:rPr lang="zh-CN" altLang="en-US" dirty="0" smtClean="0"/>
              <a:t>⻋运输</a:t>
            </a:r>
            <a:r>
              <a:rPr lang="zh-CN" altLang="en-US" dirty="0"/>
              <a:t>货物，每辆货</a:t>
            </a:r>
            <a:r>
              <a:rPr lang="zh-CN" altLang="en-US" dirty="0" smtClean="0"/>
              <a:t>⻋需要</a:t>
            </a:r>
            <a:r>
              <a:rPr lang="zh-CN" altLang="en-US" dirty="0"/>
              <a:t>从</a:t>
            </a:r>
            <a:r>
              <a:rPr lang="zh-CN" altLang="en-US" dirty="0" smtClean="0"/>
              <a:t>⼀ </a:t>
            </a:r>
            <a:r>
              <a:rPr lang="zh-CN" altLang="en-US" dirty="0"/>
              <a:t>个城市运输到</a:t>
            </a:r>
            <a:r>
              <a:rPr lang="zh-CN" altLang="en-US" dirty="0" smtClean="0"/>
              <a:t>另一</a:t>
            </a:r>
            <a:r>
              <a:rPr lang="zh-CN" altLang="en-US" dirty="0"/>
              <a:t>个城市。司机们想知道每辆</a:t>
            </a:r>
            <a:r>
              <a:rPr lang="zh-CN" altLang="en-US" dirty="0" smtClean="0"/>
              <a:t>⻋在不超过⻋辆</a:t>
            </a:r>
            <a:r>
              <a:rPr lang="zh-CN" altLang="en-US" dirty="0"/>
              <a:t>限</a:t>
            </a:r>
            <a:r>
              <a:rPr lang="zh-CN" altLang="en-US" dirty="0" smtClean="0"/>
              <a:t>重的情况</a:t>
            </a:r>
            <a:r>
              <a:rPr lang="zh-CN" altLang="en-US" dirty="0"/>
              <a:t>下，最多能运多重的货物。 </a:t>
            </a:r>
          </a:p>
        </p:txBody>
      </p:sp>
    </p:spTree>
    <p:extLst>
      <p:ext uri="{BB962C8B-B14F-4D97-AF65-F5344CB8AC3E}">
        <p14:creationId xmlns:p14="http://schemas.microsoft.com/office/powerpoint/2010/main" val="1243546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and B and Lecture Rooms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给出</a:t>
            </a:r>
            <a:r>
              <a:rPr lang="zh-CN" altLang="en-US" dirty="0" smtClean="0"/>
              <a:t>⼀个</a:t>
            </a:r>
            <a:r>
              <a:rPr lang="zh-CN" altLang="en-US" dirty="0"/>
              <a:t>有 </a:t>
            </a:r>
            <a:r>
              <a:rPr lang="en-US" altLang="zh-CN" dirty="0"/>
              <a:t>n </a:t>
            </a:r>
            <a:r>
              <a:rPr lang="zh-CN" altLang="en-US" dirty="0"/>
              <a:t>个结点的树，有 </a:t>
            </a:r>
            <a:r>
              <a:rPr lang="en-US" altLang="zh-CN" dirty="0"/>
              <a:t>m </a:t>
            </a:r>
            <a:r>
              <a:rPr lang="zh-CN" altLang="en-US" dirty="0"/>
              <a:t>个询问，每次询问</a:t>
            </a:r>
            <a:r>
              <a:rPr lang="zh-CN" altLang="en-US" dirty="0" smtClean="0"/>
              <a:t>⼀个</a:t>
            </a:r>
            <a:r>
              <a:rPr lang="zh-CN" altLang="en-US" dirty="0"/>
              <a:t>点对 </a:t>
            </a:r>
            <a:r>
              <a:rPr lang="en-US" altLang="zh-CN" dirty="0"/>
              <a:t>(a, b)</a:t>
            </a:r>
            <a:r>
              <a:rPr lang="zh-CN" altLang="en-US" dirty="0"/>
              <a:t>，求有多少个结点 </a:t>
            </a:r>
            <a:r>
              <a:rPr lang="en-US" altLang="zh-CN" dirty="0"/>
              <a:t>r</a:t>
            </a:r>
            <a:r>
              <a:rPr lang="zh-CN" altLang="en-US" dirty="0"/>
              <a:t>，</a:t>
            </a:r>
            <a:r>
              <a:rPr lang="zh-CN" altLang="en-US" dirty="0" smtClean="0"/>
              <a:t>满足 </a:t>
            </a:r>
            <a:r>
              <a:rPr lang="en-US" altLang="zh-CN" dirty="0"/>
              <a:t>r </a:t>
            </a:r>
            <a:r>
              <a:rPr lang="zh-CN" altLang="en-US" dirty="0"/>
              <a:t>到 </a:t>
            </a:r>
            <a:r>
              <a:rPr lang="en-US" altLang="zh-CN" dirty="0"/>
              <a:t>a </a:t>
            </a:r>
            <a:r>
              <a:rPr lang="zh-CN" altLang="en-US" dirty="0"/>
              <a:t>和 </a:t>
            </a:r>
            <a:r>
              <a:rPr lang="en-US" altLang="zh-CN" dirty="0"/>
              <a:t>b </a:t>
            </a:r>
            <a:r>
              <a:rPr lang="zh-CN" altLang="en-US" dirty="0"/>
              <a:t>的距离相等。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8433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疫情控制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0" y="2171700"/>
            <a:ext cx="99568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80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</a:t>
            </a:r>
            <a:r>
              <a:rPr lang="zh-CN" altLang="en-US" dirty="0" smtClean="0"/>
              <a:t>⼀棵 </a:t>
            </a:r>
            <a:r>
              <a:rPr lang="en-US" altLang="zh-CN" dirty="0"/>
              <a:t>n </a:t>
            </a:r>
            <a:r>
              <a:rPr lang="zh-CN" altLang="en-US" dirty="0"/>
              <a:t>个结点的树，第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个结点有点权 </a:t>
            </a:r>
            <a:r>
              <a:rPr lang="en-US" altLang="zh-CN" dirty="0"/>
              <a:t>vi</a:t>
            </a:r>
            <a:r>
              <a:rPr lang="zh-CN" altLang="en-US" dirty="0"/>
              <a:t>。对于所有满</a:t>
            </a:r>
            <a:r>
              <a:rPr lang="zh-CN" altLang="en-US" dirty="0" smtClean="0"/>
              <a:t>⾜条件的路</a:t>
            </a:r>
            <a:r>
              <a:rPr lang="zh-CN" altLang="en-US" dirty="0"/>
              <a:t>径 </a:t>
            </a:r>
            <a:r>
              <a:rPr lang="en-US" altLang="zh-CN" dirty="0"/>
              <a:t>(u, v) </a:t>
            </a:r>
            <a:r>
              <a:rPr lang="zh-CN" altLang="en-US" dirty="0"/>
              <a:t>，其中 </a:t>
            </a:r>
            <a:r>
              <a:rPr lang="en-US" altLang="zh-CN" dirty="0"/>
              <a:t>u </a:t>
            </a:r>
            <a:r>
              <a:rPr lang="zh-CN" altLang="en-US" dirty="0"/>
              <a:t>是 </a:t>
            </a:r>
            <a:r>
              <a:rPr lang="en-US" altLang="zh-CN" dirty="0"/>
              <a:t>v </a:t>
            </a:r>
            <a:r>
              <a:rPr lang="zh-CN" altLang="en-US" dirty="0"/>
              <a:t>的祖先，</a:t>
            </a:r>
            <a:r>
              <a:rPr lang="zh-CN" altLang="en-US" dirty="0" smtClean="0"/>
              <a:t>求路</a:t>
            </a:r>
            <a:r>
              <a:rPr lang="zh-CN" altLang="en-US" dirty="0"/>
              <a:t>径的</a:t>
            </a:r>
            <a:r>
              <a:rPr lang="zh-CN" altLang="en-US" dirty="0" smtClean="0"/>
              <a:t>最大</a:t>
            </a:r>
            <a:r>
              <a:rPr lang="zh-CN" altLang="en-US" dirty="0"/>
              <a:t>公约数，再把</a:t>
            </a:r>
            <a:r>
              <a:rPr lang="zh-CN" altLang="en-US" dirty="0" smtClean="0"/>
              <a:t>所有答案</a:t>
            </a:r>
            <a:r>
              <a:rPr lang="zh-CN" altLang="en-US" dirty="0"/>
              <a:t>求和后输出。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2438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简单题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给定一张图，判断最小生成树是否唯一。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2705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RMQ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区间最小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最大值问题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线段树</a:t>
            </a:r>
            <a:endParaRPr kumimoji="1" lang="en-US" altLang="zh-CN" dirty="0"/>
          </a:p>
          <a:p>
            <a:r>
              <a:rPr kumimoji="1" lang="en-US" altLang="zh-CN" dirty="0" smtClean="0"/>
              <a:t>ST</a:t>
            </a:r>
            <a:r>
              <a:rPr kumimoji="1" lang="zh-CN" altLang="en-US" dirty="0" smtClean="0"/>
              <a:t> 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4585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简单题</a:t>
            </a:r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给定一棵树，有点权</a:t>
            </a:r>
            <a:r>
              <a:rPr kumimoji="1" lang="zh-CN" altLang="en-US" dirty="0" smtClean="0"/>
              <a:t>，支持修改点权，查询链最大值，链和。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0274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简单题</a:t>
            </a:r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给定一棵树，有点权，</a:t>
            </a:r>
            <a:r>
              <a:rPr kumimoji="1" lang="en-US" altLang="zh-CN" dirty="0" smtClean="0"/>
              <a:t>q</a:t>
            </a:r>
            <a:r>
              <a:rPr kumimoji="1" lang="zh-CN" altLang="en-US" dirty="0" smtClean="0"/>
              <a:t> 次操作。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将 </a:t>
            </a:r>
            <a:r>
              <a:rPr kumimoji="1" lang="en-US" altLang="zh-CN" dirty="0" smtClean="0"/>
              <a:t>u</a:t>
            </a:r>
            <a:r>
              <a:rPr kumimoji="1" lang="zh-CN" altLang="en-US" dirty="0" smtClean="0"/>
              <a:t> 的子树内所有点权值 </a:t>
            </a:r>
            <a:r>
              <a:rPr kumimoji="1" lang="en-US" altLang="zh-CN" dirty="0" smtClean="0"/>
              <a:t>+v</a:t>
            </a:r>
          </a:p>
          <a:p>
            <a:r>
              <a:rPr kumimoji="1" lang="zh-CN" altLang="en-US" dirty="0" smtClean="0"/>
              <a:t>询问 </a:t>
            </a:r>
            <a:r>
              <a:rPr kumimoji="1" lang="en-US" altLang="zh-CN" dirty="0" smtClean="0"/>
              <a:t>u</a:t>
            </a:r>
            <a:r>
              <a:rPr kumimoji="1" lang="zh-CN" altLang="en-US" dirty="0" smtClean="0"/>
              <a:t> 的子树内所有点权值和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3349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简单题</a:t>
            </a:r>
            <a:r>
              <a:rPr kumimoji="1" lang="en-US" altLang="zh-CN" dirty="0"/>
              <a:t>6</a:t>
            </a:r>
            <a:r>
              <a:rPr kumimoji="1" lang="en-US" altLang="zh-CN" dirty="0" smtClean="0"/>
              <a:t>.5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给定有根树，支持单点加，询问子树和，询问根到某个点的路径和。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8688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简单题</a:t>
            </a:r>
            <a:r>
              <a:rPr kumimoji="1" lang="en-US" altLang="zh-CN" dirty="0" smtClean="0"/>
              <a:t>7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给定一棵树，支持修改根，将两个点的 </a:t>
            </a:r>
            <a:r>
              <a:rPr kumimoji="1" lang="en-US" altLang="zh-CN" dirty="0" smtClean="0"/>
              <a:t>LCA</a:t>
            </a:r>
            <a:r>
              <a:rPr kumimoji="1" lang="zh-CN" altLang="en-US" dirty="0" smtClean="0"/>
              <a:t> 的子树全部都 </a:t>
            </a:r>
            <a:r>
              <a:rPr kumimoji="1" lang="en-US" altLang="zh-CN" dirty="0" smtClean="0"/>
              <a:t>+x</a:t>
            </a:r>
            <a:r>
              <a:rPr kumimoji="1" lang="zh-CN" altLang="en-US" dirty="0" smtClean="0"/>
              <a:t>，询问子树和。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1130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简单题</a:t>
            </a:r>
            <a:r>
              <a:rPr kumimoji="1" lang="en-US" altLang="zh-CN" dirty="0" smtClean="0"/>
              <a:t>8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给定一棵树，有点权，求出每个点的子树中的权值众数。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8097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简单题</a:t>
            </a:r>
            <a:r>
              <a:rPr kumimoji="1" lang="en-US" altLang="zh-CN" dirty="0" smtClean="0"/>
              <a:t>9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给定一棵树，支持区间赋值，查询一条链有多少段连续的</a:t>
            </a:r>
            <a:r>
              <a:rPr kumimoji="1" lang="zh-CN" altLang="en-US" smtClean="0"/>
              <a:t>相同的数字。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01037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NOI2015</a:t>
            </a:r>
            <a:r>
              <a:rPr kumimoji="1" lang="zh-CN" altLang="en-US" dirty="0" smtClean="0"/>
              <a:t> 软件包管理器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给定一棵有根树，点有黑白，支持将一个点到根所有点染黑，或者将一棵子树染白。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每次操作之后输出多少点颜色变了。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8250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LCA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给定一棵有根树，每次询问给定</a:t>
            </a:r>
            <a:r>
              <a:rPr kumimoji="1" lang="en-US" altLang="zh-CN" dirty="0" smtClean="0"/>
              <a:t>z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l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r</a:t>
            </a:r>
            <a:r>
              <a:rPr kumimoji="1" lang="zh-CN" altLang="en-US" dirty="0" smtClean="0"/>
              <a:t>，请求</a:t>
            </a:r>
            <a:endParaRPr kumimoji="1" lang="en-US" altLang="zh-CN" dirty="0" smtClean="0"/>
          </a:p>
          <a:p>
            <a:r>
              <a:rPr kumimoji="1" lang="zh-CN" altLang="en-US" dirty="0" smtClean="0"/>
              <a:t>允许离线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256" y="2286000"/>
            <a:ext cx="2260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801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</a:t>
            </a:r>
            <a:r>
              <a:rPr kumimoji="1" lang="zh-CN" altLang="en-US" dirty="0" smtClean="0"/>
              <a:t> 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使用倍增的思想。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Dp</a:t>
            </a:r>
            <a:r>
              <a:rPr kumimoji="1" lang="en-US" altLang="zh-CN" dirty="0" smtClean="0"/>
              <a:t>[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][j]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min(A[k]),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&lt;=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&lt;=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i+2^j-1</a:t>
            </a:r>
          </a:p>
          <a:p>
            <a:r>
              <a:rPr kumimoji="1" lang="en-US" altLang="zh-CN" dirty="0" err="1" smtClean="0"/>
              <a:t>Dp</a:t>
            </a:r>
            <a:r>
              <a:rPr kumimoji="1" lang="en-US" altLang="zh-CN" dirty="0" smtClean="0"/>
              <a:t>[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][0]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A[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];</a:t>
            </a:r>
          </a:p>
          <a:p>
            <a:r>
              <a:rPr kumimoji="1" lang="en-US" altLang="zh-CN" dirty="0" err="1" smtClean="0"/>
              <a:t>Dp</a:t>
            </a:r>
            <a:r>
              <a:rPr kumimoji="1" lang="en-US" altLang="zh-CN" dirty="0" smtClean="0"/>
              <a:t>[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][j]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min(</a:t>
            </a:r>
            <a:r>
              <a:rPr kumimoji="1" lang="en-US" altLang="zh-CN" dirty="0" err="1" smtClean="0"/>
              <a:t>Dp</a:t>
            </a:r>
            <a:r>
              <a:rPr kumimoji="1" lang="en-US" altLang="zh-CN" dirty="0" smtClean="0"/>
              <a:t>[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][j-1],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Dp</a:t>
            </a:r>
            <a:r>
              <a:rPr kumimoji="1" lang="en-US" altLang="zh-CN" dirty="0" smtClean="0"/>
              <a:t>[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2^(j-1)][j-1])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Min(l,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min(</a:t>
            </a:r>
            <a:r>
              <a:rPr kumimoji="1" lang="en-US" altLang="zh-CN" dirty="0" err="1" smtClean="0"/>
              <a:t>Dp</a:t>
            </a:r>
            <a:r>
              <a:rPr kumimoji="1" lang="en-US" altLang="zh-CN" dirty="0" smtClean="0"/>
              <a:t>[l][k],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Dp</a:t>
            </a:r>
            <a:r>
              <a:rPr kumimoji="1" lang="en-US" altLang="zh-CN" dirty="0" smtClean="0"/>
              <a:t>[r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2^k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1][k])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复杂度 </a:t>
            </a:r>
            <a:r>
              <a:rPr kumimoji="1" lang="en-US" altLang="zh-CN" dirty="0" smtClean="0"/>
              <a:t>O(</a:t>
            </a:r>
            <a:r>
              <a:rPr kumimoji="1" lang="en-US" altLang="zh-CN" dirty="0" err="1" smtClean="0"/>
              <a:t>nlogn</a:t>
            </a:r>
            <a:r>
              <a:rPr kumimoji="1" lang="en-US" altLang="zh-CN" dirty="0" smtClean="0"/>
              <a:t>)-O(1)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7025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LCA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Least Common Ancestors </a:t>
            </a:r>
          </a:p>
          <a:p>
            <a:r>
              <a:rPr kumimoji="1" lang="zh-CN" altLang="en-US" dirty="0" smtClean="0"/>
              <a:t>最近公共祖先，指在有根树中找出两个节点 </a:t>
            </a:r>
            <a:r>
              <a:rPr kumimoji="1" lang="en-US" altLang="zh-CN" dirty="0" err="1" smtClean="0"/>
              <a:t>u,v</a:t>
            </a:r>
            <a:r>
              <a:rPr kumimoji="1" lang="zh-CN" altLang="en-US" dirty="0" smtClean="0"/>
              <a:t> 的最近公共祖先。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倍增 </a:t>
            </a:r>
            <a:r>
              <a:rPr kumimoji="1" lang="en-US" altLang="zh-CN" dirty="0" smtClean="0"/>
              <a:t>LCA</a:t>
            </a:r>
          </a:p>
          <a:p>
            <a:r>
              <a:rPr kumimoji="1" lang="en-US" altLang="zh-CN" dirty="0" smtClean="0"/>
              <a:t>RMQ</a:t>
            </a:r>
            <a:r>
              <a:rPr kumimoji="1" lang="zh-CN" altLang="en-US" dirty="0" smtClean="0"/>
              <a:t> 求解 </a:t>
            </a:r>
            <a:r>
              <a:rPr kumimoji="1" lang="en-US" altLang="zh-CN" dirty="0" smtClean="0"/>
              <a:t>LCA</a:t>
            </a:r>
          </a:p>
          <a:p>
            <a:r>
              <a:rPr kumimoji="1" lang="en-US" altLang="zh-CN" dirty="0" err="1" smtClean="0"/>
              <a:t>Tarjan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LCA</a:t>
            </a:r>
          </a:p>
          <a:p>
            <a:r>
              <a:rPr kumimoji="1" lang="zh-CN" altLang="en-US" dirty="0" smtClean="0"/>
              <a:t>树链剖分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5930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倍增 </a:t>
            </a:r>
            <a:r>
              <a:rPr kumimoji="1" lang="en-US" altLang="zh-CN" dirty="0" smtClean="0"/>
              <a:t>LCA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f</a:t>
            </a:r>
            <a:r>
              <a:rPr kumimoji="1" lang="en-US" altLang="zh-CN" dirty="0" smtClean="0"/>
              <a:t>[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][k]</a:t>
            </a:r>
            <a:r>
              <a:rPr kumimoji="1" lang="zh-CN" altLang="en-US" dirty="0" smtClean="0"/>
              <a:t> 表示节点 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 向上走 </a:t>
            </a:r>
            <a:r>
              <a:rPr kumimoji="1" lang="en-US" altLang="zh-CN" dirty="0" smtClean="0"/>
              <a:t>2^k</a:t>
            </a:r>
            <a:r>
              <a:rPr kumimoji="1" lang="zh-CN" altLang="en-US" dirty="0" smtClean="0"/>
              <a:t> 步的节点</a:t>
            </a:r>
            <a:endParaRPr kumimoji="1" lang="en-US" altLang="zh-CN" dirty="0" smtClean="0"/>
          </a:p>
          <a:p>
            <a:r>
              <a:rPr kumimoji="1" lang="en-US" altLang="zh-CN" dirty="0"/>
              <a:t>f</a:t>
            </a:r>
            <a:r>
              <a:rPr kumimoji="1" lang="en-US" altLang="zh-CN" dirty="0" smtClean="0"/>
              <a:t>[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][0]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fa[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</a:t>
            </a:r>
          </a:p>
          <a:p>
            <a:r>
              <a:rPr kumimoji="1" lang="en-US" altLang="zh-CN" dirty="0"/>
              <a:t>f</a:t>
            </a:r>
            <a:r>
              <a:rPr kumimoji="1" lang="en-US" altLang="zh-CN" dirty="0" smtClean="0"/>
              <a:t>[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][j]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f[f[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][j-1]][j-1]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查询时，首先令两个点走到同一个高度，然后一起往上走直到重合。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复杂度 </a:t>
            </a:r>
            <a:r>
              <a:rPr kumimoji="1" lang="en-US" altLang="zh-CN" dirty="0" smtClean="0"/>
              <a:t>O(</a:t>
            </a:r>
            <a:r>
              <a:rPr kumimoji="1" lang="en-US" altLang="zh-CN" dirty="0" err="1" smtClean="0"/>
              <a:t>nlogn</a:t>
            </a:r>
            <a:r>
              <a:rPr kumimoji="1" lang="en-US" altLang="zh-CN" dirty="0" smtClean="0"/>
              <a:t>)-O(</a:t>
            </a:r>
            <a:r>
              <a:rPr kumimoji="1" lang="en-US" altLang="zh-CN" dirty="0" err="1" smtClean="0"/>
              <a:t>logn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8375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RMQ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LCA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首先求出树的欧拉序列</a:t>
            </a:r>
            <a:endParaRPr kumimoji="1" lang="en-US" altLang="zh-CN" dirty="0" smtClean="0"/>
          </a:p>
          <a:p>
            <a:r>
              <a:rPr kumimoji="1" lang="zh-CN" altLang="en-US" dirty="0" smtClean="0"/>
              <a:t>欧拉序列上深度最小的那个点就是 </a:t>
            </a:r>
            <a:r>
              <a:rPr kumimoji="1" lang="en-US" altLang="zh-CN" dirty="0" smtClean="0"/>
              <a:t>LCA</a:t>
            </a:r>
          </a:p>
          <a:p>
            <a:r>
              <a:rPr kumimoji="1" lang="zh-CN" altLang="en-US" dirty="0" smtClean="0"/>
              <a:t>使用 </a:t>
            </a:r>
            <a:r>
              <a:rPr kumimoji="1" lang="en-US" altLang="zh-CN" dirty="0" smtClean="0"/>
              <a:t>RMQ</a:t>
            </a:r>
            <a:r>
              <a:rPr kumimoji="1" lang="zh-CN" altLang="en-US" dirty="0" smtClean="0"/>
              <a:t> 查询区间最小值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复杂度 </a:t>
            </a:r>
            <a:r>
              <a:rPr kumimoji="1" lang="en-US" altLang="zh-CN" dirty="0" smtClean="0"/>
              <a:t>O(</a:t>
            </a:r>
            <a:r>
              <a:rPr kumimoji="1" lang="en-US" altLang="zh-CN" dirty="0" err="1" smtClean="0"/>
              <a:t>nlogn</a:t>
            </a:r>
            <a:r>
              <a:rPr kumimoji="1" lang="en-US" altLang="zh-CN" dirty="0" smtClean="0"/>
              <a:t>)-O(1)</a:t>
            </a:r>
          </a:p>
          <a:p>
            <a:r>
              <a:rPr kumimoji="1" lang="zh-CN" altLang="en-US" dirty="0" smtClean="0"/>
              <a:t>此处相邻位置只相差 </a:t>
            </a:r>
            <a:r>
              <a:rPr kumimoji="1" lang="en-US" altLang="zh-CN" dirty="0" smtClean="0"/>
              <a:t>+1</a:t>
            </a:r>
            <a:r>
              <a:rPr kumimoji="1" lang="zh-CN" altLang="en-US" dirty="0" smtClean="0"/>
              <a:t> 或 </a:t>
            </a:r>
            <a:r>
              <a:rPr kumimoji="1" lang="en-US" altLang="zh-CN" dirty="0" smtClean="0"/>
              <a:t>-1</a:t>
            </a:r>
            <a:r>
              <a:rPr kumimoji="1" lang="zh-CN" altLang="en-US" dirty="0" smtClean="0"/>
              <a:t>，这是 </a:t>
            </a:r>
            <a:r>
              <a:rPr lang="en-US" altLang="zh-CN" dirty="0" smtClean="0"/>
              <a:t>±</a:t>
            </a:r>
            <a:r>
              <a:rPr lang="zh-CN" altLang="en-US" dirty="0" smtClean="0"/>
              <a:t> </a:t>
            </a:r>
            <a:r>
              <a:rPr lang="en-US" altLang="zh-CN" dirty="0" smtClean="0"/>
              <a:t>RMQ</a:t>
            </a:r>
            <a:r>
              <a:rPr lang="zh-CN" altLang="en-US" dirty="0" smtClean="0"/>
              <a:t> 问题，可以在 </a:t>
            </a:r>
            <a:r>
              <a:rPr lang="en-US" altLang="zh-CN" dirty="0" smtClean="0"/>
              <a:t>O(n)-O(1)</a:t>
            </a:r>
            <a:r>
              <a:rPr lang="zh-CN" altLang="en-US" dirty="0" smtClean="0"/>
              <a:t> 时间内解决。</a:t>
            </a:r>
            <a:endParaRPr lang="en-US" altLang="zh-CN" dirty="0" smtClean="0"/>
          </a:p>
          <a:p>
            <a:r>
              <a:rPr lang="zh-CN" altLang="en-US" dirty="0" smtClean="0"/>
              <a:t>分块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2608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Tarjan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LCA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如果能够离线询问所有 </a:t>
            </a:r>
            <a:r>
              <a:rPr kumimoji="1" lang="en-US" altLang="zh-CN" dirty="0" smtClean="0"/>
              <a:t>LCA</a:t>
            </a:r>
            <a:r>
              <a:rPr kumimoji="1" lang="zh-CN" altLang="en-US" dirty="0" smtClean="0"/>
              <a:t>，那么可以更快的解决。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考虑在树上进行 </a:t>
            </a:r>
            <a:r>
              <a:rPr kumimoji="1" lang="en-US" altLang="zh-CN" dirty="0" err="1" smtClean="0"/>
              <a:t>dfs</a:t>
            </a:r>
            <a:r>
              <a:rPr kumimoji="1" lang="zh-CN" altLang="en-US" dirty="0" smtClean="0"/>
              <a:t>，不妨设后 </a:t>
            </a:r>
            <a:r>
              <a:rPr kumimoji="1" lang="en-US" altLang="zh-CN" dirty="0" err="1" smtClean="0"/>
              <a:t>dfs</a:t>
            </a:r>
            <a:r>
              <a:rPr kumimoji="1" lang="zh-CN" altLang="en-US" dirty="0" smtClean="0"/>
              <a:t> 到 </a:t>
            </a:r>
            <a:r>
              <a:rPr kumimoji="1" lang="en-US" altLang="zh-CN" dirty="0" smtClean="0"/>
              <a:t>v</a:t>
            </a:r>
            <a:r>
              <a:rPr kumimoji="1" lang="zh-CN" altLang="en-US" dirty="0" smtClean="0"/>
              <a:t> 点，那么 </a:t>
            </a:r>
            <a:r>
              <a:rPr kumimoji="1" lang="en-US" altLang="zh-CN" dirty="0" err="1" smtClean="0"/>
              <a:t>uv</a:t>
            </a:r>
            <a:r>
              <a:rPr kumimoji="1" lang="zh-CN" altLang="en-US" dirty="0" smtClean="0"/>
              <a:t> 的 </a:t>
            </a:r>
            <a:r>
              <a:rPr kumimoji="1" lang="en-US" altLang="zh-CN" dirty="0" smtClean="0"/>
              <a:t>LCA</a:t>
            </a:r>
            <a:r>
              <a:rPr kumimoji="1" lang="zh-CN" altLang="en-US" dirty="0" smtClean="0"/>
              <a:t> 就是访问过 </a:t>
            </a:r>
            <a:r>
              <a:rPr kumimoji="1" lang="en-US" altLang="zh-CN" dirty="0" smtClean="0"/>
              <a:t>u</a:t>
            </a:r>
            <a:r>
              <a:rPr kumimoji="1" lang="zh-CN" altLang="en-US" dirty="0" smtClean="0"/>
              <a:t> 之后访问到的最浅的节点。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只需要在 </a:t>
            </a:r>
            <a:r>
              <a:rPr kumimoji="1" lang="en-US" altLang="zh-CN" dirty="0" err="1" smtClean="0"/>
              <a:t>dfs</a:t>
            </a:r>
            <a:r>
              <a:rPr kumimoji="1" lang="zh-CN" altLang="en-US" dirty="0" smtClean="0"/>
              <a:t> 回溯的时候把子树所有的节点全部都标记为父亲即可。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使用并查集维护，复杂度 </a:t>
            </a:r>
            <a:r>
              <a:rPr kumimoji="1" lang="en-US" altLang="zh-CN" dirty="0" smtClean="0"/>
              <a:t>O(nα(n)+m)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116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树链剖分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重儿子：非叶节点所有子节点中子树大小最大的节点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重边：连接非叶节点和重儿子的边</a:t>
            </a:r>
            <a:endParaRPr kumimoji="1" lang="en-US" altLang="zh-CN" dirty="0" smtClean="0"/>
          </a:p>
          <a:p>
            <a:r>
              <a:rPr kumimoji="1" lang="zh-CN" altLang="en-US" dirty="0" smtClean="0"/>
              <a:t>重链：连续的重边组成的链</a:t>
            </a:r>
            <a:endParaRPr kumimoji="1" lang="en-US" altLang="zh-CN" dirty="0" smtClean="0"/>
          </a:p>
          <a:p>
            <a:r>
              <a:rPr kumimoji="1" lang="zh-CN" altLang="en-US" dirty="0" smtClean="0"/>
              <a:t>轻儿子：非重儿子的其他儿子</a:t>
            </a:r>
            <a:endParaRPr kumimoji="1" lang="en-US" altLang="zh-CN" dirty="0" smtClean="0"/>
          </a:p>
          <a:p>
            <a:r>
              <a:rPr kumimoji="1" lang="zh-CN" altLang="en-US" dirty="0" smtClean="0"/>
              <a:t>轻边：连接节点和轻儿子的边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1705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树链剖分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可以发现经过这样的划分，一条路径只有 </a:t>
            </a:r>
            <a:r>
              <a:rPr kumimoji="1" lang="en-US" altLang="zh-CN" dirty="0" smtClean="0"/>
              <a:t>O(</a:t>
            </a:r>
            <a:r>
              <a:rPr kumimoji="1" lang="en-US" altLang="zh-CN" dirty="0" err="1" smtClean="0"/>
              <a:t>logn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个重链和 </a:t>
            </a:r>
            <a:r>
              <a:rPr kumimoji="1" lang="en-US" altLang="zh-CN" dirty="0" smtClean="0"/>
              <a:t>O(</a:t>
            </a:r>
            <a:r>
              <a:rPr kumimoji="1" lang="en-US" altLang="zh-CN" dirty="0" err="1" smtClean="0"/>
              <a:t>logn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条轻边。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优化暴力 </a:t>
            </a:r>
            <a:r>
              <a:rPr kumimoji="1" lang="en-US" altLang="zh-CN" dirty="0" smtClean="0"/>
              <a:t>LCA</a:t>
            </a:r>
            <a:r>
              <a:rPr kumimoji="1" lang="zh-CN" altLang="en-US" dirty="0" smtClean="0"/>
              <a:t> 向上跳的过程</a:t>
            </a:r>
            <a:endParaRPr kumimoji="1" lang="en-US" altLang="zh-CN" dirty="0" smtClean="0"/>
          </a:p>
          <a:p>
            <a:r>
              <a:rPr kumimoji="1" lang="zh-CN" altLang="en-US" dirty="0" smtClean="0"/>
              <a:t>复杂度 </a:t>
            </a:r>
            <a:r>
              <a:rPr kumimoji="1" lang="en-US" altLang="zh-CN" dirty="0" smtClean="0"/>
              <a:t>O(n)-O(</a:t>
            </a:r>
            <a:r>
              <a:rPr kumimoji="1" lang="en-US" altLang="zh-CN" dirty="0" err="1" smtClean="0"/>
              <a:t>logn</a:t>
            </a:r>
            <a:r>
              <a:rPr kumimoji="1" lang="en-US" altLang="zh-CN" dirty="0" smtClean="0"/>
              <a:t>)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110533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566</TotalTime>
  <Words>978</Words>
  <Application>Microsoft Macintosh PowerPoint</Application>
  <PresentationFormat>宽屏</PresentationFormat>
  <Paragraphs>93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9" baseType="lpstr">
      <vt:lpstr>Franklin Gothic Book</vt:lpstr>
      <vt:lpstr>裁剪</vt:lpstr>
      <vt:lpstr>树上问题选讲</vt:lpstr>
      <vt:lpstr>RMQ</vt:lpstr>
      <vt:lpstr>ST 表</vt:lpstr>
      <vt:lpstr>LCA</vt:lpstr>
      <vt:lpstr>倍增 LCA</vt:lpstr>
      <vt:lpstr>RMQ LCA</vt:lpstr>
      <vt:lpstr>Tarjan LCA</vt:lpstr>
      <vt:lpstr>树链剖分</vt:lpstr>
      <vt:lpstr>树链剖分</vt:lpstr>
      <vt:lpstr>树链剖分</vt:lpstr>
      <vt:lpstr>简单题1</vt:lpstr>
      <vt:lpstr>简单题2</vt:lpstr>
      <vt:lpstr>简单题3</vt:lpstr>
      <vt:lpstr>紧急集合</vt:lpstr>
      <vt:lpstr> NOIP2013 货车运输</vt:lpstr>
      <vt:lpstr>A and B and Lecture Rooms </vt:lpstr>
      <vt:lpstr>疫情控制</vt:lpstr>
      <vt:lpstr>PowerPoint 演示文稿</vt:lpstr>
      <vt:lpstr>简单题4</vt:lpstr>
      <vt:lpstr>简单题5</vt:lpstr>
      <vt:lpstr>简单题6</vt:lpstr>
      <vt:lpstr>简单题6.5</vt:lpstr>
      <vt:lpstr>简单题7</vt:lpstr>
      <vt:lpstr>简单题8</vt:lpstr>
      <vt:lpstr>简单题9</vt:lpstr>
      <vt:lpstr>NOI2015 软件包管理器</vt:lpstr>
      <vt:lpstr>LCA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二分贪心</dc:title>
  <dc:creator>Microsoft Office 用户</dc:creator>
  <cp:lastModifiedBy>Microsoft Office 用户</cp:lastModifiedBy>
  <cp:revision>37</cp:revision>
  <dcterms:created xsi:type="dcterms:W3CDTF">2019-10-04T18:26:16Z</dcterms:created>
  <dcterms:modified xsi:type="dcterms:W3CDTF">2020-07-27T05:46:00Z</dcterms:modified>
</cp:coreProperties>
</file>