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tags/tag80.xml" ContentType="application/vnd.openxmlformats-officedocument.presentationml.tags+xml"/>
  <Override PartName="/ppt/theme/themeOverride2.xml" ContentType="application/vnd.openxmlformats-officedocument.themeOverr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2"/>
  </p:notesMasterIdLst>
  <p:handoutMasterIdLst>
    <p:handoutMasterId r:id="rId13"/>
  </p:handoutMasterIdLst>
  <p:sldIdLst>
    <p:sldId id="262" r:id="rId3"/>
    <p:sldId id="331" r:id="rId4"/>
    <p:sldId id="332" r:id="rId5"/>
    <p:sldId id="264" r:id="rId6"/>
    <p:sldId id="281" r:id="rId7"/>
    <p:sldId id="334" r:id="rId8"/>
    <p:sldId id="333" r:id="rId9"/>
    <p:sldId id="335" r:id="rId10"/>
    <p:sldId id="26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D9B803-5D5E-44B4-A74E-518B519BBCF0}">
          <p14:sldIdLst>
            <p14:sldId id="262"/>
            <p14:sldId id="331"/>
            <p14:sldId id="332"/>
            <p14:sldId id="264"/>
            <p14:sldId id="281"/>
            <p14:sldId id="334"/>
            <p14:sldId id="333"/>
            <p14:sldId id="33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75" y="53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1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4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D90FB-1249-453A-B05F-3D35C4D1AF4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19536" y="2780928"/>
            <a:ext cx="7200800" cy="904863"/>
          </a:xfrm>
        </p:spPr>
        <p:txBody>
          <a:bodyPr wrap="square" anchor="b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19536" y="3757565"/>
            <a:ext cx="7200800" cy="535531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712170" y="2973446"/>
            <a:ext cx="6128246" cy="83099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12170" y="3831431"/>
            <a:ext cx="6128246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135560" y="4277274"/>
            <a:ext cx="1146448" cy="0"/>
          </a:xfrm>
          <a:prstGeom prst="line">
            <a:avLst/>
          </a:prstGeom>
          <a:ln w="25400">
            <a:solidFill>
              <a:srgbClr val="EB1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26064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488488" y="365125"/>
            <a:ext cx="86531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661" y="-7684"/>
            <a:ext cx="12205661" cy="68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991544" y="3717032"/>
            <a:ext cx="25315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47528" y="2745814"/>
            <a:ext cx="7056784" cy="904863"/>
          </a:xfrm>
        </p:spPr>
        <p:txBody>
          <a:bodyPr wrap="square" anchor="b" anchorCtr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847874" y="3748087"/>
            <a:ext cx="7056438" cy="535531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Administrator\桌面\复件 (4) 复件 4\ba8d822b65905f90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 rotWithShape="1">
          <a:blip r:embed="rId20"/>
          <a:srcRect/>
          <a:stretch>
            <a:fillRect/>
          </a:stretch>
        </p:blipFill>
        <p:spPr bwMode="auto">
          <a:xfrm>
            <a:off x="0" y="0"/>
            <a:ext cx="1919536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9EFA74-0CFD-4E68-B556-4E356F03407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A3047C9-F2F8-4837-80A4-86A81A76D6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1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7.29 solution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pPr algn="r"/>
            <a:r>
              <a:rPr lang="en-US" altLang="zh-CN" dirty="0"/>
              <a:t>PKU </a:t>
            </a:r>
            <a:r>
              <a:rPr lang="en-US" altLang="zh-CN" dirty="0" err="1"/>
              <a:t>Hzyoi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子序列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95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表示以第</a:t>
            </a:r>
            <a:r>
              <a:rPr lang="en-US" altLang="zh-CN" dirty="0" err="1"/>
              <a:t>i</a:t>
            </a:r>
            <a:r>
              <a:rPr lang="zh-CN" altLang="en-US" dirty="0"/>
              <a:t>个字符结尾的子序列对答案的贡献。核心代码如下：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]←d[c[</a:t>
            </a:r>
            <a:r>
              <a:rPr lang="en-US" altLang="zh-CN" dirty="0" err="1"/>
              <a:t>i</a:t>
            </a:r>
            <a:r>
              <a:rPr lang="en-US" altLang="zh-CN" dirty="0"/>
              <a:t>]]*p[</a:t>
            </a:r>
            <a:r>
              <a:rPr lang="en-US" altLang="zh-CN" dirty="0" err="1"/>
              <a:t>i</a:t>
            </a:r>
            <a:r>
              <a:rPr lang="en-US" altLang="zh-CN" dirty="0"/>
              <a:t>]//</a:t>
            </a:r>
            <a:r>
              <a:rPr lang="zh-CN" altLang="en-US" dirty="0"/>
              <a:t>前面所有接上来的方案乘上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不消失的概率</a:t>
            </a:r>
          </a:p>
          <a:p>
            <a:r>
              <a:rPr lang="en-US" altLang="zh-CN" dirty="0"/>
              <a:t>d[c[</a:t>
            </a:r>
            <a:r>
              <a:rPr lang="en-US" altLang="zh-CN" dirty="0" err="1"/>
              <a:t>i</a:t>
            </a:r>
            <a:r>
              <a:rPr lang="en-US" altLang="zh-CN" dirty="0"/>
              <a:t>]]←d[c[</a:t>
            </a:r>
            <a:r>
              <a:rPr lang="en-US" altLang="zh-CN" dirty="0" err="1"/>
              <a:t>i</a:t>
            </a:r>
            <a:r>
              <a:rPr lang="en-US" altLang="zh-CN" dirty="0"/>
              <a:t>]]*(1-p[</a:t>
            </a:r>
            <a:r>
              <a:rPr lang="en-US" altLang="zh-CN" dirty="0" err="1"/>
              <a:t>i</a:t>
            </a:r>
            <a:r>
              <a:rPr lang="en-US" altLang="zh-CN" dirty="0"/>
              <a:t>])//</a:t>
            </a:r>
            <a:r>
              <a:rPr lang="zh-CN" altLang="en-US" dirty="0"/>
              <a:t>前面的字符要想对后面的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产生贡献，当前的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必须消失</a:t>
            </a:r>
          </a:p>
          <a:p>
            <a:r>
              <a:rPr lang="en-US" altLang="zh-CN" dirty="0"/>
              <a:t>d[j]←d[j]+f[</a:t>
            </a:r>
            <a:r>
              <a:rPr lang="en-US" altLang="zh-CN" dirty="0" err="1"/>
              <a:t>i</a:t>
            </a:r>
            <a:r>
              <a:rPr lang="en-US" altLang="zh-CN" dirty="0"/>
              <a:t>]//</a:t>
            </a:r>
            <a:r>
              <a:rPr lang="zh-CN" altLang="en-US" dirty="0"/>
              <a:t>当前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后可接所有字符</a:t>
            </a:r>
          </a:p>
          <a:p>
            <a:r>
              <a:rPr lang="en-US" altLang="zh-CN" dirty="0" err="1"/>
              <a:t>ans←ans+f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]//</a:t>
            </a:r>
            <a:r>
              <a:rPr lang="zh-CN" altLang="en-US" dirty="0"/>
              <a:t>计入答案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1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地雷爆炸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02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动态规划。令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小时地雷全部爆炸的概率。考虑第一颗地雷爆炸后的状态，易得方程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]=∑p[j](f[i-1]^j)</a:t>
            </a:r>
            <a:r>
              <a:rPr lang="zh-CN" altLang="en-US" dirty="0"/>
              <a:t>，其中</a:t>
            </a:r>
            <a:r>
              <a:rPr lang="en-US" altLang="zh-CN" dirty="0"/>
              <a:t>j=0→m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本题中用到了巧妙的逆向思维，打破了常规考虑最后几颗地雷的思路，直接考虑第一颗地雷。</a:t>
            </a:r>
          </a:p>
          <a:p>
            <a:r>
              <a:rPr lang="zh-CN" altLang="en-US" dirty="0"/>
              <a:t>本题易犯一个错误：</a:t>
            </a:r>
            <a:r>
              <a:rPr lang="en-US" altLang="zh-CN" dirty="0"/>
              <a:t>j=1→m</a:t>
            </a:r>
            <a:r>
              <a:rPr lang="zh-CN" altLang="en-US" dirty="0"/>
              <a:t>更新状态，把∑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/>
              <a:t>作为答案。这种做法的错误之处在于，状态更新的方向是从后往前进行的，而边界的判断却根据状态的定义而“理所当然”地被处理成了从前往后的。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</a:t>
            </a:r>
            <a:r>
              <a:rPr lang="en-US" altLang="zh-CN" dirty="0"/>
              <a:t>G</a:t>
            </a:r>
            <a:r>
              <a:rPr lang="zh-CN" altLang="en-US"/>
              <a:t>的树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991544" y="2973445"/>
            <a:ext cx="1440160" cy="1313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/>
                </a:solidFill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3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B3FD-66A1-4092-8EDF-8940F182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B0E1625-9D22-4278-BD4F-10F12AA1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732"/>
            <a:ext cx="8314923" cy="4162268"/>
          </a:xfrm>
        </p:spPr>
      </p:pic>
    </p:spTree>
    <p:extLst>
      <p:ext uri="{BB962C8B-B14F-4D97-AF65-F5344CB8AC3E}">
        <p14:creationId xmlns:p14="http://schemas.microsoft.com/office/powerpoint/2010/main" val="34045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A5E2D-FAEB-47AB-9E95-BD132401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A4A4C-A47E-467E-8F4E-46634C57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根据公式</a:t>
            </a:r>
            <a:r>
              <a:rPr lang="en-US" altLang="zh-CN" dirty="0"/>
              <a:t>E=</a:t>
            </a:r>
            <a:r>
              <a:rPr lang="zh-CN" altLang="zh-CN" dirty="0"/>
              <a:t>∑</a:t>
            </a:r>
            <a:r>
              <a:rPr lang="en-US" altLang="zh-CN" dirty="0"/>
              <a:t>P(y&gt;=x)</a:t>
            </a:r>
            <a:r>
              <a:rPr lang="zh-CN" altLang="zh-CN" dirty="0"/>
              <a:t>，枚举</a:t>
            </a:r>
            <a:r>
              <a:rPr lang="en-US" altLang="zh-CN" dirty="0"/>
              <a:t>x</a:t>
            </a:r>
            <a:r>
              <a:rPr lang="zh-CN" altLang="zh-CN" dirty="0"/>
              <a:t>，令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表示第</a:t>
            </a:r>
            <a:r>
              <a:rPr lang="en-US" altLang="zh-CN" dirty="0" err="1"/>
              <a:t>i</a:t>
            </a:r>
            <a:r>
              <a:rPr lang="zh-CN" altLang="zh-CN" dirty="0"/>
              <a:t>个点及以下，</a:t>
            </a:r>
            <a:r>
              <a:rPr lang="en-US" altLang="zh-CN" dirty="0" err="1"/>
              <a:t>i</a:t>
            </a:r>
            <a:r>
              <a:rPr lang="zh-CN" altLang="zh-CN" dirty="0"/>
              <a:t>到最远的叶子距离为</a:t>
            </a:r>
            <a:r>
              <a:rPr lang="en-US" altLang="zh-CN" dirty="0"/>
              <a:t>j</a:t>
            </a:r>
            <a:r>
              <a:rPr lang="zh-CN" altLang="zh-CN" dirty="0"/>
              <a:t>的概率。</a:t>
            </a:r>
          </a:p>
          <a:p>
            <a:r>
              <a:rPr lang="en-US" altLang="zh-CN" dirty="0"/>
              <a:t>f[x][j]*f[u][k]*0.5=&gt;f[x][max(j,k+1)]  (j+k+1&lt;=x)</a:t>
            </a:r>
            <a:endParaRPr lang="zh-CN" altLang="zh-CN" dirty="0"/>
          </a:p>
          <a:p>
            <a:r>
              <a:rPr lang="en-US" altLang="zh-CN" dirty="0"/>
              <a:t>f[x][j]*f[u][k]*0.5=&gt;f[x][max(j,k+2)]  (j+k+2&lt;=x)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u</a:t>
            </a:r>
            <a:r>
              <a:rPr lang="zh-CN" altLang="zh-CN" dirty="0"/>
              <a:t>是</a:t>
            </a:r>
            <a:r>
              <a:rPr lang="en-US" altLang="zh-CN" dirty="0"/>
              <a:t>x</a:t>
            </a:r>
            <a:r>
              <a:rPr lang="zh-CN" altLang="zh-CN" dirty="0"/>
              <a:t>的儿子。</a:t>
            </a:r>
          </a:p>
          <a:p>
            <a:r>
              <a:rPr lang="zh-CN" altLang="zh-CN" dirty="0"/>
              <a:t>总时间复杂度</a:t>
            </a:r>
            <a:r>
              <a:rPr lang="en-US" altLang="zh-CN" dirty="0"/>
              <a:t>O(N^4)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6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非常感谢您的观看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 YOU FOR YOUR WATCHING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TEMPLATE_THUMBS_INDEX" val="1、9、12、16、5、22"/>
  <p:tag name="KSO_WM_BEAUTIFY_FLAG" val="#wm#"/>
  <p:tag name="KSO_WM_TEMPLATE_SUBCATEGOR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7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"/>
  <p:tag name="KSO_WM_SLIDE_INDEX" val="1"/>
  <p:tag name="KSO_WM_SLIDE_ITEM_CNT" val="0"/>
  <p:tag name="KSO_WM_SLIDE_LAYOUT" val="a_b"/>
  <p:tag name="KSO_WM_SLIDE_LAYOUT_CNT" val="1_1"/>
  <p:tag name="KSO_WM_SLIDE_TYPE" val="title"/>
  <p:tag name="KSO_WM_TEMPLATE_THUMBS_INDEX" val="1、9、12、16、5、22"/>
  <p:tag name="KSO_WM_BEAUTIFY_FLAG" val="#wm#"/>
  <p:tag name="KSO_WM_TEMPLATE_SUBCATEGORY" val="0"/>
  <p:tag name="KSO_WM_SLIDE_SUBTYPE" val="pureTxt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低面简约红色商务通用"/>
  <p:tag name="KSO_WM_UNIT_NOCLEAR" val="0"/>
  <p:tag name="KSO_WM_UNIT_DIAGRAM_ISNUMVISUAL" val="0"/>
  <p:tag name="KSO_WM_UNIT_DIAGRAM_ISREFERUNIT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LOW FACE SIMPLE RED BUSINESS GENERAL"/>
  <p:tag name="KSO_WM_UNIT_NOCLEAR" val="0"/>
  <p:tag name="KSO_WM_UNIT_DIAGRAM_ISNUMVISUAL" val="0"/>
  <p:tag name="KSO_WM_UNIT_DIAGRAM_ISREFERUNIT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7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12"/>
  <p:tag name="KSO_WM_SLIDE_INDEX" val="12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TEMPLATE_SUBCATEGORY" val="0"/>
  <p:tag name="KSO_WM_SLIDE_SUBTYPE" val="pureT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1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请在此输入章节标题"/>
  <p:tag name="KSO_WM_UNIT_NOCLEAR" val="0"/>
  <p:tag name="KSO_WM_UNIT_DIAGRAM_ISNUMVISUAL" val="0"/>
  <p:tag name="KSO_WM_UNIT_DIAGRAM_ISREFERUNIT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12*b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LEASE ENTER CHAPTER TITLE HERE"/>
  <p:tag name="KSO_WM_UNIT_NOCLEAR" val="0"/>
  <p:tag name="KSO_WM_UNIT_DIAGRAM_ISNUMVISUAL" val="0"/>
  <p:tag name="KSO_WM_UNIT_DIAGRAM_ISREFERUNIT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e"/>
  <p:tag name="KSO_WM_UNIT_INDEX" val="1"/>
  <p:tag name="KSO_WM_UNIT_ID" val="custom20184573_12*e*1"/>
  <p:tag name="KSO_WM_UNIT_LAYERLEVEL" val="1"/>
  <p:tag name="KSO_WM_UNIT_VALUE" val="1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TAG_VERSION" val="1.0"/>
  <p:tag name="KSO_WM_SLIDE_ID" val="custom20184573_22"/>
  <p:tag name="KSO_WM_SLIDE_INDEX" val="22"/>
  <p:tag name="KSO_WM_SLIDE_ITEM_CNT" val="0"/>
  <p:tag name="KSO_WM_SLIDE_LAYOUT" val="a_b"/>
  <p:tag name="KSO_WM_SLIDE_LAYOUT_CNT" val="1_1"/>
  <p:tag name="KSO_WM_SLIDE_TYPE" val="endPage"/>
  <p:tag name="KSO_WM_BEAUTIFY_FLAG" val="#wm#"/>
  <p:tag name="KSO_WM_TEMPLATE_SUBCATEGORY" val="0"/>
  <p:tag name="KSO_WM_SLIDE_SUBTYPE" val="pureT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a"/>
  <p:tag name="KSO_WM_UNIT_INDEX" val="1"/>
  <p:tag name="KSO_WM_UNIT_ID" val="custom20184573_22*a*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非常感谢您的观看"/>
  <p:tag name="KSO_WM_UNIT_NOCLEAR" val="0"/>
  <p:tag name="KSO_WM_UNIT_DIAGRAM_ISNUMVISUAL" val="0"/>
  <p:tag name="KSO_WM_UNIT_DIAGRAM_ISREFERUNIT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3"/>
  <p:tag name="KSO_WM_UNIT_TYPE" val="b"/>
  <p:tag name="KSO_WM_UNIT_INDEX" val="1"/>
  <p:tag name="KSO_WM_UNIT_ID" val="custom20184573_22*b*1"/>
  <p:tag name="KSO_WM_UNIT_LAYERLEVEL" val="1"/>
  <p:tag name="KSO_WM_UNIT_VALUE" val="2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 FOR YOUR WATCHING"/>
  <p:tag name="KSO_WM_UNIT_NOCLEAR" val="0"/>
  <p:tag name="KSO_WM_UNIT_DIAGRAM_ISNUMVISUAL" val="0"/>
  <p:tag name="KSO_WM_UNIT_DIAGRAM_ISREFERUNIT" val="0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EB193E"/>
      </a:dk2>
      <a:lt2>
        <a:srgbClr val="E7E6E6"/>
      </a:lt2>
      <a:accent1>
        <a:srgbClr val="CB2E2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EB193E"/>
    </a:dk2>
    <a:lt2>
      <a:srgbClr val="E7E6E6"/>
    </a:lt2>
    <a:accent1>
      <a:srgbClr val="CB2E2E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436</Words>
  <Application>Microsoft Office PowerPoint</Application>
  <PresentationFormat>宽屏</PresentationFormat>
  <Paragraphs>30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Office 主题​​</vt:lpstr>
      <vt:lpstr>自定义设计方案</vt:lpstr>
      <vt:lpstr>7.29 solution</vt:lpstr>
      <vt:lpstr>子序列</vt:lpstr>
      <vt:lpstr>子序列</vt:lpstr>
      <vt:lpstr>地雷爆炸</vt:lpstr>
      <vt:lpstr>标准算法</vt:lpstr>
      <vt:lpstr>小G的树</vt:lpstr>
      <vt:lpstr>PowerPoint 演示文稿</vt:lpstr>
      <vt:lpstr>PowerPoint 演示文稿</vt:lpstr>
      <vt:lpstr>非常感谢您的观看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Chen·Alvis George</cp:lastModifiedBy>
  <cp:revision>441</cp:revision>
  <dcterms:created xsi:type="dcterms:W3CDTF">2017-08-03T09:01:00Z</dcterms:created>
  <dcterms:modified xsi:type="dcterms:W3CDTF">2020-07-30T11:50:07Z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