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.xml" ContentType="application/vnd.openxmlformats-officedocument.presentationml.notesSlide+xml"/>
  <Override PartName="/ppt/tags/tag89.xml" ContentType="application/vnd.openxmlformats-officedocument.presentationml.tags+xml"/>
  <Override PartName="/ppt/theme/themeOverride3.xml" ContentType="application/vnd.openxmlformats-officedocument.themeOverr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3"/>
  </p:notesMasterIdLst>
  <p:handoutMasterIdLst>
    <p:handoutMasterId r:id="rId14"/>
  </p:handoutMasterIdLst>
  <p:sldIdLst>
    <p:sldId id="262" r:id="rId3"/>
    <p:sldId id="334" r:id="rId4"/>
    <p:sldId id="333" r:id="rId5"/>
    <p:sldId id="264" r:id="rId6"/>
    <p:sldId id="281" r:id="rId7"/>
    <p:sldId id="331" r:id="rId8"/>
    <p:sldId id="332" r:id="rId9"/>
    <p:sldId id="335" r:id="rId10"/>
    <p:sldId id="336" r:id="rId11"/>
    <p:sldId id="265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D9B803-5D5E-44B4-A74E-518B519BBCF0}">
          <p14:sldIdLst>
            <p14:sldId id="262"/>
            <p14:sldId id="334"/>
            <p14:sldId id="333"/>
            <p14:sldId id="264"/>
            <p14:sldId id="281"/>
            <p14:sldId id="331"/>
            <p14:sldId id="332"/>
            <p14:sldId id="335"/>
            <p14:sldId id="33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75" y="53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8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7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919536" y="2780928"/>
            <a:ext cx="7200800" cy="904863"/>
          </a:xfrm>
        </p:spPr>
        <p:txBody>
          <a:bodyPr wrap="square" anchor="b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19536" y="3757565"/>
            <a:ext cx="7200800" cy="535531"/>
          </a:xfrm>
        </p:spPr>
        <p:txBody>
          <a:bodyPr wrap="square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1991544" y="3717032"/>
            <a:ext cx="25315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712170" y="2973446"/>
            <a:ext cx="6128246" cy="83099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712170" y="3831431"/>
            <a:ext cx="6128246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135560" y="4277274"/>
            <a:ext cx="1146448" cy="0"/>
          </a:xfrm>
          <a:prstGeom prst="line">
            <a:avLst/>
          </a:prstGeom>
          <a:ln w="25400">
            <a:solidFill>
              <a:srgbClr val="EB1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26064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488488" y="365125"/>
            <a:ext cx="8653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1991544" y="3717032"/>
            <a:ext cx="25315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47528" y="2745814"/>
            <a:ext cx="7056784" cy="904863"/>
          </a:xfrm>
        </p:spPr>
        <p:txBody>
          <a:bodyPr wrap="square" anchor="b" anchorCtr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847874" y="3748087"/>
            <a:ext cx="7056438" cy="535531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 rotWithShape="1">
          <a:blip r:embed="rId20"/>
          <a:srcRect/>
          <a:stretch>
            <a:fillRect/>
          </a:stretch>
        </p:blipFill>
        <p:spPr bwMode="auto">
          <a:xfrm>
            <a:off x="0" y="0"/>
            <a:ext cx="1919536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0.xml"/><Relationship Id="rId1" Type="http://schemas.openxmlformats.org/officeDocument/2006/relationships/themeOverride" Target="../theme/themeOverr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7.29 solution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pPr algn="r"/>
            <a:r>
              <a:rPr lang="en-US" altLang="zh-CN" dirty="0"/>
              <a:t>PKU </a:t>
            </a:r>
            <a:r>
              <a:rPr lang="en-US" altLang="zh-CN" dirty="0" err="1"/>
              <a:t>Hzyoi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非常感谢您的观看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 YOU FOR YOUR WATCHING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小游戏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3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38091-640C-44D5-B866-FDB4F826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</a:t>
            </a:r>
            <a:r>
              <a:rPr lang="en-US" altLang="zh-CN" dirty="0"/>
              <a:t>30%</a:t>
            </a:r>
            <a:r>
              <a:rPr lang="zh-CN" altLang="zh-CN" dirty="0"/>
              <a:t>的数据，搜索即可。</a:t>
            </a:r>
          </a:p>
          <a:p>
            <a:r>
              <a:rPr lang="zh-CN" altLang="zh-CN" dirty="0"/>
              <a:t>对于</a:t>
            </a:r>
            <a:r>
              <a:rPr lang="en-US" altLang="zh-CN" dirty="0"/>
              <a:t>70%</a:t>
            </a:r>
            <a:r>
              <a:rPr lang="zh-CN" altLang="zh-CN" dirty="0"/>
              <a:t>的数据，把每个点拆成</a:t>
            </a:r>
            <a:r>
              <a:rPr lang="en-US" altLang="zh-CN" dirty="0"/>
              <a:t>K</a:t>
            </a:r>
            <a:r>
              <a:rPr lang="zh-CN" altLang="zh-CN" dirty="0"/>
              <a:t>个点，之后跑广搜即可。</a:t>
            </a:r>
          </a:p>
          <a:p>
            <a:r>
              <a:rPr lang="zh-CN" altLang="zh-CN" dirty="0"/>
              <a:t>对于</a:t>
            </a:r>
            <a:r>
              <a:rPr lang="en-US" altLang="zh-CN" dirty="0"/>
              <a:t>100%</a:t>
            </a:r>
            <a:r>
              <a:rPr lang="zh-CN" altLang="zh-CN" dirty="0"/>
              <a:t>的数据，考虑用</a:t>
            </a:r>
            <a:r>
              <a:rPr lang="en-US" altLang="zh-CN" dirty="0"/>
              <a:t>SPFA</a:t>
            </a:r>
            <a:r>
              <a:rPr lang="zh-CN" altLang="zh-CN" dirty="0"/>
              <a:t>迭代计算到达每个点存活且残余的最大</a:t>
            </a:r>
            <a:r>
              <a:rPr lang="en-US" altLang="zh-CN" dirty="0"/>
              <a:t>HP</a:t>
            </a:r>
            <a:r>
              <a:rPr lang="zh-CN" altLang="zh-CN" dirty="0"/>
              <a:t>。考虑到</a:t>
            </a:r>
            <a:r>
              <a:rPr lang="en-US" altLang="zh-CN" dirty="0"/>
              <a:t>SPFA</a:t>
            </a:r>
            <a:r>
              <a:rPr lang="zh-CN" altLang="zh-CN" dirty="0"/>
              <a:t>本身是一个广搜的过程，自然也可以类似广搜地统计最少时间。因此，直接跑</a:t>
            </a:r>
            <a:r>
              <a:rPr lang="en-US" altLang="zh-CN" dirty="0"/>
              <a:t>SPFA</a:t>
            </a:r>
            <a:r>
              <a:rPr lang="zh-CN" altLang="zh-CN" dirty="0"/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5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爆破检查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02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逐步考虑各个条件。首先考虑一个人出发的情况，之后再把一个人的结果合并成两个人的结果。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表示状态为</a:t>
            </a:r>
            <a:r>
              <a:rPr lang="en-US" altLang="zh-CN" dirty="0" err="1"/>
              <a:t>i</a:t>
            </a:r>
            <a:r>
              <a:rPr lang="zh-CN" altLang="en-US" dirty="0"/>
              <a:t>，当前在</a:t>
            </a:r>
            <a:r>
              <a:rPr lang="en-US" altLang="zh-CN" dirty="0"/>
              <a:t>j</a:t>
            </a:r>
            <a:r>
              <a:rPr lang="zh-CN" altLang="en-US" dirty="0"/>
              <a:t>的最少用时，则有：</a:t>
            </a:r>
          </a:p>
          <a:p>
            <a:r>
              <a:rPr lang="nn-NO" altLang="zh-CN" dirty="0"/>
              <a:t>f[i][j]=min(f[i][j],f[i-(1&lt;&lt;(j-1))][k]+d[j][k]);</a:t>
            </a:r>
          </a:p>
          <a:p>
            <a:r>
              <a:rPr lang="zh-CN" altLang="en-US" dirty="0"/>
              <a:t>这样子还有一个问题</a:t>
            </a:r>
            <a:r>
              <a:rPr lang="en-US" altLang="zh-CN" dirty="0"/>
              <a:t>——</a:t>
            </a:r>
            <a:r>
              <a:rPr lang="zh-CN" altLang="en-US" dirty="0"/>
              <a:t>有时候需要重复经过点和边，这违背了状态的定义。为了化解这个矛盾，可以跑出全图点对两两间的最短路，转移时用所有点来更新状态。这一过程相当于重构图，把图构成完全图，从而保证不重复经过点和边。</a:t>
            </a:r>
          </a:p>
          <a:p>
            <a:r>
              <a:rPr lang="zh-CN" altLang="en-US" dirty="0"/>
              <a:t>现在的问题是统计答案。设一个人走了状态</a:t>
            </a:r>
            <a:r>
              <a:rPr lang="en-US" altLang="zh-CN" dirty="0"/>
              <a:t>X</a:t>
            </a:r>
            <a:r>
              <a:rPr lang="zh-CN" altLang="en-US" dirty="0"/>
              <a:t>，另一个人走了状态</a:t>
            </a:r>
            <a:r>
              <a:rPr lang="en-US" altLang="zh-CN" dirty="0"/>
              <a:t>Y</a:t>
            </a:r>
            <a:r>
              <a:rPr lang="zh-CN" altLang="en-US" dirty="0"/>
              <a:t>，那么</a:t>
            </a:r>
            <a:r>
              <a:rPr lang="en-US" altLang="zh-CN" dirty="0"/>
              <a:t>X|Y==(1&lt;&lt;n)-1</a:t>
            </a:r>
            <a:r>
              <a:rPr lang="zh-CN" altLang="en-US" dirty="0"/>
              <a:t>的状态对都是合法的，而上式可以变为</a:t>
            </a:r>
            <a:r>
              <a:rPr lang="en-US" altLang="zh-CN" dirty="0"/>
              <a:t>X|(((1&lt;&lt;n)-1)^Y)==X</a:t>
            </a:r>
            <a:r>
              <a:rPr lang="zh-CN" altLang="en-US" dirty="0"/>
              <a:t>。可以定义数组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]=min{f[</a:t>
            </a:r>
            <a:r>
              <a:rPr lang="en-US" altLang="zh-CN" dirty="0" err="1"/>
              <a:t>i</a:t>
            </a:r>
            <a:r>
              <a:rPr lang="en-US" altLang="zh-CN" dirty="0"/>
              <a:t>][j]}</a:t>
            </a:r>
            <a:r>
              <a:rPr lang="zh-CN" altLang="en-US" dirty="0"/>
              <a:t>，定义</a:t>
            </a:r>
            <a:r>
              <a:rPr lang="en-US" altLang="zh-CN" dirty="0"/>
              <a:t>h[</a:t>
            </a:r>
            <a:r>
              <a:rPr lang="en-US" altLang="zh-CN" dirty="0" err="1"/>
              <a:t>i</a:t>
            </a:r>
            <a:r>
              <a:rPr lang="en-US" altLang="zh-CN" dirty="0"/>
              <a:t>]=min{g[k]}</a:t>
            </a:r>
            <a:r>
              <a:rPr lang="zh-CN" altLang="en-US" dirty="0"/>
              <a:t>，其中</a:t>
            </a:r>
            <a:r>
              <a:rPr lang="en-US" altLang="zh-CN" dirty="0" err="1"/>
              <a:t>i</a:t>
            </a:r>
            <a:r>
              <a:rPr lang="en-US" altLang="zh-CN" dirty="0"/>
              <a:t>|(((1&lt;&lt;n)-1)^k)==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  <a:r>
              <a:rPr lang="zh-CN" altLang="en-US" dirty="0"/>
              <a:t>，答案即为</a:t>
            </a:r>
            <a:r>
              <a:rPr lang="en-US" altLang="zh-CN" dirty="0"/>
              <a:t>min{max(g[</a:t>
            </a:r>
            <a:r>
              <a:rPr lang="en-US" altLang="zh-CN" dirty="0" err="1"/>
              <a:t>i</a:t>
            </a:r>
            <a:r>
              <a:rPr lang="en-US" altLang="zh-CN" dirty="0"/>
              <a:t>],h[((1&lt;&lt;n)-1)^</a:t>
            </a:r>
            <a:r>
              <a:rPr lang="en-US" altLang="zh-CN" dirty="0" err="1"/>
              <a:t>i</a:t>
            </a:r>
            <a:r>
              <a:rPr lang="en-US" altLang="zh-CN" dirty="0"/>
              <a:t>])}</a:t>
            </a:r>
            <a:r>
              <a:rPr lang="zh-CN" altLang="en-US" dirty="0"/>
              <a:t>。</a:t>
            </a:r>
            <a:r>
              <a:rPr lang="en-US" altLang="zh-CN" dirty="0"/>
              <a:t>g</a:t>
            </a:r>
            <a:r>
              <a:rPr lang="zh-CN" altLang="en-US" dirty="0"/>
              <a:t>数组可以直接计算得到，</a:t>
            </a:r>
            <a:r>
              <a:rPr lang="en-US" altLang="zh-CN" dirty="0"/>
              <a:t>h</a:t>
            </a:r>
            <a:r>
              <a:rPr lang="zh-CN" altLang="en-US" dirty="0"/>
              <a:t>数组可以由</a:t>
            </a:r>
            <a:r>
              <a:rPr lang="en-US" altLang="zh-CN" dirty="0"/>
              <a:t>h</a:t>
            </a:r>
            <a:r>
              <a:rPr lang="zh-CN" altLang="en-US" dirty="0"/>
              <a:t>的某一位上“</a:t>
            </a:r>
            <a:r>
              <a:rPr lang="en-US" altLang="zh-CN" dirty="0"/>
              <a:t>0”</a:t>
            </a:r>
            <a:r>
              <a:rPr lang="zh-CN" altLang="en-US" dirty="0"/>
              <a:t>变为“</a:t>
            </a:r>
            <a:r>
              <a:rPr lang="en-US" altLang="zh-CN" dirty="0"/>
              <a:t>1”</a:t>
            </a:r>
            <a:r>
              <a:rPr lang="zh-CN" altLang="en-US" dirty="0"/>
              <a:t>的状态递推得到。至此，问题解决。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Nobel 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43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20%</a:t>
            </a:r>
            <a:r>
              <a:rPr lang="zh-CN" altLang="en-US" dirty="0"/>
              <a:t>的数据，𝑛 ≤ </a:t>
            </a:r>
            <a:r>
              <a:rPr lang="en-US" altLang="zh-CN" dirty="0"/>
              <a:t>10, 0 ≤ </a:t>
            </a:r>
            <a:r>
              <a:rPr lang="zh-CN" altLang="en-US" dirty="0"/>
              <a:t>𝑤 ≤ </a:t>
            </a:r>
            <a:r>
              <a:rPr lang="en-US" altLang="zh-CN" dirty="0"/>
              <a:t>300</a:t>
            </a:r>
            <a:r>
              <a:rPr lang="zh-CN" altLang="en-US" dirty="0"/>
              <a:t>，没有重边。 </a:t>
            </a:r>
            <a:endParaRPr lang="en-US" altLang="zh-CN" dirty="0"/>
          </a:p>
          <a:p>
            <a:r>
              <a:rPr lang="zh-CN" altLang="en-US" dirty="0"/>
              <a:t>两种情况： </a:t>
            </a:r>
            <a:r>
              <a:rPr lang="en-US" altLang="zh-CN" dirty="0"/>
              <a:t>1. </a:t>
            </a:r>
            <a:r>
              <a:rPr lang="zh-CN" altLang="en-US" dirty="0"/>
              <a:t>不停绕一个环。 </a:t>
            </a:r>
            <a:r>
              <a:rPr lang="en-US" altLang="zh-CN" dirty="0"/>
              <a:t>2. </a:t>
            </a:r>
            <a:r>
              <a:rPr lang="zh-CN" altLang="en-US" dirty="0"/>
              <a:t>简单路径。 </a:t>
            </a:r>
            <a:endParaRPr lang="en-US" altLang="zh-CN" dirty="0"/>
          </a:p>
          <a:p>
            <a:r>
              <a:rPr lang="zh-CN" altLang="en-US" dirty="0"/>
              <a:t>𝑂</a:t>
            </a:r>
            <a:r>
              <a:rPr lang="en-US" altLang="zh-CN" dirty="0"/>
              <a:t>(</a:t>
            </a:r>
            <a:r>
              <a:rPr lang="zh-CN" altLang="en-US" dirty="0"/>
              <a:t>𝑛</a:t>
            </a:r>
            <a:r>
              <a:rPr lang="en-US" altLang="zh-CN" dirty="0"/>
              <a:t>!)</a:t>
            </a:r>
            <a:r>
              <a:rPr lang="zh-CN" altLang="en-US" dirty="0"/>
              <a:t>枚举计算即可。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58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6A70F-2837-4790-9CD2-17A5845F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64BBF-05C8-437A-950D-9D4E6C69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30%</a:t>
            </a:r>
            <a:r>
              <a:rPr lang="zh-CN" altLang="en-US" dirty="0"/>
              <a:t>的数据，𝑛 ≤ </a:t>
            </a:r>
            <a:r>
              <a:rPr lang="en-US" altLang="zh-CN" dirty="0"/>
              <a:t>20, </a:t>
            </a:r>
            <a:r>
              <a:rPr lang="zh-CN" altLang="en-US" dirty="0"/>
              <a:t>𝑚 ≤ </a:t>
            </a:r>
            <a:r>
              <a:rPr lang="en-US" altLang="zh-CN" dirty="0"/>
              <a:t>100, 0 ≤ </a:t>
            </a:r>
            <a:r>
              <a:rPr lang="zh-CN" altLang="en-US" dirty="0"/>
              <a:t>𝑤 ≤ </a:t>
            </a:r>
            <a:r>
              <a:rPr lang="en-US" altLang="zh-CN" dirty="0"/>
              <a:t>20, </a:t>
            </a:r>
            <a:r>
              <a:rPr lang="zh-CN" altLang="en-US" dirty="0"/>
              <a:t>𝑢 </a:t>
            </a:r>
            <a:r>
              <a:rPr lang="en-US" altLang="zh-CN" dirty="0"/>
              <a:t>&lt; </a:t>
            </a:r>
            <a:r>
              <a:rPr lang="zh-CN" altLang="en-US" dirty="0"/>
              <a:t>𝑣。 </a:t>
            </a:r>
            <a:endParaRPr lang="en-US" altLang="zh-CN" dirty="0"/>
          </a:p>
          <a:p>
            <a:r>
              <a:rPr lang="zh-CN" altLang="en-US" dirty="0"/>
              <a:t>拓扑图</a:t>
            </a:r>
            <a:r>
              <a:rPr lang="en-US" altLang="zh-CN" dirty="0"/>
              <a:t>DP</a:t>
            </a:r>
            <a:r>
              <a:rPr lang="zh-CN" altLang="en-US" dirty="0"/>
              <a:t>计算，𝑑𝑝 𝑢</a:t>
            </a:r>
            <a:r>
              <a:rPr lang="en-US" altLang="zh-CN" dirty="0"/>
              <a:t>,</a:t>
            </a:r>
            <a:r>
              <a:rPr lang="zh-CN" altLang="en-US" dirty="0"/>
              <a:t>𝑖</a:t>
            </a:r>
            <a:r>
              <a:rPr lang="en-US" altLang="zh-CN" dirty="0"/>
              <a:t>,</a:t>
            </a:r>
            <a:r>
              <a:rPr lang="zh-CN" altLang="en-US" dirty="0"/>
              <a:t>𝑗表示到点𝑢， ∑︀𝑥 </a:t>
            </a:r>
            <a:r>
              <a:rPr lang="en-US" altLang="zh-CN" dirty="0"/>
              <a:t>= </a:t>
            </a:r>
            <a:r>
              <a:rPr lang="zh-CN" altLang="en-US" dirty="0"/>
              <a:t>𝑖，路径长度</a:t>
            </a:r>
            <a:r>
              <a:rPr lang="en-US" altLang="zh-CN" dirty="0"/>
              <a:t>j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复杂度𝑂</a:t>
            </a:r>
            <a:r>
              <a:rPr lang="en-US" altLang="zh-CN" dirty="0"/>
              <a:t>(</a:t>
            </a:r>
            <a:r>
              <a:rPr lang="zh-CN" altLang="en-US" dirty="0"/>
              <a:t>𝑛</a:t>
            </a:r>
            <a:r>
              <a:rPr lang="en-US" altLang="zh-CN" dirty="0"/>
              <a:t>^3</a:t>
            </a:r>
            <a:r>
              <a:rPr lang="zh-CN" altLang="en-US" dirty="0"/>
              <a:t>𝑤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83345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115BF-EDDC-4EF3-8435-77FA7B3F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A1373-73DA-432D-B327-5149B17F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枚举平均数𝑎𝑣𝑒，重算边权，𝑂</a:t>
            </a:r>
            <a:r>
              <a:rPr lang="en-US" altLang="zh-CN" dirty="0"/>
              <a:t>(</a:t>
            </a:r>
            <a:r>
              <a:rPr lang="zh-CN" altLang="en-US" dirty="0"/>
              <a:t>𝑤 * 𝑛</a:t>
            </a:r>
            <a:r>
              <a:rPr lang="en-US" altLang="zh-CN" dirty="0"/>
              <a:t>^2 )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二分答案，判断</a:t>
            </a:r>
            <a:r>
              <a:rPr lang="en-US" altLang="zh-CN" dirty="0"/>
              <a:t>ST</a:t>
            </a:r>
            <a:r>
              <a:rPr lang="zh-CN" altLang="en-US" dirty="0"/>
              <a:t>之间是否有长度为负的路径即可（负环也可以）。 </a:t>
            </a:r>
            <a:endParaRPr lang="en-US" altLang="zh-CN" dirty="0"/>
          </a:p>
          <a:p>
            <a:r>
              <a:rPr lang="zh-CN" altLang="en-US" dirty="0"/>
              <a:t>通过计算可得二分的复杂度是𝑂</a:t>
            </a:r>
            <a:r>
              <a:rPr lang="en-US" altLang="zh-CN" dirty="0"/>
              <a:t>(log(</a:t>
            </a:r>
            <a:r>
              <a:rPr lang="zh-CN" altLang="en-US" dirty="0"/>
              <a:t>𝑛</a:t>
            </a:r>
            <a:r>
              <a:rPr lang="en-US" altLang="zh-CN" dirty="0"/>
              <a:t>^5 </a:t>
            </a:r>
            <a:r>
              <a:rPr lang="zh-CN" altLang="en-US" dirty="0"/>
              <a:t>𝑤</a:t>
            </a:r>
            <a:r>
              <a:rPr lang="en-US" altLang="zh-CN" dirty="0"/>
              <a:t>^2 )) = </a:t>
            </a:r>
            <a:r>
              <a:rPr lang="zh-CN" altLang="en-US" dirty="0"/>
              <a:t>𝑂</a:t>
            </a:r>
            <a:r>
              <a:rPr lang="en-US" altLang="zh-CN" dirty="0"/>
              <a:t>(log </a:t>
            </a:r>
            <a:r>
              <a:rPr lang="zh-CN" altLang="en-US" dirty="0"/>
              <a:t>𝑛 </a:t>
            </a:r>
            <a:r>
              <a:rPr lang="en-US" altLang="zh-CN" dirty="0"/>
              <a:t>+ log </a:t>
            </a:r>
            <a:r>
              <a:rPr lang="zh-CN" altLang="en-US" dirty="0"/>
              <a:t>𝑤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SPFA</a:t>
            </a:r>
            <a:r>
              <a:rPr lang="zh-CN" altLang="en-US"/>
              <a:t>求负环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40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TEMPLATE_THUMBS_INDEX" val="1、9、12、16、5、22"/>
  <p:tag name="KSO_WM_BEAUTIFY_FLAG" val="#wm#"/>
  <p:tag name="KSO_WM_TEMPLATE_SUBCATEGOR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7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7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"/>
  <p:tag name="KSO_WM_SLIDE_INDEX" val="1"/>
  <p:tag name="KSO_WM_SLIDE_ITEM_CNT" val="0"/>
  <p:tag name="KSO_WM_SLIDE_LAYOUT" val="a_b"/>
  <p:tag name="KSO_WM_SLIDE_LAYOUT_CNT" val="1_1"/>
  <p:tag name="KSO_WM_SLIDE_TYPE" val="title"/>
  <p:tag name="KSO_WM_TEMPLATE_THUMBS_INDEX" val="1、9、12、16、5、22"/>
  <p:tag name="KSO_WM_BEAUTIFY_FLAG" val="#wm#"/>
  <p:tag name="KSO_WM_TEMPLATE_SUBCATEGORY" val="0"/>
  <p:tag name="KSO_WM_SLIDE_SUBTYPE" val="pureTxt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低面简约红色商务通用"/>
  <p:tag name="KSO_WM_UNIT_NOCLEAR" val="0"/>
  <p:tag name="KSO_WM_UNIT_DIAGRAM_ISNUMVISUAL" val="0"/>
  <p:tag name="KSO_WM_UNIT_DIAGRAM_ISREFERUNIT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*b*1"/>
  <p:tag name="KSO_WM_UNIT_LAYERLEVEL" val="1"/>
  <p:tag name="KSO_WM_UNIT_VALUE" val="2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W FACE SIMPLE RED BUSINESS GENERAL"/>
  <p:tag name="KSO_WM_UNIT_NOCLEAR" val="0"/>
  <p:tag name="KSO_WM_UNIT_DIAGRAM_ISNUMVISUAL" val="0"/>
  <p:tag name="KSO_WM_UNIT_DIAGRAM_ISREFERUNIT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22"/>
  <p:tag name="KSO_WM_SLIDE_INDEX" val="22"/>
  <p:tag name="KSO_WM_SLIDE_ITEM_CNT" val="0"/>
  <p:tag name="KSO_WM_SLIDE_LAYOUT" val="a_b"/>
  <p:tag name="KSO_WM_SLIDE_LAYOUT_CNT" val="1_1"/>
  <p:tag name="KSO_WM_SLIDE_TYPE" val="endPage"/>
  <p:tag name="KSO_WM_BEAUTIFY_FLAG" val="#wm#"/>
  <p:tag name="KSO_WM_TEMPLATE_SUBCATEGORY" val="0"/>
  <p:tag name="KSO_WM_SLIDE_SUBTYPE" val="pureT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2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非常感谢您的观看"/>
  <p:tag name="KSO_WM_UNIT_NOCLEAR" val="0"/>
  <p:tag name="KSO_WM_UNIT_DIAGRAM_ISNUMVISUAL" val="0"/>
  <p:tag name="KSO_WM_UNIT_DIAGRAM_ISREFERUNIT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22*b*1"/>
  <p:tag name="KSO_WM_UNIT_LAYERLEVEL" val="1"/>
  <p:tag name="KSO_WM_UNIT_VALUE" val="2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 FOR YOUR WATCHING"/>
  <p:tag name="KSO_WM_UNIT_NOCLEAR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EB193E"/>
      </a:dk2>
      <a:lt2>
        <a:srgbClr val="E7E6E6"/>
      </a:lt2>
      <a:accent1>
        <a:srgbClr val="CB2E2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586</Words>
  <Application>Microsoft Office PowerPoint</Application>
  <PresentationFormat>宽屏</PresentationFormat>
  <Paragraphs>36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Office 主题​​</vt:lpstr>
      <vt:lpstr>自定义设计方案</vt:lpstr>
      <vt:lpstr>7.29 solution</vt:lpstr>
      <vt:lpstr>小游戏</vt:lpstr>
      <vt:lpstr>PowerPoint 演示文稿</vt:lpstr>
      <vt:lpstr>爆破检查</vt:lpstr>
      <vt:lpstr>标准算法</vt:lpstr>
      <vt:lpstr>Nobel </vt:lpstr>
      <vt:lpstr>暴力</vt:lpstr>
      <vt:lpstr>PowerPoint 演示文稿</vt:lpstr>
      <vt:lpstr>标算</vt:lpstr>
      <vt:lpstr>非常感谢您的观看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Chen·Alvis George</cp:lastModifiedBy>
  <cp:revision>449</cp:revision>
  <dcterms:created xsi:type="dcterms:W3CDTF">2017-08-03T09:01:00Z</dcterms:created>
  <dcterms:modified xsi:type="dcterms:W3CDTF">2020-07-30T11:03:36Z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