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8863" autoAdjust="0"/>
  </p:normalViewPr>
  <p:slideViewPr>
    <p:cSldViewPr snapToGrid="0">
      <p:cViewPr varScale="1">
        <p:scale>
          <a:sx n="96" d="100"/>
          <a:sy n="96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40D0F2-F12A-4DFF-ADD8-8F23FDE1F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E1E57-F05B-4E2E-A4C3-29D6F1F24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2E6A-11BD-4D71-953F-D055CBA990DC}" type="datetimeFigureOut">
              <a:rPr lang="zh-CN" altLang="en-US" smtClean="0"/>
              <a:t>2020-7-30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1ADFE-CB53-4E49-9080-F2050010F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CFB4F-A660-42DE-BB7E-93135D9F8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02EE-F6BE-425B-B9CE-BE6FEB4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8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B404-60CD-406F-A964-D02628F05F16}" type="datetimeFigureOut">
              <a:rPr lang="zh-CN" altLang="en-US" smtClean="0"/>
              <a:t>2020-7-30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27FE-2145-49D0-B712-2F0F7AA00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0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桌面上撒了一堆笔，为了避免把他们碰到地上，你要如何把它们收拾起来？假设只能一根一根地拿。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我们知道如果抽出一根被压住的笔，那么可能会带来一系列的连锁反应使得有笔滚到地上，所以我们不希望有这样的情况。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现在我们来形式化一下这个问题。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首先说什么是“压住”。根据生活的经验，如果两支笔有接触，并且一支在上一支在下，那么就称上面的压住了下面的。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8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（画图）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8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我们再回到那个拿笔的问题。</a:t>
            </a:r>
            <a:endParaRPr lang="en-US" altLang="zh-CN" dirty="0"/>
          </a:p>
          <a:p>
            <a:r>
              <a:rPr lang="zh-CN" altLang="en-US" dirty="0"/>
              <a:t>对于拿笔的问题我们会怎么想？一种很简单的想法是每次拿走最上面的一根</a:t>
            </a:r>
            <a:endParaRPr lang="en-US" altLang="zh-CN" dirty="0"/>
          </a:p>
          <a:p>
            <a:r>
              <a:rPr lang="zh-CN" altLang="en-US" dirty="0"/>
              <a:t>最上方意味着没有笔压住它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2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4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等一下，我们好像忽略了一些东西。有向图的拓扑序一定存在吗？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4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存在环就没有拓扑序 </a:t>
            </a:r>
            <a:r>
              <a:rPr lang="en-US" altLang="zh-CN" dirty="0"/>
              <a:t>a&gt;b&gt;c&gt;a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6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其实是可以优化的，我们不着急，等下讲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那么能不能少加一些边呢？</a:t>
            </a:r>
            <a:endParaRPr lang="en-US" altLang="zh-CN" dirty="0"/>
          </a:p>
          <a:p>
            <a:r>
              <a:rPr lang="zh-CN" altLang="en-US" dirty="0"/>
              <a:t>（画图）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9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911927"/>
            <a:ext cx="8946541" cy="3981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D05D6-C6CC-4DB8-8FC5-DA678BA4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3498F-9E3E-456B-9BBC-EDEC3BA81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清华大学 吴作同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E.Space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DA5D-1EFE-4B11-A2E7-E52FE4B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72115-CCAC-4EFD-92F1-5B5A9894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所有点入度都不为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从一个点出发，每次找到一个指向它的点走一步</a:t>
            </a:r>
            <a:endParaRPr lang="en-US" altLang="zh-CN" dirty="0"/>
          </a:p>
          <a:p>
            <a:r>
              <a:rPr lang="zh-CN" altLang="en-US" dirty="0"/>
              <a:t>走</a:t>
            </a:r>
            <a:r>
              <a:rPr lang="en-US" altLang="zh-CN" dirty="0"/>
              <a:t>n</a:t>
            </a:r>
            <a:r>
              <a:rPr lang="zh-CN" altLang="en-US" dirty="0"/>
              <a:t>步之后一定走到过两个相同的节点</a:t>
            </a:r>
            <a:endParaRPr lang="en-US" altLang="zh-CN" dirty="0"/>
          </a:p>
          <a:p>
            <a:r>
              <a:rPr lang="zh-CN" altLang="en-US" dirty="0"/>
              <a:t>图上存在环</a:t>
            </a:r>
            <a:endParaRPr lang="en-US" altLang="zh-CN" dirty="0"/>
          </a:p>
          <a:p>
            <a:r>
              <a:rPr lang="zh-CN" altLang="en-US" dirty="0"/>
              <a:t>→只有有向无环图才有拓扑序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3B959E-A159-45E0-B47C-BF87D115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0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090F-94F6-4841-BED2-4A4158B0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 例题 </a:t>
            </a:r>
            <a:r>
              <a:rPr lang="en-US" altLang="zh-CN" dirty="0"/>
              <a:t>1 HDU1285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972D7-DEA6-4CD4-BF29-FC7787D5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给定有向图输出一个拓扑序</a:t>
            </a:r>
            <a:endParaRPr lang="en-US" altLang="zh-CN" dirty="0"/>
          </a:p>
          <a:p>
            <a:r>
              <a:rPr lang="zh-CN" altLang="en-US" dirty="0"/>
              <a:t>保证拓扑序存在</a:t>
            </a:r>
            <a:endParaRPr lang="en-US" altLang="zh-CN" dirty="0"/>
          </a:p>
          <a:p>
            <a:r>
              <a:rPr lang="zh-CN" altLang="en-US" dirty="0"/>
              <a:t>按照刚才说的方法做就可以了</a:t>
            </a:r>
            <a:endParaRPr lang="en-US" altLang="zh-CN" dirty="0"/>
          </a:p>
          <a:p>
            <a:r>
              <a:rPr lang="zh-CN" altLang="en-US" dirty="0"/>
              <a:t>建议没写过拓扑排序的同学写一下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A97B1-2CAF-4876-B938-CE17217E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090F-94F6-4841-BED2-4A4158B0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 例题 </a:t>
            </a:r>
            <a:r>
              <a:rPr lang="en-US" altLang="zh-CN" dirty="0"/>
              <a:t>2 HDU3342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972D7-DEA6-4CD4-BF29-FC7787D5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给定有向图判断是否有环</a:t>
            </a:r>
            <a:endParaRPr lang="en-US" altLang="zh-CN" dirty="0"/>
          </a:p>
          <a:p>
            <a:r>
              <a:rPr lang="zh-CN" altLang="en-US" dirty="0"/>
              <a:t>拓扑排序，判断出队个数是否等于点数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A97B1-2CAF-4876-B938-CE17217E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4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090F-94F6-4841-BED2-4A4158B0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3 HDU4857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972D7-DEA6-4CD4-BF29-FC7787D5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求有向图的一个拓扑序，使得在</a:t>
            </a:r>
            <a:r>
              <a:rPr lang="en-US" altLang="zh-CN" dirty="0"/>
              <a:t>1</a:t>
            </a:r>
            <a:r>
              <a:rPr lang="zh-CN" altLang="en-US" dirty="0"/>
              <a:t>尽量靠前的基础上</a:t>
            </a:r>
            <a:r>
              <a:rPr lang="en-US" altLang="zh-CN" dirty="0"/>
              <a:t>2</a:t>
            </a:r>
            <a:r>
              <a:rPr lang="zh-CN" altLang="en-US" dirty="0"/>
              <a:t>尽量靠前，在</a:t>
            </a:r>
            <a:r>
              <a:rPr lang="en-US" altLang="zh-CN" dirty="0"/>
              <a:t>2</a:t>
            </a:r>
            <a:r>
              <a:rPr lang="zh-CN" altLang="en-US" dirty="0"/>
              <a:t>尽量靠前的基础上</a:t>
            </a:r>
            <a:r>
              <a:rPr lang="en-US" altLang="zh-CN" dirty="0"/>
              <a:t>3</a:t>
            </a:r>
            <a:r>
              <a:rPr lang="zh-CN" altLang="en-US" dirty="0"/>
              <a:t>尽量靠前，依此类推</a:t>
            </a:r>
            <a:endParaRPr lang="en-US" altLang="zh-CN" dirty="0"/>
          </a:p>
          <a:p>
            <a:r>
              <a:rPr lang="zh-CN" altLang="en-US" dirty="0"/>
              <a:t>注意到队列中维护的是所有当前入度为</a:t>
            </a:r>
            <a:r>
              <a:rPr lang="en-US" altLang="zh-CN" dirty="0"/>
              <a:t>0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把队列改为优先队列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A97B1-2CAF-4876-B938-CE17217E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5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DB706-8023-4DEC-B236-D6B3D7CF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4 HDU2647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7A4DD-340F-4FAB-89FE-55988B48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有向图，给每个点分配权值</a:t>
            </a:r>
            <a:endParaRPr lang="en-US" altLang="zh-CN" dirty="0"/>
          </a:p>
          <a:p>
            <a:r>
              <a:rPr lang="zh-CN" altLang="en-US" dirty="0"/>
              <a:t>一些点之间有大小关系</a:t>
            </a:r>
            <a:endParaRPr lang="en-US" altLang="zh-CN" dirty="0"/>
          </a:p>
          <a:p>
            <a:r>
              <a:rPr lang="zh-CN" altLang="en-US" dirty="0"/>
              <a:t>权值至少是</a:t>
            </a:r>
            <a:r>
              <a:rPr lang="en-US" altLang="zh-CN" dirty="0"/>
              <a:t>888</a:t>
            </a:r>
          </a:p>
          <a:p>
            <a:r>
              <a:rPr lang="zh-CN" altLang="en-US" dirty="0"/>
              <a:t>求最小权值和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B5E43-1EE9-4923-9DC3-DCB600D7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DB706-8023-4DEC-B236-D6B3D7CF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4 HDU2647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7A4DD-340F-4FAB-89FE-55988B48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大的往小的连边</a:t>
            </a:r>
            <a:endParaRPr lang="en-US" altLang="zh-CN" dirty="0"/>
          </a:p>
          <a:p>
            <a:r>
              <a:rPr lang="zh-CN" altLang="en-US" dirty="0"/>
              <a:t>显然出度为</a:t>
            </a:r>
            <a:r>
              <a:rPr lang="en-US" altLang="zh-CN" dirty="0"/>
              <a:t>0</a:t>
            </a:r>
            <a:r>
              <a:rPr lang="zh-CN" altLang="en-US" dirty="0"/>
              <a:t>的是</a:t>
            </a:r>
            <a:r>
              <a:rPr lang="en-US" altLang="zh-CN" dirty="0"/>
              <a:t>888</a:t>
            </a:r>
          </a:p>
          <a:p>
            <a:r>
              <a:rPr lang="zh-CN" altLang="en-US" dirty="0"/>
              <a:t>如果一个点所有出边指向的点都确定了，那么这个点的最小值就确定了</a:t>
            </a:r>
            <a:endParaRPr lang="en-US" altLang="zh-CN" dirty="0"/>
          </a:p>
          <a:p>
            <a:r>
              <a:rPr lang="zh-CN" altLang="en-US" dirty="0"/>
              <a:t>按照拓扑序倒序求出每个点的最小值，最后加起来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B5E43-1EE9-4923-9DC3-DCB600D7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B586-11FD-438E-80B8-4373094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5 Luogu1137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3B04F-7CB3-47EA-9A38-B0BE3C81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个城市，一些城市之间有单向的路线，保证不存在环</a:t>
            </a:r>
            <a:endParaRPr lang="en-US" altLang="zh-CN" dirty="0"/>
          </a:p>
          <a:p>
            <a:r>
              <a:rPr lang="zh-CN" altLang="en-US" dirty="0"/>
              <a:t>对每个</a:t>
            </a:r>
            <a:r>
              <a:rPr lang="en-US" altLang="zh-CN" dirty="0" err="1"/>
              <a:t>i</a:t>
            </a:r>
            <a:r>
              <a:rPr lang="zh-CN" altLang="en-US" dirty="0"/>
              <a:t>询问以第</a:t>
            </a:r>
            <a:r>
              <a:rPr lang="en-US" altLang="zh-CN" dirty="0" err="1"/>
              <a:t>i</a:t>
            </a:r>
            <a:r>
              <a:rPr lang="zh-CN" altLang="en-US" dirty="0"/>
              <a:t>个城市为终点的路径最多可以经过多少个城市</a:t>
            </a:r>
            <a:endParaRPr lang="en-US" altLang="zh-CN" dirty="0"/>
          </a:p>
          <a:p>
            <a:r>
              <a:rPr lang="zh-CN" altLang="en-US" dirty="0"/>
              <a:t>把边反过来，动态规划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为从</a:t>
            </a:r>
            <a:r>
              <a:rPr lang="en-US" altLang="zh-CN" dirty="0" err="1"/>
              <a:t>i</a:t>
            </a:r>
            <a:r>
              <a:rPr lang="zh-CN" altLang="en-US" dirty="0"/>
              <a:t>出发的路径中最多经过的城市数</a:t>
            </a:r>
            <a:endParaRPr lang="en-US" altLang="zh-CN" dirty="0"/>
          </a:p>
          <a:p>
            <a:r>
              <a:rPr lang="zh-CN" altLang="en-US" dirty="0"/>
              <a:t>按照拓扑序倒序转移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)=1+max{f(j)}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06415-5893-4B97-846C-607C6A1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8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2F55-D62E-454E-968C-64089EE9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6 Luogu1983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5108D-C335-490F-90D1-EB01E49E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个火车站</a:t>
            </a:r>
            <a:r>
              <a:rPr lang="en-US" altLang="zh-CN" dirty="0"/>
              <a:t>m</a:t>
            </a:r>
            <a:r>
              <a:rPr lang="zh-CN" altLang="en-US" dirty="0"/>
              <a:t>个车次</a:t>
            </a:r>
            <a:endParaRPr lang="en-US" altLang="zh-CN" dirty="0"/>
          </a:p>
          <a:p>
            <a:r>
              <a:rPr lang="zh-CN" altLang="en-US" dirty="0"/>
              <a:t>给出每个车次的经停站，求一个给车站分级的方式</a:t>
            </a:r>
            <a:endParaRPr lang="en-US" altLang="zh-CN" dirty="0"/>
          </a:p>
          <a:p>
            <a:r>
              <a:rPr lang="zh-CN" altLang="en-US" dirty="0"/>
              <a:t>列车必须满足如果停了等级</a:t>
            </a:r>
            <a:r>
              <a:rPr lang="en-US" altLang="zh-CN" dirty="0" err="1"/>
              <a:t>i</a:t>
            </a:r>
            <a:r>
              <a:rPr lang="zh-CN" altLang="en-US" dirty="0"/>
              <a:t>的车站，就要停靠途中所有等级大于等于</a:t>
            </a:r>
            <a:r>
              <a:rPr lang="en-US" altLang="zh-CN" dirty="0" err="1"/>
              <a:t>i</a:t>
            </a:r>
            <a:r>
              <a:rPr lang="zh-CN" altLang="en-US" dirty="0"/>
              <a:t>的车站</a:t>
            </a:r>
            <a:endParaRPr lang="en-US" altLang="zh-CN" dirty="0"/>
          </a:p>
          <a:p>
            <a:r>
              <a:rPr lang="zh-CN" altLang="en-US" dirty="0"/>
              <a:t>目标是使分的级数最少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34F37-700D-43B0-873D-0F17750C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0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2F55-D62E-454E-968C-64089EE9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6 Luogu1983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5108D-C335-490F-90D1-EB01E49E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一个车次途中经过的车站的等级比未经过的高</a:t>
            </a:r>
            <a:endParaRPr lang="en-US" altLang="zh-CN" dirty="0"/>
          </a:p>
          <a:p>
            <a:r>
              <a:rPr lang="zh-CN" altLang="en-US" dirty="0"/>
              <a:t>以车站为点，等级关系为边跑拓扑排序</a:t>
            </a:r>
            <a:endParaRPr lang="en-US" altLang="zh-CN" dirty="0"/>
          </a:p>
          <a:p>
            <a:r>
              <a:rPr lang="zh-CN" altLang="en-US" dirty="0"/>
              <a:t>做法类似例题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复杂度？</a:t>
            </a:r>
            <a:endParaRPr lang="en-US" altLang="zh-CN" dirty="0"/>
          </a:p>
          <a:p>
            <a:r>
              <a:rPr lang="en-US" altLang="zh-CN" dirty="0"/>
              <a:t>O(n^2m)</a:t>
            </a:r>
            <a:r>
              <a:rPr lang="zh-CN" altLang="en-US" dirty="0"/>
              <a:t>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34F37-700D-43B0-873D-0F17750C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4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2F55-D62E-454E-968C-64089EE9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 </a:t>
            </a:r>
            <a:r>
              <a:rPr lang="en-US" altLang="zh-CN"/>
              <a:t>6 </a:t>
            </a:r>
            <a:r>
              <a:rPr lang="en-US" altLang="zh-CN" dirty="0"/>
              <a:t>Luogu1983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5108D-C335-490F-90D1-EB01E49E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主要的复杂度在加边上面</a:t>
            </a:r>
            <a:endParaRPr lang="en-US" altLang="zh-CN" dirty="0"/>
          </a:p>
          <a:p>
            <a:r>
              <a:rPr lang="zh-CN" altLang="en-US" dirty="0"/>
              <a:t>对于每条线路要把没经过的和经过的车站之间都连上边</a:t>
            </a:r>
            <a:endParaRPr lang="en-US" altLang="zh-CN" dirty="0"/>
          </a:p>
          <a:p>
            <a:r>
              <a:rPr lang="zh-CN" altLang="en-US" dirty="0"/>
              <a:t>中间加一个辅助点</a:t>
            </a:r>
            <a:endParaRPr lang="en-US" altLang="zh-CN" dirty="0"/>
          </a:p>
          <a:p>
            <a:r>
              <a:rPr lang="zh-CN" altLang="en-US" dirty="0"/>
              <a:t>一边连向辅助点，再由辅助点连向另一边</a:t>
            </a:r>
            <a:endParaRPr lang="en-US" altLang="zh-CN" dirty="0"/>
          </a:p>
          <a:p>
            <a:r>
              <a:rPr lang="zh-CN" altLang="en-US" dirty="0"/>
              <a:t>由于辅助点的存在需要考虑权值问题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34F37-700D-43B0-873D-0F17750C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A0D4-AD5D-4F22-BC69-98F2ED6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382D9-2857-48FF-9BAD-4D567074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A4F34-902A-47E5-BAAB-7826EE2BC797}"/>
              </a:ext>
            </a:extLst>
          </p:cNvPr>
          <p:cNvSpPr/>
          <p:nvPr/>
        </p:nvSpPr>
        <p:spPr>
          <a:xfrm rot="17623483">
            <a:off x="186619" y="3386213"/>
            <a:ext cx="6132352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524E8-B27B-4279-ACA5-0C92AC7D26D7}"/>
              </a:ext>
            </a:extLst>
          </p:cNvPr>
          <p:cNvSpPr/>
          <p:nvPr/>
        </p:nvSpPr>
        <p:spPr>
          <a:xfrm rot="17641686">
            <a:off x="3090571" y="3517593"/>
            <a:ext cx="6132352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F7DFAA-086D-48BC-AC69-9D15BB120739}"/>
              </a:ext>
            </a:extLst>
          </p:cNvPr>
          <p:cNvSpPr/>
          <p:nvPr/>
        </p:nvSpPr>
        <p:spPr>
          <a:xfrm rot="1145312">
            <a:off x="2478010" y="4085763"/>
            <a:ext cx="6132352" cy="184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68E2C9-4E14-4A79-95E6-7AB037EB9F7F}"/>
              </a:ext>
            </a:extLst>
          </p:cNvPr>
          <p:cNvSpPr/>
          <p:nvPr/>
        </p:nvSpPr>
        <p:spPr>
          <a:xfrm rot="181704">
            <a:off x="3222592" y="2756976"/>
            <a:ext cx="6132352" cy="1845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3B264-0609-429F-9E06-5DFCA55B1981}"/>
              </a:ext>
            </a:extLst>
          </p:cNvPr>
          <p:cNvSpPr/>
          <p:nvPr/>
        </p:nvSpPr>
        <p:spPr>
          <a:xfrm rot="18479511">
            <a:off x="2092167" y="3125067"/>
            <a:ext cx="6132352" cy="184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2A1FD-AB1D-4E8F-95C1-C35BFFB5ADA6}"/>
              </a:ext>
            </a:extLst>
          </p:cNvPr>
          <p:cNvSpPr/>
          <p:nvPr/>
        </p:nvSpPr>
        <p:spPr>
          <a:xfrm rot="19307290">
            <a:off x="3425252" y="3648563"/>
            <a:ext cx="6132352" cy="1845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F237-1B97-4072-AE73-DFFBA40D5C4E}"/>
              </a:ext>
            </a:extLst>
          </p:cNvPr>
          <p:cNvSpPr/>
          <p:nvPr/>
        </p:nvSpPr>
        <p:spPr>
          <a:xfrm rot="15855722">
            <a:off x="4084868" y="3446570"/>
            <a:ext cx="6132352" cy="1845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58AF48-C4AE-42DA-8694-738F75230C94}"/>
              </a:ext>
            </a:extLst>
          </p:cNvPr>
          <p:cNvSpPr/>
          <p:nvPr/>
        </p:nvSpPr>
        <p:spPr>
          <a:xfrm rot="19223209">
            <a:off x="3861686" y="4140651"/>
            <a:ext cx="6132352" cy="184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63579-B3C2-46BD-BB4B-FE8B7DC6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428F5-6336-4D20-8613-84782BE2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目标：确定一个拿笔的顺序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限制：如果一支笔压住了另一只笔，那么被压住的笔要在压住它的笔之后被拿走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D0F6E-DA50-407D-B591-34276D58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6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C6473-EACF-4921-AAD4-83A16820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56EA8-315C-40F6-9427-98F5DE33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“压住”是一个二者之间的有向的关系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我们可以利用图论中的有向边来代表这样的关系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确定一个顶点的排列，使得排列中对于每一条有向边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zh-CN" altLang="en-US" dirty="0"/>
              <a:t>之前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拓扑序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7B061-8792-489C-A7F3-753947F0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5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15FD2-1EDE-4C78-8D7C-9DFABBFC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1434-1D43-4292-A7C7-06167360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看到一支位于最上方的笔把它拿走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没有笔压住它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没有边指向一个节点</a:t>
            </a:r>
            <a:endParaRPr lang="en-US" altLang="zh-CN" dirty="0"/>
          </a:p>
          <a:p>
            <a:r>
              <a:rPr lang="zh-CN" altLang="en-US" dirty="0"/>
              <a:t>→看到一个入度为</a:t>
            </a:r>
            <a:r>
              <a:rPr lang="en-US" altLang="zh-CN" dirty="0"/>
              <a:t>0</a:t>
            </a:r>
            <a:r>
              <a:rPr lang="zh-CN" altLang="en-US" dirty="0"/>
              <a:t>的点把它删去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E7660-59FF-45C2-A6AE-53D1C946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4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16AAE-A165-4086-991A-D0CF0EBF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AF912-0197-43E4-9304-10E2B311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记录每个点的入度</a:t>
            </a:r>
            <a:endParaRPr lang="en-US" altLang="zh-CN" dirty="0"/>
          </a:p>
          <a:p>
            <a:r>
              <a:rPr lang="zh-CN" altLang="en-US" dirty="0"/>
              <a:t>每一次</a:t>
            </a:r>
            <a:r>
              <a:rPr lang="en-US" altLang="zh-CN" dirty="0"/>
              <a:t>for</a:t>
            </a:r>
            <a:r>
              <a:rPr lang="zh-CN" altLang="en-US" dirty="0"/>
              <a:t>一遍未被删掉的点，直到找到一个入度为</a:t>
            </a:r>
            <a:r>
              <a:rPr lang="en-US" altLang="zh-CN" dirty="0"/>
              <a:t>0</a:t>
            </a:r>
            <a:r>
              <a:rPr lang="zh-CN" altLang="en-US" dirty="0"/>
              <a:t>的点删去</a:t>
            </a:r>
            <a:endParaRPr lang="en-US" altLang="zh-CN" dirty="0"/>
          </a:p>
          <a:p>
            <a:r>
              <a:rPr lang="zh-CN" altLang="en-US" dirty="0"/>
              <a:t>再把这个点指向的所有点的入度减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一共需要删</a:t>
            </a:r>
            <a:r>
              <a:rPr lang="en-US" altLang="zh-CN" dirty="0"/>
              <a:t>n</a:t>
            </a:r>
            <a:r>
              <a:rPr lang="zh-CN" altLang="en-US" dirty="0"/>
              <a:t>次，每一次</a:t>
            </a:r>
            <a:r>
              <a:rPr lang="en-US" altLang="zh-CN" dirty="0"/>
              <a:t>for</a:t>
            </a:r>
            <a:r>
              <a:rPr lang="zh-CN" altLang="en-US" dirty="0"/>
              <a:t>一遍是</a:t>
            </a:r>
            <a:r>
              <a:rPr lang="en-US" altLang="zh-CN" dirty="0"/>
              <a:t>O(n)</a:t>
            </a:r>
            <a:r>
              <a:rPr lang="zh-CN" altLang="en-US" dirty="0"/>
              <a:t>，减入度是</a:t>
            </a:r>
            <a:r>
              <a:rPr lang="en-US" altLang="zh-CN" dirty="0"/>
              <a:t>O(m)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5099A-C48E-4C72-8C0B-9D60D2A8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945C-E094-4136-8C88-7A90C612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1038F-EA66-4340-B704-67262B41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问题在如何尽快找到需要删除的点</a:t>
            </a:r>
            <a:endParaRPr lang="en-US" altLang="zh-CN" dirty="0"/>
          </a:p>
          <a:p>
            <a:r>
              <a:rPr lang="zh-CN" altLang="en-US" dirty="0"/>
              <a:t>一个点的入度变为</a:t>
            </a:r>
            <a:r>
              <a:rPr lang="en-US" altLang="zh-CN" dirty="0"/>
              <a:t>0</a:t>
            </a:r>
            <a:r>
              <a:rPr lang="zh-CN" altLang="en-US" dirty="0"/>
              <a:t>之后就不再改变</a:t>
            </a:r>
            <a:endParaRPr lang="en-US" altLang="zh-CN" dirty="0"/>
          </a:p>
          <a:p>
            <a:r>
              <a:rPr lang="zh-CN" altLang="en-US" dirty="0"/>
              <a:t>→可以排队等待一个一个删除</a:t>
            </a:r>
            <a:endParaRPr lang="en-US" altLang="zh-CN" dirty="0"/>
          </a:p>
          <a:p>
            <a:r>
              <a:rPr lang="zh-CN" altLang="en-US" dirty="0"/>
              <a:t>删除一个节点之后只有出边指向的点的度数改变</a:t>
            </a:r>
            <a:endParaRPr lang="en-US" altLang="zh-CN" dirty="0"/>
          </a:p>
          <a:p>
            <a:r>
              <a:rPr lang="zh-CN" altLang="en-US" dirty="0"/>
              <a:t>→让新出现的入度为</a:t>
            </a:r>
            <a:r>
              <a:rPr lang="en-US" altLang="zh-CN" dirty="0"/>
              <a:t>0</a:t>
            </a:r>
            <a:r>
              <a:rPr lang="zh-CN" altLang="en-US" dirty="0"/>
              <a:t>的点加入队伍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DA1ED-869F-42FA-B664-D2CB1307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55BE-F0EA-4888-895E-7D477624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3037-8F91-4540-A2B1-B3392789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使用队列存储可以被删除的点</a:t>
            </a:r>
            <a:endParaRPr lang="en-US" altLang="zh-CN" dirty="0"/>
          </a:p>
          <a:p>
            <a:r>
              <a:rPr lang="zh-CN" altLang="en-US" dirty="0"/>
              <a:t>首先先</a:t>
            </a:r>
            <a:r>
              <a:rPr lang="en-US" altLang="zh-CN" dirty="0"/>
              <a:t>for</a:t>
            </a:r>
            <a:r>
              <a:rPr lang="zh-CN" altLang="en-US" dirty="0"/>
              <a:t>一遍把所有入度为</a:t>
            </a:r>
            <a:r>
              <a:rPr lang="en-US" altLang="zh-CN" dirty="0"/>
              <a:t>0</a:t>
            </a:r>
            <a:r>
              <a:rPr lang="zh-CN" altLang="en-US" dirty="0"/>
              <a:t>的点加入队列</a:t>
            </a:r>
            <a:endParaRPr lang="en-US" altLang="zh-CN" dirty="0"/>
          </a:p>
          <a:p>
            <a:r>
              <a:rPr lang="zh-CN" altLang="en-US" dirty="0"/>
              <a:t>一个点出队时把出边指向的点的入度减一</a:t>
            </a:r>
            <a:endParaRPr lang="en-US" altLang="zh-CN" dirty="0"/>
          </a:p>
          <a:p>
            <a:r>
              <a:rPr lang="zh-CN" altLang="en-US" dirty="0"/>
              <a:t>出现新的入度为</a:t>
            </a:r>
            <a:r>
              <a:rPr lang="en-US" altLang="zh-CN" dirty="0"/>
              <a:t>0</a:t>
            </a:r>
            <a:r>
              <a:rPr lang="zh-CN" altLang="en-US" dirty="0"/>
              <a:t>的点加入队列</a:t>
            </a:r>
            <a:endParaRPr lang="en-US" altLang="zh-CN" dirty="0"/>
          </a:p>
          <a:p>
            <a:r>
              <a:rPr lang="zh-CN" altLang="en-US" dirty="0"/>
              <a:t>出队的顺序即为拓扑序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EC605-E7BD-4A97-AC09-91EEB94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3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55BE-F0EA-4888-895E-7D477624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3037-8F91-4540-A2B1-B3392789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=1;i&lt;=n;++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if(deg[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]==0)q[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++]=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;++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to: out[q[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]])// 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一遍邻接表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if(--deg[to]==0)q[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++]=to;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EC605-E7BD-4A97-AC09-91EEB94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4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.potx" id="{126E046D-F3CB-421D-A18C-50F9B0A3F99F}" vid="{E4BA104C-D46E-49A3-9BF6-B010FDF9571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演示文稿6</Template>
  <TotalTime>2893</TotalTime>
  <Words>1136</Words>
  <Application>Microsoft Office PowerPoint</Application>
  <PresentationFormat>宽屏</PresentationFormat>
  <Paragraphs>140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Arial</vt:lpstr>
      <vt:lpstr>Century Gothic</vt:lpstr>
      <vt:lpstr>Courier New</vt:lpstr>
      <vt:lpstr>Wingdings 3</vt:lpstr>
      <vt:lpstr>离子</vt:lpstr>
      <vt:lpstr>拓扑排序</vt:lpstr>
      <vt:lpstr>问题</vt:lpstr>
      <vt:lpstr>问题</vt:lpstr>
      <vt:lpstr>问题</vt:lpstr>
      <vt:lpstr>方法</vt:lpstr>
      <vt:lpstr>算法一</vt:lpstr>
      <vt:lpstr>分析</vt:lpstr>
      <vt:lpstr>算法二</vt:lpstr>
      <vt:lpstr>算法二</vt:lpstr>
      <vt:lpstr>无解？</vt:lpstr>
      <vt:lpstr>模板题 例题 1 HDU1285</vt:lpstr>
      <vt:lpstr>模板题 例题 2 HDU3342</vt:lpstr>
      <vt:lpstr>例题 3 HDU4857</vt:lpstr>
      <vt:lpstr>例题 4 HDU2647</vt:lpstr>
      <vt:lpstr>例题 4 HDU2647</vt:lpstr>
      <vt:lpstr>例题 5 Luogu1137</vt:lpstr>
      <vt:lpstr>例题 6 Luogu1983</vt:lpstr>
      <vt:lpstr>例题 6 Luogu1983</vt:lpstr>
      <vt:lpstr>例题 6 Luogu1983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拓扑排序</dc:title>
  <dc:creator>Eliminate Space</dc:creator>
  <cp:lastModifiedBy>Eliminate Space</cp:lastModifiedBy>
  <cp:revision>44</cp:revision>
  <dcterms:created xsi:type="dcterms:W3CDTF">2020-07-30T05:48:58Z</dcterms:created>
  <dcterms:modified xsi:type="dcterms:W3CDTF">2020-08-01T06:02:11Z</dcterms:modified>
</cp:coreProperties>
</file>