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8"/>
  </p:normalViewPr>
  <p:slideViewPr>
    <p:cSldViewPr snapToGrid="0" snapToObjects="1">
      <p:cViewPr varScale="1">
        <p:scale>
          <a:sx n="107" d="100"/>
          <a:sy n="107" d="100"/>
        </p:scale>
        <p:origin x="20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3AAB1-4568-9642-B276-8553721B14CF}" type="datetimeFigureOut">
              <a:rPr kumimoji="1" lang="zh-CN" altLang="en-US" smtClean="0"/>
              <a:t>2020/7/22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2D060-D209-1E41-A306-A425CAB507CA}" type="slidenum">
              <a:rPr kumimoji="1" lang="zh-CN" altLang="en-US" smtClean="0"/>
              <a:t>‹#›</a:t>
            </a:fld>
            <a:endParaRPr kumimoji="1" lang="zh-CN" altLang="en-US"/>
          </a:p>
        </p:txBody>
      </p:sp>
    </p:spTree>
    <p:extLst>
      <p:ext uri="{BB962C8B-B14F-4D97-AF65-F5344CB8AC3E}">
        <p14:creationId xmlns:p14="http://schemas.microsoft.com/office/powerpoint/2010/main" val="594024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C623177-5F8A-4349-8D60-7FE52262FFC1}" type="datetimeFigureOut">
              <a:rPr kumimoji="1" lang="zh-CN" altLang="en-US" smtClean="0"/>
              <a:t>2020/7/22</a:t>
            </a:fld>
            <a:endParaRPr kumimoji="1"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55D9907-75E7-BF4B-9E12-701ABEB876B0}" type="slidenum">
              <a:rPr kumimoji="1" lang="zh-CN" altLang="en-US" smtClean="0"/>
              <a:t>‹#›</a:t>
            </a:fld>
            <a:endParaRPr kumimoji="1"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721472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C623177-5F8A-4349-8D60-7FE52262FFC1}" type="datetimeFigureOut">
              <a:rPr kumimoji="1" lang="zh-CN" altLang="en-US" smtClean="0"/>
              <a:t>2020/7/22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55D9907-75E7-BF4B-9E12-701ABEB876B0}" type="slidenum">
              <a:rPr kumimoji="1" lang="zh-CN" altLang="en-US" smtClean="0"/>
              <a:t>‹#›</a:t>
            </a:fld>
            <a:endParaRPr kumimoji="1" lang="zh-CN" altLang="en-US"/>
          </a:p>
        </p:txBody>
      </p:sp>
    </p:spTree>
    <p:extLst>
      <p:ext uri="{BB962C8B-B14F-4D97-AF65-F5344CB8AC3E}">
        <p14:creationId xmlns:p14="http://schemas.microsoft.com/office/powerpoint/2010/main" val="767543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C623177-5F8A-4349-8D60-7FE52262FFC1}" type="datetimeFigureOut">
              <a:rPr kumimoji="1" lang="zh-CN" altLang="en-US" smtClean="0"/>
              <a:t>2020/7/22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55D9907-75E7-BF4B-9E12-701ABEB876B0}" type="slidenum">
              <a:rPr kumimoji="1" lang="zh-CN" altLang="en-US" smtClean="0"/>
              <a:t>‹#›</a:t>
            </a:fld>
            <a:endParaRPr kumimoji="1" lang="zh-CN" altLang="en-US"/>
          </a:p>
        </p:txBody>
      </p:sp>
    </p:spTree>
    <p:extLst>
      <p:ext uri="{BB962C8B-B14F-4D97-AF65-F5344CB8AC3E}">
        <p14:creationId xmlns:p14="http://schemas.microsoft.com/office/powerpoint/2010/main" val="16284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C623177-5F8A-4349-8D60-7FE52262FFC1}" type="datetimeFigureOut">
              <a:rPr kumimoji="1" lang="zh-CN" altLang="en-US" smtClean="0"/>
              <a:t>2020/7/22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55D9907-75E7-BF4B-9E12-701ABEB876B0}" type="slidenum">
              <a:rPr kumimoji="1" lang="zh-CN" altLang="en-US" smtClean="0"/>
              <a:t>‹#›</a:t>
            </a:fld>
            <a:endParaRPr kumimoji="1" lang="zh-CN" altLang="en-US"/>
          </a:p>
        </p:txBody>
      </p:sp>
    </p:spTree>
    <p:extLst>
      <p:ext uri="{BB962C8B-B14F-4D97-AF65-F5344CB8AC3E}">
        <p14:creationId xmlns:p14="http://schemas.microsoft.com/office/powerpoint/2010/main" val="63217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C623177-5F8A-4349-8D60-7FE52262FFC1}" type="datetimeFigureOut">
              <a:rPr kumimoji="1" lang="zh-CN" altLang="en-US" smtClean="0"/>
              <a:t>2020/7/22</a:t>
            </a:fld>
            <a:endParaRPr kumimoji="1"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55D9907-75E7-BF4B-9E12-701ABEB876B0}" type="slidenum">
              <a:rPr kumimoji="1" lang="zh-CN" altLang="en-US" smtClean="0"/>
              <a:t>‹#›</a:t>
            </a:fld>
            <a:endParaRPr kumimoji="1"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315571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C623177-5F8A-4349-8D60-7FE52262FFC1}" type="datetimeFigureOut">
              <a:rPr kumimoji="1" lang="zh-CN" altLang="en-US" smtClean="0"/>
              <a:t>2020/7/22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55D9907-75E7-BF4B-9E12-701ABEB876B0}" type="slidenum">
              <a:rPr kumimoji="1" lang="zh-CN" altLang="en-US" smtClean="0"/>
              <a:t>‹#›</a:t>
            </a:fld>
            <a:endParaRPr kumimoji="1" lang="zh-CN" altLang="en-US"/>
          </a:p>
        </p:txBody>
      </p:sp>
    </p:spTree>
    <p:extLst>
      <p:ext uri="{BB962C8B-B14F-4D97-AF65-F5344CB8AC3E}">
        <p14:creationId xmlns:p14="http://schemas.microsoft.com/office/powerpoint/2010/main" val="1922310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C623177-5F8A-4349-8D60-7FE52262FFC1}" type="datetimeFigureOut">
              <a:rPr kumimoji="1" lang="zh-CN" altLang="en-US" smtClean="0"/>
              <a:t>2020/7/22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55D9907-75E7-BF4B-9E12-701ABEB876B0}" type="slidenum">
              <a:rPr kumimoji="1" lang="zh-CN" altLang="en-US" smtClean="0"/>
              <a:t>‹#›</a:t>
            </a:fld>
            <a:endParaRPr kumimoji="1" lang="zh-CN" altLang="en-US"/>
          </a:p>
        </p:txBody>
      </p:sp>
    </p:spTree>
    <p:extLst>
      <p:ext uri="{BB962C8B-B14F-4D97-AF65-F5344CB8AC3E}">
        <p14:creationId xmlns:p14="http://schemas.microsoft.com/office/powerpoint/2010/main" val="153621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C623177-5F8A-4349-8D60-7FE52262FFC1}" type="datetimeFigureOut">
              <a:rPr kumimoji="1" lang="zh-CN" altLang="en-US" smtClean="0"/>
              <a:t>2020/7/22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55D9907-75E7-BF4B-9E12-701ABEB876B0}" type="slidenum">
              <a:rPr kumimoji="1" lang="zh-CN" altLang="en-US" smtClean="0"/>
              <a:t>‹#›</a:t>
            </a:fld>
            <a:endParaRPr kumimoji="1" lang="zh-CN" altLang="en-US"/>
          </a:p>
        </p:txBody>
      </p:sp>
    </p:spTree>
    <p:extLst>
      <p:ext uri="{BB962C8B-B14F-4D97-AF65-F5344CB8AC3E}">
        <p14:creationId xmlns:p14="http://schemas.microsoft.com/office/powerpoint/2010/main" val="26928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23177-5F8A-4349-8D60-7FE52262FFC1}" type="datetimeFigureOut">
              <a:rPr kumimoji="1" lang="zh-CN" altLang="en-US" smtClean="0"/>
              <a:t>2020/7/22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55D9907-75E7-BF4B-9E12-701ABEB876B0}" type="slidenum">
              <a:rPr kumimoji="1" lang="zh-CN" altLang="en-US" smtClean="0"/>
              <a:t>‹#›</a:t>
            </a:fld>
            <a:endParaRPr kumimoji="1" lang="zh-CN" altLang="en-US"/>
          </a:p>
        </p:txBody>
      </p:sp>
    </p:spTree>
    <p:extLst>
      <p:ext uri="{BB962C8B-B14F-4D97-AF65-F5344CB8AC3E}">
        <p14:creationId xmlns:p14="http://schemas.microsoft.com/office/powerpoint/2010/main" val="162395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C623177-5F8A-4349-8D60-7FE52262FFC1}" type="datetimeFigureOut">
              <a:rPr kumimoji="1" lang="zh-CN" altLang="en-US" smtClean="0"/>
              <a:t>2020/7/22</a:t>
            </a:fld>
            <a:endParaRPr kumimoji="1"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55D9907-75E7-BF4B-9E12-701ABEB876B0}" type="slidenum">
              <a:rPr kumimoji="1" lang="zh-CN" altLang="en-US" smtClean="0"/>
              <a:t>‹#›</a:t>
            </a:fld>
            <a:endParaRPr kumimoji="1"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584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C623177-5F8A-4349-8D60-7FE52262FFC1}" type="datetimeFigureOut">
              <a:rPr kumimoji="1" lang="zh-CN" altLang="en-US" smtClean="0"/>
              <a:t>2020/7/22</a:t>
            </a:fld>
            <a:endParaRPr kumimoji="1"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55D9907-75E7-BF4B-9E12-701ABEB876B0}" type="slidenum">
              <a:rPr kumimoji="1" lang="zh-CN" altLang="en-US" smtClean="0"/>
              <a:t>‹#›</a:t>
            </a:fld>
            <a:endParaRPr kumimoji="1"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98917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C623177-5F8A-4349-8D60-7FE52262FFC1}" type="datetimeFigureOut">
              <a:rPr kumimoji="1" lang="zh-CN" altLang="en-US" smtClean="0"/>
              <a:t>2020/7/22</a:t>
            </a:fld>
            <a:endParaRPr kumimoji="1"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55D9907-75E7-BF4B-9E12-701ABEB876B0}" type="slidenum">
              <a:rPr kumimoji="1" lang="zh-CN" altLang="en-US" smtClean="0"/>
              <a:t>‹#›</a:t>
            </a:fld>
            <a:endParaRPr kumimoji="1"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5396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模拟递推与复杂度分析</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897977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2017 Day1 T2 </a:t>
            </a:r>
            <a:br>
              <a:rPr lang="en-US" altLang="zh-CN" dirty="0"/>
            </a:br>
            <a:endParaRPr kumimoji="1"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小明正在学习一种新的编程语言 </a:t>
            </a:r>
            <a:r>
              <a:rPr lang="en-US" altLang="zh-CN" dirty="0"/>
              <a:t>A + +</a:t>
            </a:r>
            <a:r>
              <a:rPr lang="zh-CN" altLang="en-US" dirty="0"/>
              <a:t>，刚学会循环语句的他激动地写 了好多程序并给出了他自己算出的时间复杂度，可他的编程老师实在 不想一个一个检查小明的程序，于是你的机会来啦</a:t>
            </a:r>
            <a:r>
              <a:rPr lang="en-US" altLang="zh-CN" dirty="0"/>
              <a:t>!</a:t>
            </a:r>
            <a:r>
              <a:rPr lang="zh-CN" altLang="en-US" dirty="0"/>
              <a:t>下面请你编写程 序来判断小明对他的每个程序给出的时间复杂度是否正确。</a:t>
            </a:r>
            <a:r>
              <a:rPr lang="en-US" altLang="zh-CN" dirty="0"/>
              <a:t>A + + </a:t>
            </a:r>
            <a:r>
              <a:rPr lang="zh-CN" altLang="en-US" dirty="0" smtClean="0"/>
              <a:t>语言的</a:t>
            </a:r>
            <a:r>
              <a:rPr lang="zh-CN" altLang="en-US" dirty="0"/>
              <a:t>循环结构如下</a:t>
            </a:r>
            <a:r>
              <a:rPr lang="en-US" altLang="zh-CN" dirty="0"/>
              <a:t>: </a:t>
            </a:r>
            <a:endParaRPr lang="zh-CN" altLang="en-US" dirty="0"/>
          </a:p>
          <a:p>
            <a:r>
              <a:rPr lang="en-US" altLang="zh-CN" dirty="0" smtClean="0"/>
              <a:t>F</a:t>
            </a:r>
            <a:r>
              <a:rPr lang="zh-CN" altLang="en-US" dirty="0" smtClean="0"/>
              <a:t> </a:t>
            </a:r>
            <a:r>
              <a:rPr lang="en-US" altLang="zh-CN" dirty="0" err="1" smtClean="0"/>
              <a:t>i</a:t>
            </a:r>
            <a:r>
              <a:rPr lang="zh-CN" altLang="en-US" dirty="0" smtClean="0"/>
              <a:t> </a:t>
            </a:r>
            <a:r>
              <a:rPr lang="en-US" altLang="zh-CN" dirty="0" smtClean="0"/>
              <a:t>x</a:t>
            </a:r>
            <a:r>
              <a:rPr lang="zh-CN" altLang="en-US" dirty="0" smtClean="0"/>
              <a:t> </a:t>
            </a:r>
            <a:r>
              <a:rPr lang="en-US" altLang="zh-CN" dirty="0" smtClean="0"/>
              <a:t>y </a:t>
            </a:r>
            <a:endParaRPr lang="zh-CN" altLang="en-US" dirty="0"/>
          </a:p>
          <a:p>
            <a:r>
              <a:rPr lang="zh-CN" altLang="en-US" dirty="0"/>
              <a:t>循环体 </a:t>
            </a:r>
          </a:p>
          <a:p>
            <a:r>
              <a:rPr lang="en-US" altLang="zh-CN" dirty="0"/>
              <a:t>E </a:t>
            </a:r>
            <a:endParaRPr lang="zh-CN" altLang="en-US" dirty="0"/>
          </a:p>
          <a:p>
            <a:r>
              <a:rPr lang="zh-CN" altLang="en-US" dirty="0"/>
              <a:t>其中“</a:t>
            </a:r>
            <a:r>
              <a:rPr lang="en-US" altLang="zh-CN" dirty="0"/>
              <a:t>F </a:t>
            </a:r>
            <a:r>
              <a:rPr lang="en-US" altLang="zh-CN" dirty="0" err="1"/>
              <a:t>i</a:t>
            </a:r>
            <a:r>
              <a:rPr lang="en-US" altLang="zh-CN" dirty="0"/>
              <a:t> x y</a:t>
            </a:r>
            <a:r>
              <a:rPr lang="zh-CN" altLang="en-US" dirty="0"/>
              <a:t>”表示新建变量 </a:t>
            </a:r>
            <a:r>
              <a:rPr lang="en-US" altLang="zh-CN" dirty="0" err="1" smtClean="0"/>
              <a:t>i</a:t>
            </a:r>
            <a:r>
              <a:rPr lang="zh-CN" altLang="en-US" dirty="0" smtClean="0"/>
              <a:t>（变量 </a:t>
            </a:r>
            <a:r>
              <a:rPr lang="en-US" altLang="zh-CN" dirty="0" err="1" smtClean="0"/>
              <a:t>i</a:t>
            </a:r>
            <a:r>
              <a:rPr lang="zh-CN" altLang="en-US" dirty="0" smtClean="0"/>
              <a:t> 不可</a:t>
            </a:r>
            <a:r>
              <a:rPr lang="zh-CN" altLang="en-US" dirty="0"/>
              <a:t>与未被销毁的变量重名）并初始化为 </a:t>
            </a:r>
            <a:r>
              <a:rPr lang="en-US" altLang="zh-CN" dirty="0" smtClean="0"/>
              <a:t>x</a:t>
            </a:r>
            <a:r>
              <a:rPr lang="zh-CN" altLang="en-US" dirty="0"/>
              <a:t>，</a:t>
            </a:r>
            <a:r>
              <a:rPr lang="zh-CN" altLang="en-US" dirty="0" smtClean="0"/>
              <a:t>然后</a:t>
            </a:r>
            <a:r>
              <a:rPr lang="zh-CN" altLang="en-US" dirty="0"/>
              <a:t>判断 </a:t>
            </a:r>
            <a:r>
              <a:rPr lang="en-US" altLang="zh-CN" dirty="0" err="1"/>
              <a:t>i</a:t>
            </a:r>
            <a:r>
              <a:rPr lang="en-US" altLang="zh-CN" dirty="0"/>
              <a:t> </a:t>
            </a:r>
            <a:r>
              <a:rPr lang="zh-CN" altLang="en-US" dirty="0"/>
              <a:t>和 </a:t>
            </a:r>
            <a:r>
              <a:rPr lang="en-US" altLang="zh-CN" dirty="0"/>
              <a:t>y </a:t>
            </a:r>
            <a:r>
              <a:rPr lang="zh-CN" altLang="en-US" dirty="0"/>
              <a:t>的大小关系，若 </a:t>
            </a:r>
            <a:r>
              <a:rPr lang="en-US" altLang="zh-CN" dirty="0" err="1"/>
              <a:t>i</a:t>
            </a:r>
            <a:r>
              <a:rPr lang="en-US" altLang="zh-CN" dirty="0"/>
              <a:t> </a:t>
            </a:r>
            <a:r>
              <a:rPr lang="zh-CN" altLang="en-US" dirty="0"/>
              <a:t>小于等于 </a:t>
            </a:r>
            <a:r>
              <a:rPr lang="en-US" altLang="zh-CN" dirty="0"/>
              <a:t>y </a:t>
            </a:r>
            <a:r>
              <a:rPr lang="zh-CN" altLang="en-US" dirty="0"/>
              <a:t>则进入循环，否则不进入。 每次循环结束后 </a:t>
            </a:r>
            <a:r>
              <a:rPr lang="en-US" altLang="zh-CN" dirty="0" err="1"/>
              <a:t>i</a:t>
            </a:r>
            <a:r>
              <a:rPr lang="en-US" altLang="zh-CN" dirty="0"/>
              <a:t> </a:t>
            </a:r>
            <a:r>
              <a:rPr lang="zh-CN" altLang="en-US" dirty="0"/>
              <a:t>都会被修改成 </a:t>
            </a:r>
            <a:r>
              <a:rPr lang="en-US" altLang="zh-CN" dirty="0" err="1"/>
              <a:t>i</a:t>
            </a:r>
            <a:r>
              <a:rPr lang="en-US" altLang="zh-CN" dirty="0"/>
              <a:t> + 1</a:t>
            </a:r>
            <a:r>
              <a:rPr lang="zh-CN" altLang="en-US" dirty="0"/>
              <a:t>，一旦 </a:t>
            </a:r>
            <a:r>
              <a:rPr lang="en-US" altLang="zh-CN" dirty="0" err="1"/>
              <a:t>i</a:t>
            </a:r>
            <a:r>
              <a:rPr lang="en-US" altLang="zh-CN" dirty="0"/>
              <a:t> </a:t>
            </a:r>
            <a:r>
              <a:rPr lang="zh-CN" altLang="en-US" dirty="0"/>
              <a:t>大于 </a:t>
            </a:r>
            <a:r>
              <a:rPr lang="en-US" altLang="zh-CN" dirty="0"/>
              <a:t>y </a:t>
            </a:r>
            <a:r>
              <a:rPr lang="zh-CN" altLang="en-US" dirty="0"/>
              <a:t>终止循环</a:t>
            </a:r>
            <a:r>
              <a:rPr lang="zh-CN" altLang="en-US" dirty="0" smtClean="0"/>
              <a:t>。</a:t>
            </a:r>
            <a:endParaRPr lang="en-US" altLang="zh-CN" dirty="0" smtClean="0"/>
          </a:p>
          <a:p>
            <a:r>
              <a:rPr lang="en-US" altLang="zh-CN" dirty="0" smtClean="0"/>
              <a:t>x </a:t>
            </a:r>
            <a:r>
              <a:rPr lang="zh-CN" altLang="en-US" dirty="0"/>
              <a:t>和 </a:t>
            </a:r>
            <a:r>
              <a:rPr lang="en-US" altLang="zh-CN" dirty="0"/>
              <a:t>y </a:t>
            </a:r>
            <a:r>
              <a:rPr lang="zh-CN" altLang="en-US" dirty="0"/>
              <a:t>可以是正整数</a:t>
            </a:r>
            <a:r>
              <a:rPr lang="en-US" altLang="zh-CN" dirty="0"/>
              <a:t>(x </a:t>
            </a:r>
            <a:r>
              <a:rPr lang="zh-CN" altLang="en-US" dirty="0"/>
              <a:t>和 </a:t>
            </a:r>
            <a:r>
              <a:rPr lang="en-US" altLang="zh-CN" dirty="0"/>
              <a:t>y </a:t>
            </a:r>
            <a:r>
              <a:rPr lang="zh-CN" altLang="en-US" dirty="0"/>
              <a:t>的大小关系不定</a:t>
            </a:r>
            <a:r>
              <a:rPr lang="en-US" altLang="zh-CN" dirty="0"/>
              <a:t>)</a:t>
            </a:r>
            <a:r>
              <a:rPr lang="zh-CN" altLang="en-US" dirty="0"/>
              <a:t>或变量 </a:t>
            </a:r>
            <a:r>
              <a:rPr lang="en-US" altLang="zh-CN" dirty="0"/>
              <a:t>n</a:t>
            </a:r>
            <a:r>
              <a:rPr lang="zh-CN" altLang="en-US" dirty="0"/>
              <a:t>。</a:t>
            </a:r>
            <a:r>
              <a:rPr lang="en-US" altLang="zh-CN" dirty="0"/>
              <a:t>n </a:t>
            </a:r>
            <a:r>
              <a:rPr lang="zh-CN" altLang="en-US" dirty="0"/>
              <a:t>是一个表示数据 规模的变量，在时间复杂度计算中需保留该变量而不能将其视为常数， 该数远大于 </a:t>
            </a:r>
            <a:r>
              <a:rPr lang="en-US" altLang="zh-CN" dirty="0" smtClean="0"/>
              <a:t>100</a:t>
            </a:r>
            <a:endParaRPr lang="en-US" altLang="zh-CN" dirty="0"/>
          </a:p>
          <a:p>
            <a:r>
              <a:rPr lang="zh-CN" altLang="en-US" dirty="0" smtClean="0"/>
              <a:t>‘</a:t>
            </a:r>
            <a:r>
              <a:rPr lang="en-US" altLang="zh-CN" dirty="0"/>
              <a:t>E‘</a:t>
            </a:r>
            <a:r>
              <a:rPr lang="zh-CN" altLang="en-US" dirty="0"/>
              <a:t>表示循环体结束。循环体结束时，这个循环体新建 的变量也被销毁。 </a:t>
            </a:r>
          </a:p>
          <a:p>
            <a:r>
              <a:rPr lang="zh-CN" altLang="en-US" dirty="0"/>
              <a:t>注</a:t>
            </a:r>
            <a:r>
              <a:rPr lang="en-US" altLang="zh-CN" dirty="0"/>
              <a:t>:</a:t>
            </a:r>
            <a:r>
              <a:rPr lang="zh-CN" altLang="en-US" dirty="0"/>
              <a:t>本题中为了书写方便，在描述复杂度时，使用大写英文字母 </a:t>
            </a:r>
            <a:r>
              <a:rPr lang="en-US" altLang="zh-CN" dirty="0"/>
              <a:t>O </a:t>
            </a:r>
            <a:r>
              <a:rPr lang="zh-CN" altLang="en-US" dirty="0" smtClean="0"/>
              <a:t>表示</a:t>
            </a:r>
            <a:r>
              <a:rPr lang="zh-CN" altLang="en-US" dirty="0"/>
              <a:t>通常意义下 </a:t>
            </a:r>
            <a:r>
              <a:rPr lang="en-US" altLang="zh-CN" dirty="0" err="1"/>
              <a:t>Θ</a:t>
            </a:r>
            <a:r>
              <a:rPr lang="en-US" altLang="zh-CN" dirty="0"/>
              <a:t> </a:t>
            </a:r>
            <a:r>
              <a:rPr lang="zh-CN" altLang="en-US" dirty="0"/>
              <a:t>的概念。 </a:t>
            </a:r>
          </a:p>
          <a:p>
            <a:endParaRPr kumimoji="1" lang="zh-CN" altLang="en-US" dirty="0"/>
          </a:p>
        </p:txBody>
      </p:sp>
    </p:spTree>
    <p:extLst>
      <p:ext uri="{BB962C8B-B14F-4D97-AF65-F5344CB8AC3E}">
        <p14:creationId xmlns:p14="http://schemas.microsoft.com/office/powerpoint/2010/main" val="508894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输入文件第一行一个正整数 </a:t>
            </a:r>
            <a:r>
              <a:rPr lang="en-US" altLang="zh-CN" dirty="0"/>
              <a:t>t</a:t>
            </a:r>
            <a:r>
              <a:rPr lang="zh-CN" altLang="en-US" dirty="0"/>
              <a:t>，表示有 </a:t>
            </a:r>
            <a:r>
              <a:rPr lang="en-US" altLang="zh-CN" dirty="0"/>
              <a:t>t(t </a:t>
            </a:r>
            <a:r>
              <a:rPr lang="zh-CN" altLang="en-US" dirty="0"/>
              <a:t>≤ </a:t>
            </a:r>
            <a:r>
              <a:rPr lang="en-US" altLang="zh-CN" dirty="0"/>
              <a:t>10) </a:t>
            </a:r>
            <a:r>
              <a:rPr lang="zh-CN" altLang="en-US" dirty="0"/>
              <a:t>个程序需要计算</a:t>
            </a:r>
            <a:r>
              <a:rPr lang="zh-CN" altLang="en-US" dirty="0" smtClean="0"/>
              <a:t>时间复杂度</a:t>
            </a:r>
            <a:r>
              <a:rPr lang="zh-CN" altLang="en-US" dirty="0"/>
              <a:t>。 </a:t>
            </a:r>
          </a:p>
          <a:p>
            <a:r>
              <a:rPr lang="zh-CN" altLang="en-US" dirty="0"/>
              <a:t>每个程序我们只需抽取其中 </a:t>
            </a:r>
            <a:r>
              <a:rPr lang="en-US" altLang="zh-CN" dirty="0"/>
              <a:t>F </a:t>
            </a:r>
            <a:r>
              <a:rPr lang="en-US" altLang="zh-CN" dirty="0" err="1"/>
              <a:t>i</a:t>
            </a:r>
            <a:r>
              <a:rPr lang="en-US" altLang="zh-CN" dirty="0"/>
              <a:t> x y </a:t>
            </a:r>
            <a:r>
              <a:rPr lang="zh-CN" altLang="en-US" dirty="0"/>
              <a:t>和 </a:t>
            </a:r>
            <a:r>
              <a:rPr lang="en-US" altLang="zh-CN" dirty="0"/>
              <a:t>E </a:t>
            </a:r>
            <a:r>
              <a:rPr lang="zh-CN" altLang="en-US" dirty="0"/>
              <a:t>即可计算时间复杂度。注意</a:t>
            </a:r>
            <a:r>
              <a:rPr lang="en-US" altLang="zh-CN" dirty="0"/>
              <a:t>: </a:t>
            </a:r>
            <a:r>
              <a:rPr lang="zh-CN" altLang="en-US" dirty="0"/>
              <a:t>循环结构允许嵌套。 </a:t>
            </a:r>
          </a:p>
          <a:p>
            <a:r>
              <a:rPr lang="zh-CN" altLang="en-US" dirty="0"/>
              <a:t>接下来每个程序的第一行包含一个正整数 </a:t>
            </a:r>
            <a:r>
              <a:rPr lang="en-US" altLang="zh-CN" dirty="0"/>
              <a:t>L </a:t>
            </a:r>
            <a:r>
              <a:rPr lang="zh-CN" altLang="en-US" dirty="0"/>
              <a:t>和一个字符串，</a:t>
            </a:r>
            <a:r>
              <a:rPr lang="en-US" altLang="zh-CN" dirty="0"/>
              <a:t>L </a:t>
            </a:r>
            <a:r>
              <a:rPr lang="zh-CN" altLang="en-US" dirty="0"/>
              <a:t>代表程序 行数，字符串表示这个程序的复杂度，</a:t>
            </a:r>
            <a:r>
              <a:rPr lang="en-US" altLang="zh-CN" dirty="0"/>
              <a:t>O(1) </a:t>
            </a:r>
            <a:r>
              <a:rPr lang="zh-CN" altLang="en-US" dirty="0"/>
              <a:t>表示常数复杂度，</a:t>
            </a:r>
            <a:r>
              <a:rPr lang="en-US" altLang="zh-CN" dirty="0" smtClean="0"/>
              <a:t>O(</a:t>
            </a:r>
            <a:r>
              <a:rPr lang="en-US" altLang="zh-CN" dirty="0" err="1" smtClean="0"/>
              <a:t>n^w</a:t>
            </a:r>
            <a:r>
              <a:rPr lang="en-US" altLang="zh-CN" dirty="0"/>
              <a:t>) </a:t>
            </a:r>
            <a:r>
              <a:rPr lang="zh-CN" altLang="en-US" dirty="0"/>
              <a:t>表 示复杂度为 </a:t>
            </a:r>
            <a:r>
              <a:rPr lang="en-US" altLang="zh-CN" dirty="0" err="1" smtClean="0"/>
              <a:t>n^w</a:t>
            </a:r>
            <a:r>
              <a:rPr lang="zh-CN" altLang="en-US" dirty="0"/>
              <a:t>，其中 </a:t>
            </a:r>
            <a:r>
              <a:rPr lang="en-US" altLang="zh-CN" dirty="0"/>
              <a:t>w </a:t>
            </a:r>
            <a:r>
              <a:rPr lang="zh-CN" altLang="en-US" dirty="0"/>
              <a:t>是一个小于 </a:t>
            </a:r>
            <a:r>
              <a:rPr lang="en-US" altLang="zh-CN" dirty="0"/>
              <a:t>100 </a:t>
            </a:r>
            <a:r>
              <a:rPr lang="zh-CN" altLang="en-US" dirty="0"/>
              <a:t>的正整数，输入保证复杂度只 有 </a:t>
            </a:r>
            <a:r>
              <a:rPr lang="en-US" altLang="zh-CN" dirty="0"/>
              <a:t>O(1) </a:t>
            </a:r>
            <a:r>
              <a:rPr lang="zh-CN" altLang="en-US" dirty="0"/>
              <a:t>和 </a:t>
            </a:r>
            <a:r>
              <a:rPr lang="en-US" altLang="zh-CN" dirty="0" smtClean="0"/>
              <a:t>O(</a:t>
            </a:r>
            <a:r>
              <a:rPr lang="en-US" altLang="zh-CN" dirty="0" err="1" smtClean="0"/>
              <a:t>n^w</a:t>
            </a:r>
            <a:r>
              <a:rPr lang="en-US" altLang="zh-CN" dirty="0"/>
              <a:t>) </a:t>
            </a:r>
            <a:r>
              <a:rPr lang="zh-CN" altLang="en-US" dirty="0"/>
              <a:t>两种类型。 </a:t>
            </a:r>
          </a:p>
          <a:p>
            <a:r>
              <a:rPr lang="zh-CN" altLang="en-US" dirty="0"/>
              <a:t>接下来 </a:t>
            </a:r>
            <a:r>
              <a:rPr lang="en-US" altLang="zh-CN" dirty="0"/>
              <a:t>L </a:t>
            </a:r>
            <a:r>
              <a:rPr lang="zh-CN" altLang="en-US" dirty="0"/>
              <a:t>行代表程序中循环结构中的 </a:t>
            </a:r>
            <a:r>
              <a:rPr lang="en-US" altLang="zh-CN" dirty="0"/>
              <a:t>F </a:t>
            </a:r>
            <a:r>
              <a:rPr lang="en-US" altLang="zh-CN" dirty="0" err="1"/>
              <a:t>i</a:t>
            </a:r>
            <a:r>
              <a:rPr lang="en-US" altLang="zh-CN" dirty="0"/>
              <a:t> x y </a:t>
            </a:r>
            <a:r>
              <a:rPr lang="zh-CN" altLang="en-US" dirty="0"/>
              <a:t>或者 </a:t>
            </a:r>
            <a:r>
              <a:rPr lang="en-US" altLang="zh-CN" dirty="0"/>
              <a:t>E</a:t>
            </a:r>
            <a:r>
              <a:rPr lang="zh-CN" altLang="en-US" dirty="0"/>
              <a:t>。程序行若以 </a:t>
            </a:r>
            <a:r>
              <a:rPr lang="en-US" altLang="zh-CN" dirty="0"/>
              <a:t>F </a:t>
            </a:r>
            <a:r>
              <a:rPr lang="zh-CN" altLang="en-US" dirty="0"/>
              <a:t>开 </a:t>
            </a:r>
            <a:r>
              <a:rPr lang="zh-CN" altLang="en-US" dirty="0" smtClean="0"/>
              <a:t>头</a:t>
            </a:r>
            <a:r>
              <a:rPr lang="zh-CN" altLang="en-US" dirty="0"/>
              <a:t>，表示进入一个循环，之后有空格分离的三个字符</a:t>
            </a:r>
            <a:r>
              <a:rPr lang="en-US" altLang="zh-CN" dirty="0"/>
              <a:t>(</a:t>
            </a:r>
            <a:r>
              <a:rPr lang="zh-CN" altLang="en-US" dirty="0"/>
              <a:t>串</a:t>
            </a:r>
            <a:r>
              <a:rPr lang="en-US" altLang="zh-CN" dirty="0"/>
              <a:t>)</a:t>
            </a:r>
            <a:r>
              <a:rPr lang="en-US" altLang="zh-CN" dirty="0" err="1"/>
              <a:t>i</a:t>
            </a:r>
            <a:r>
              <a:rPr lang="en-US" altLang="zh-CN" dirty="0"/>
              <a:t> x y </a:t>
            </a:r>
            <a:r>
              <a:rPr lang="zh-CN" altLang="en-US" dirty="0"/>
              <a:t>，其中 </a:t>
            </a:r>
            <a:r>
              <a:rPr lang="en-US" altLang="zh-CN" dirty="0" err="1"/>
              <a:t>i</a:t>
            </a:r>
            <a:r>
              <a:rPr lang="en-US" altLang="zh-CN" dirty="0"/>
              <a:t> </a:t>
            </a:r>
            <a:r>
              <a:rPr lang="zh-CN" altLang="en-US" dirty="0"/>
              <a:t>是一个小写字母</a:t>
            </a:r>
            <a:r>
              <a:rPr lang="en-US" altLang="zh-CN" dirty="0"/>
              <a:t>(</a:t>
            </a:r>
            <a:r>
              <a:rPr lang="zh-CN" altLang="en-US" dirty="0"/>
              <a:t>保证不为 </a:t>
            </a:r>
            <a:r>
              <a:rPr lang="en-US" altLang="zh-CN" dirty="0"/>
              <a:t>n )</a:t>
            </a:r>
            <a:r>
              <a:rPr lang="zh-CN" altLang="en-US" dirty="0"/>
              <a:t>，表示新建的变量名，</a:t>
            </a:r>
            <a:r>
              <a:rPr lang="en-US" altLang="zh-CN" dirty="0"/>
              <a:t>x </a:t>
            </a:r>
            <a:r>
              <a:rPr lang="zh-CN" altLang="en-US" dirty="0"/>
              <a:t>和 </a:t>
            </a:r>
            <a:r>
              <a:rPr lang="en-US" altLang="zh-CN" dirty="0"/>
              <a:t>y </a:t>
            </a:r>
            <a:r>
              <a:rPr lang="zh-CN" altLang="en-US" dirty="0"/>
              <a:t>可能</a:t>
            </a:r>
            <a:r>
              <a:rPr lang="zh-CN" altLang="en-US" dirty="0" smtClean="0"/>
              <a:t>是正整数</a:t>
            </a:r>
            <a:r>
              <a:rPr lang="zh-CN" altLang="en-US" dirty="0"/>
              <a:t>或 </a:t>
            </a:r>
            <a:r>
              <a:rPr lang="en-US" altLang="zh-CN" dirty="0"/>
              <a:t>n </a:t>
            </a:r>
            <a:r>
              <a:rPr lang="zh-CN" altLang="en-US" dirty="0"/>
              <a:t>，已知若为正整数则一定小于 </a:t>
            </a:r>
            <a:r>
              <a:rPr lang="en-US" altLang="zh-CN" dirty="0"/>
              <a:t>100</a:t>
            </a:r>
            <a:r>
              <a:rPr lang="zh-CN" altLang="en-US" dirty="0"/>
              <a:t>。程序行若以 </a:t>
            </a:r>
            <a:r>
              <a:rPr lang="en-US" altLang="zh-CN" dirty="0"/>
              <a:t>E </a:t>
            </a:r>
            <a:r>
              <a:rPr lang="zh-CN" altLang="en-US" dirty="0"/>
              <a:t>开头，则</a:t>
            </a:r>
            <a:r>
              <a:rPr lang="zh-CN" altLang="en-US" dirty="0" smtClean="0"/>
              <a:t>表示</a:t>
            </a:r>
            <a:r>
              <a:rPr lang="zh-CN" altLang="en-US" dirty="0"/>
              <a:t>循环体结束。 </a:t>
            </a:r>
          </a:p>
          <a:p>
            <a:endParaRPr kumimoji="1" lang="zh-CN" altLang="en-US" dirty="0"/>
          </a:p>
        </p:txBody>
      </p:sp>
    </p:spTree>
    <p:extLst>
      <p:ext uri="{BB962C8B-B14F-4D97-AF65-F5344CB8AC3E}">
        <p14:creationId xmlns:p14="http://schemas.microsoft.com/office/powerpoint/2010/main" val="1123836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2017 Day1 T2 </a:t>
            </a:r>
            <a:br>
              <a:rPr lang="en-US" altLang="zh-CN" dirty="0"/>
            </a:br>
            <a:endParaRPr kumimoji="1" lang="zh-CN" altLang="en-US" dirty="0"/>
          </a:p>
        </p:txBody>
      </p:sp>
      <p:sp>
        <p:nvSpPr>
          <p:cNvPr id="3" name="内容占位符 2"/>
          <p:cNvSpPr>
            <a:spLocks noGrp="1"/>
          </p:cNvSpPr>
          <p:nvPr>
            <p:ph idx="1"/>
          </p:nvPr>
        </p:nvSpPr>
        <p:spPr/>
        <p:txBody>
          <a:bodyPr/>
          <a:lstStyle/>
          <a:p>
            <a:r>
              <a:rPr kumimoji="1" lang="zh-CN" altLang="en-US" dirty="0" smtClean="0"/>
              <a:t>这道题是近年唯一一道作为 </a:t>
            </a:r>
            <a:r>
              <a:rPr kumimoji="1" lang="en-US" altLang="zh-CN" dirty="0" smtClean="0"/>
              <a:t>NOIP</a:t>
            </a:r>
            <a:r>
              <a:rPr kumimoji="1" lang="zh-CN" altLang="en-US" dirty="0" smtClean="0"/>
              <a:t> 第二题的纯模拟题。</a:t>
            </a:r>
            <a:endParaRPr kumimoji="1" lang="en-US" altLang="zh-CN" dirty="0" smtClean="0"/>
          </a:p>
          <a:p>
            <a:r>
              <a:rPr kumimoji="1" lang="zh-CN" altLang="en-US" dirty="0" smtClean="0"/>
              <a:t>本题不再是直接按照题目模拟，需要稍微思考一下怎么实现。</a:t>
            </a:r>
            <a:endParaRPr kumimoji="1" lang="en-US" altLang="zh-CN" dirty="0" smtClean="0"/>
          </a:p>
          <a:p>
            <a:r>
              <a:rPr kumimoji="1" lang="zh-CN" altLang="en-US" dirty="0" smtClean="0"/>
              <a:t>本题有两个难点，读入和 </a:t>
            </a:r>
            <a:r>
              <a:rPr kumimoji="1" lang="en-US" altLang="zh-CN" dirty="0" smtClean="0"/>
              <a:t>ERR</a:t>
            </a:r>
            <a:r>
              <a:rPr kumimoji="1" lang="zh-CN" altLang="en-US" dirty="0" smtClean="0"/>
              <a:t> 的判定。实现了读入即可获得 </a:t>
            </a:r>
            <a:r>
              <a:rPr kumimoji="1" lang="en-US" altLang="zh-CN" dirty="0" smtClean="0"/>
              <a:t>70</a:t>
            </a:r>
            <a:r>
              <a:rPr kumimoji="1" lang="zh-CN" altLang="en-US" dirty="0" smtClean="0"/>
              <a:t> 分的没有语法错误的部分分。</a:t>
            </a:r>
            <a:endParaRPr kumimoji="1" lang="en-US" altLang="zh-CN" dirty="0" smtClean="0"/>
          </a:p>
          <a:p>
            <a:r>
              <a:rPr kumimoji="1" lang="zh-CN" altLang="en-US" dirty="0" smtClean="0"/>
              <a:t>判定语法错误使用栈，注意错误可能有哪几种情况。</a:t>
            </a:r>
            <a:endParaRPr kumimoji="1" lang="en-US" altLang="zh-CN" dirty="0" smtClean="0"/>
          </a:p>
          <a:p>
            <a:endParaRPr kumimoji="1" lang="zh-CN" altLang="en-US" dirty="0"/>
          </a:p>
        </p:txBody>
      </p:sp>
    </p:spTree>
    <p:extLst>
      <p:ext uri="{BB962C8B-B14F-4D97-AF65-F5344CB8AC3E}">
        <p14:creationId xmlns:p14="http://schemas.microsoft.com/office/powerpoint/2010/main" val="305937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2017 Day1 T2 </a:t>
            </a:r>
            <a:br>
              <a:rPr lang="en-US" altLang="zh-CN" dirty="0"/>
            </a:br>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1371600" y="1593740"/>
            <a:ext cx="6810499" cy="5067410"/>
          </a:xfrm>
          <a:prstGeom prst="rect">
            <a:avLst/>
          </a:prstGeom>
        </p:spPr>
      </p:pic>
    </p:spTree>
    <p:extLst>
      <p:ext uri="{BB962C8B-B14F-4D97-AF65-F5344CB8AC3E}">
        <p14:creationId xmlns:p14="http://schemas.microsoft.com/office/powerpoint/2010/main" val="991237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一些更难的模拟题</a:t>
            </a:r>
            <a:endParaRPr kumimoji="1" lang="zh-CN" altLang="en-US" dirty="0"/>
          </a:p>
        </p:txBody>
      </p:sp>
      <p:sp>
        <p:nvSpPr>
          <p:cNvPr id="3" name="内容占位符 2"/>
          <p:cNvSpPr>
            <a:spLocks noGrp="1"/>
          </p:cNvSpPr>
          <p:nvPr>
            <p:ph idx="1"/>
          </p:nvPr>
        </p:nvSpPr>
        <p:spPr/>
        <p:txBody>
          <a:bodyPr/>
          <a:lstStyle/>
          <a:p>
            <a:r>
              <a:rPr kumimoji="1" lang="zh-CN" altLang="en-US" dirty="0" smtClean="0"/>
              <a:t>猪国杀 杀蚂蚁 等等</a:t>
            </a:r>
            <a:endParaRPr kumimoji="1" lang="zh-CN" altLang="en-US" dirty="0"/>
          </a:p>
        </p:txBody>
      </p:sp>
    </p:spTree>
    <p:extLst>
      <p:ext uri="{BB962C8B-B14F-4D97-AF65-F5344CB8AC3E}">
        <p14:creationId xmlns:p14="http://schemas.microsoft.com/office/powerpoint/2010/main" val="329459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递推</a:t>
            </a:r>
            <a:endParaRPr kumimoji="1" lang="zh-CN" altLang="en-US" dirty="0"/>
          </a:p>
        </p:txBody>
      </p:sp>
      <p:sp>
        <p:nvSpPr>
          <p:cNvPr id="3" name="内容占位符 2"/>
          <p:cNvSpPr>
            <a:spLocks noGrp="1"/>
          </p:cNvSpPr>
          <p:nvPr>
            <p:ph idx="1"/>
          </p:nvPr>
        </p:nvSpPr>
        <p:spPr/>
        <p:txBody>
          <a:bodyPr/>
          <a:lstStyle/>
          <a:p>
            <a:r>
              <a:rPr kumimoji="1" lang="zh-CN" altLang="en-US" dirty="0" smtClean="0"/>
              <a:t>递推是 </a:t>
            </a:r>
            <a:r>
              <a:rPr kumimoji="1" lang="en-US" altLang="zh-CN" dirty="0" smtClean="0"/>
              <a:t>OI</a:t>
            </a:r>
            <a:r>
              <a:rPr kumimoji="1" lang="zh-CN" altLang="en-US" dirty="0" smtClean="0"/>
              <a:t> 中非常基础的数学工具，是计数问题的强力工具。</a:t>
            </a:r>
            <a:endParaRPr kumimoji="1" lang="en-US" altLang="zh-CN" dirty="0" smtClean="0"/>
          </a:p>
          <a:p>
            <a:r>
              <a:rPr kumimoji="1" lang="zh-CN" altLang="en-US" dirty="0" smtClean="0"/>
              <a:t>求解递推问题的思路是找准状态，理清关系。</a:t>
            </a:r>
            <a:endParaRPr kumimoji="1" lang="zh-CN" altLang="en-US" dirty="0"/>
          </a:p>
        </p:txBody>
      </p:sp>
    </p:spTree>
    <p:extLst>
      <p:ext uri="{BB962C8B-B14F-4D97-AF65-F5344CB8AC3E}">
        <p14:creationId xmlns:p14="http://schemas.microsoft.com/office/powerpoint/2010/main" val="332773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组合数</a:t>
            </a:r>
            <a:endParaRPr kumimoji="1" lang="zh-CN" altLang="en-US" dirty="0"/>
          </a:p>
        </p:txBody>
      </p:sp>
      <p:sp>
        <p:nvSpPr>
          <p:cNvPr id="3" name="内容占位符 2"/>
          <p:cNvSpPr>
            <a:spLocks noGrp="1"/>
          </p:cNvSpPr>
          <p:nvPr>
            <p:ph idx="1"/>
          </p:nvPr>
        </p:nvSpPr>
        <p:spPr/>
        <p:txBody>
          <a:bodyPr/>
          <a:lstStyle/>
          <a:p>
            <a:r>
              <a:rPr kumimoji="1" lang="en-US" altLang="zh-CN" dirty="0" smtClean="0"/>
              <a:t>C(</a:t>
            </a:r>
            <a:r>
              <a:rPr kumimoji="1" lang="en-US" altLang="zh-CN" dirty="0" err="1" smtClean="0"/>
              <a:t>n,m</a:t>
            </a:r>
            <a:r>
              <a:rPr kumimoji="1" lang="en-US" altLang="zh-CN" dirty="0" smtClean="0"/>
              <a:t>)</a:t>
            </a:r>
            <a:r>
              <a:rPr kumimoji="1" lang="zh-CN" altLang="en-US" dirty="0" smtClean="0"/>
              <a:t> 表示 </a:t>
            </a:r>
            <a:r>
              <a:rPr kumimoji="1" lang="en-US" altLang="zh-CN" dirty="0" smtClean="0"/>
              <a:t>n</a:t>
            </a:r>
            <a:r>
              <a:rPr kumimoji="1" lang="zh-CN" altLang="en-US" dirty="0" smtClean="0"/>
              <a:t> 个</a:t>
            </a:r>
            <a:r>
              <a:rPr kumimoji="1" lang="zh-CN" altLang="en-US" b="1" dirty="0" smtClean="0"/>
              <a:t>不同</a:t>
            </a:r>
            <a:r>
              <a:rPr kumimoji="1" lang="zh-CN" altLang="en-US" dirty="0" smtClean="0"/>
              <a:t>的物品中选出选出 </a:t>
            </a:r>
            <a:r>
              <a:rPr kumimoji="1" lang="en-US" altLang="zh-CN" dirty="0" smtClean="0"/>
              <a:t>m</a:t>
            </a:r>
            <a:r>
              <a:rPr kumimoji="1" lang="zh-CN" altLang="en-US" dirty="0" smtClean="0"/>
              <a:t> 个物品的方案数</a:t>
            </a:r>
            <a:endParaRPr kumimoji="1" lang="en-US" altLang="zh-CN" dirty="0" smtClean="0"/>
          </a:p>
          <a:p>
            <a:r>
              <a:rPr kumimoji="1" lang="zh-CN" altLang="en-US" dirty="0" smtClean="0"/>
              <a:t>递推求解组合数是最简单的方法</a:t>
            </a:r>
            <a:endParaRPr kumimoji="1" lang="en-US" altLang="zh-CN" dirty="0" smtClean="0"/>
          </a:p>
          <a:p>
            <a:r>
              <a:rPr kumimoji="1" lang="zh-CN" altLang="en-US" dirty="0" smtClean="0"/>
              <a:t>考虑最后一个物品是否选择，如果选择，那么需要在剩余的 </a:t>
            </a:r>
            <a:r>
              <a:rPr kumimoji="1" lang="en-US" altLang="zh-CN" dirty="0" smtClean="0"/>
              <a:t>n-1</a:t>
            </a:r>
            <a:r>
              <a:rPr kumimoji="1" lang="zh-CN" altLang="en-US" dirty="0" smtClean="0"/>
              <a:t> 个物品中选出 </a:t>
            </a:r>
            <a:r>
              <a:rPr kumimoji="1" lang="en-US" altLang="zh-CN" dirty="0" smtClean="0"/>
              <a:t>m-1</a:t>
            </a:r>
            <a:r>
              <a:rPr kumimoji="1" lang="zh-CN" altLang="en-US" dirty="0" smtClean="0"/>
              <a:t> 个否则；如果不选择，那么需要在剩余的 </a:t>
            </a:r>
            <a:r>
              <a:rPr kumimoji="1" lang="en-US" altLang="zh-CN" dirty="0" smtClean="0"/>
              <a:t>n-1</a:t>
            </a:r>
            <a:r>
              <a:rPr kumimoji="1" lang="zh-CN" altLang="en-US" dirty="0" smtClean="0"/>
              <a:t> 个物品中选出 </a:t>
            </a:r>
            <a:r>
              <a:rPr kumimoji="1" lang="en-US" altLang="zh-CN" dirty="0" smtClean="0"/>
              <a:t>m</a:t>
            </a:r>
            <a:r>
              <a:rPr kumimoji="1" lang="zh-CN" altLang="en-US" dirty="0" smtClean="0"/>
              <a:t> 个物品</a:t>
            </a:r>
            <a:endParaRPr kumimoji="1" lang="en-US" altLang="zh-CN" dirty="0" smtClean="0"/>
          </a:p>
          <a:p>
            <a:r>
              <a:rPr kumimoji="1" lang="en-US" altLang="zh-CN" dirty="0" smtClean="0"/>
              <a:t>C(</a:t>
            </a:r>
            <a:r>
              <a:rPr kumimoji="1" lang="en-US" altLang="zh-CN" dirty="0" err="1" smtClean="0"/>
              <a:t>n,m</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C(n-1,m)</a:t>
            </a:r>
            <a:r>
              <a:rPr kumimoji="1" lang="zh-CN" altLang="en-US" dirty="0" smtClean="0"/>
              <a:t> </a:t>
            </a:r>
            <a:r>
              <a:rPr kumimoji="1" lang="en-US" altLang="zh-CN" dirty="0" smtClean="0"/>
              <a:t>+</a:t>
            </a:r>
            <a:r>
              <a:rPr kumimoji="1" lang="zh-CN" altLang="en-US" dirty="0" smtClean="0"/>
              <a:t> </a:t>
            </a:r>
            <a:r>
              <a:rPr kumimoji="1" lang="en-US" altLang="zh-CN" dirty="0" smtClean="0"/>
              <a:t>C(n-1,m-1)</a:t>
            </a:r>
          </a:p>
          <a:p>
            <a:r>
              <a:rPr kumimoji="1" lang="en-US" altLang="zh-CN" dirty="0" smtClean="0"/>
              <a:t>C(</a:t>
            </a:r>
            <a:r>
              <a:rPr kumimoji="1" lang="en-US" altLang="zh-CN" dirty="0" err="1" smtClean="0"/>
              <a:t>n,m</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C(n,m-1)</a:t>
            </a:r>
            <a:r>
              <a:rPr kumimoji="1" lang="zh-CN" altLang="en-US" dirty="0" smtClean="0"/>
              <a:t>*</a:t>
            </a:r>
            <a:r>
              <a:rPr kumimoji="1" lang="en-US" altLang="zh-CN" dirty="0" smtClean="0"/>
              <a:t>(n-m+1)/m</a:t>
            </a:r>
            <a:endParaRPr kumimoji="1" lang="en-US" altLang="zh-CN" dirty="0" smtClean="0"/>
          </a:p>
        </p:txBody>
      </p:sp>
    </p:spTree>
    <p:extLst>
      <p:ext uri="{BB962C8B-B14F-4D97-AF65-F5344CB8AC3E}">
        <p14:creationId xmlns:p14="http://schemas.microsoft.com/office/powerpoint/2010/main" val="1760008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错排</a:t>
            </a:r>
            <a:endParaRPr kumimoji="1" lang="zh-CN" altLang="en-US" dirty="0"/>
          </a:p>
        </p:txBody>
      </p:sp>
      <p:sp>
        <p:nvSpPr>
          <p:cNvPr id="3" name="内容占位符 2"/>
          <p:cNvSpPr>
            <a:spLocks noGrp="1"/>
          </p:cNvSpPr>
          <p:nvPr>
            <p:ph idx="1"/>
          </p:nvPr>
        </p:nvSpPr>
        <p:spPr/>
        <p:txBody>
          <a:bodyPr/>
          <a:lstStyle/>
          <a:p>
            <a:r>
              <a:rPr kumimoji="1" lang="en-US" altLang="zh-CN" dirty="0" smtClean="0"/>
              <a:t>n</a:t>
            </a:r>
            <a:r>
              <a:rPr kumimoji="1" lang="zh-CN" altLang="en-US" dirty="0" smtClean="0"/>
              <a:t> 个元素的排列，使得每个元素都不在初始的位置上。</a:t>
            </a:r>
            <a:endParaRPr kumimoji="1" lang="en-US" altLang="zh-CN" dirty="0" smtClean="0"/>
          </a:p>
          <a:p>
            <a:r>
              <a:rPr kumimoji="1" lang="en-US" altLang="zh-CN" dirty="0" smtClean="0"/>
              <a:t>f[n]</a:t>
            </a:r>
            <a:r>
              <a:rPr kumimoji="1" lang="zh-CN" altLang="en-US" dirty="0" smtClean="0"/>
              <a:t> 表示 </a:t>
            </a:r>
            <a:r>
              <a:rPr kumimoji="1" lang="en-US" altLang="zh-CN" dirty="0" smtClean="0"/>
              <a:t>n</a:t>
            </a:r>
            <a:r>
              <a:rPr kumimoji="1" lang="zh-CN" altLang="en-US" dirty="0" smtClean="0"/>
              <a:t> 个元素错排的数量。</a:t>
            </a:r>
            <a:endParaRPr kumimoji="1" lang="en-US" altLang="zh-CN" dirty="0" smtClean="0"/>
          </a:p>
          <a:p>
            <a:r>
              <a:rPr kumimoji="1" lang="zh-CN" altLang="en-US" dirty="0" smtClean="0"/>
              <a:t>首先考虑最后一个元素放在哪里，显然除了最后一个问题可以随意放置。</a:t>
            </a:r>
            <a:endParaRPr kumimoji="1" lang="en-US" altLang="zh-CN" dirty="0" smtClean="0"/>
          </a:p>
          <a:p>
            <a:r>
              <a:rPr kumimoji="1" lang="zh-CN" altLang="en-US" dirty="0" smtClean="0"/>
              <a:t>假设把 </a:t>
            </a:r>
            <a:r>
              <a:rPr kumimoji="1" lang="en-US" altLang="zh-CN" dirty="0" smtClean="0"/>
              <a:t>n</a:t>
            </a:r>
            <a:r>
              <a:rPr kumimoji="1" lang="zh-CN" altLang="en-US" dirty="0" smtClean="0"/>
              <a:t> 放置在了 </a:t>
            </a:r>
            <a:r>
              <a:rPr kumimoji="1" lang="en-US" altLang="zh-CN" dirty="0" smtClean="0"/>
              <a:t>k</a:t>
            </a:r>
            <a:r>
              <a:rPr kumimoji="1" lang="zh-CN" altLang="en-US" dirty="0" smtClean="0"/>
              <a:t> 的位置，考虑元素 </a:t>
            </a:r>
            <a:r>
              <a:rPr kumimoji="1" lang="en-US" altLang="zh-CN" dirty="0" smtClean="0"/>
              <a:t>k</a:t>
            </a:r>
            <a:r>
              <a:rPr kumimoji="1" lang="zh-CN" altLang="en-US" dirty="0" smtClean="0"/>
              <a:t> 的放置。如果把 </a:t>
            </a:r>
            <a:r>
              <a:rPr kumimoji="1" lang="en-US" altLang="zh-CN" dirty="0" smtClean="0"/>
              <a:t>k</a:t>
            </a:r>
            <a:r>
              <a:rPr kumimoji="1" lang="zh-CN" altLang="en-US" dirty="0" smtClean="0"/>
              <a:t> 放置在 </a:t>
            </a:r>
            <a:r>
              <a:rPr kumimoji="1" lang="en-US" altLang="zh-CN" dirty="0" smtClean="0"/>
              <a:t>n</a:t>
            </a:r>
            <a:r>
              <a:rPr kumimoji="1" lang="zh-CN" altLang="en-US" dirty="0" smtClean="0"/>
              <a:t> 的位置，那么剩余的 </a:t>
            </a:r>
            <a:r>
              <a:rPr kumimoji="1" lang="en-US" altLang="zh-CN" dirty="0" smtClean="0"/>
              <a:t>n-2</a:t>
            </a:r>
            <a:r>
              <a:rPr kumimoji="1" lang="zh-CN" altLang="en-US" dirty="0" smtClean="0"/>
              <a:t> 个元素需要继续错排；如果不放在 </a:t>
            </a:r>
            <a:r>
              <a:rPr kumimoji="1" lang="en-US" altLang="zh-CN" dirty="0" smtClean="0"/>
              <a:t>n</a:t>
            </a:r>
            <a:r>
              <a:rPr kumimoji="1" lang="zh-CN" altLang="en-US" dirty="0" smtClean="0"/>
              <a:t> 的位置，考虑剩余的 </a:t>
            </a:r>
            <a:r>
              <a:rPr kumimoji="1" lang="en-US" altLang="zh-CN" dirty="0" smtClean="0"/>
              <a:t>n-1</a:t>
            </a:r>
            <a:r>
              <a:rPr kumimoji="1" lang="zh-CN" altLang="en-US" dirty="0" smtClean="0"/>
              <a:t> 个元素，</a:t>
            </a:r>
            <a:r>
              <a:rPr kumimoji="1" lang="en-US" altLang="zh-CN" dirty="0" smtClean="0"/>
              <a:t>k</a:t>
            </a:r>
            <a:r>
              <a:rPr kumimoji="1" lang="zh-CN" altLang="en-US" dirty="0" smtClean="0"/>
              <a:t> 代替 </a:t>
            </a:r>
            <a:r>
              <a:rPr kumimoji="1" lang="en-US" altLang="zh-CN" dirty="0" smtClean="0"/>
              <a:t>n</a:t>
            </a:r>
            <a:r>
              <a:rPr kumimoji="1" lang="zh-CN" altLang="en-US" dirty="0" smtClean="0"/>
              <a:t> 的位置，仍然是一个 </a:t>
            </a:r>
            <a:r>
              <a:rPr kumimoji="1" lang="en-US" altLang="zh-CN" dirty="0" smtClean="0"/>
              <a:t>n-1</a:t>
            </a:r>
            <a:r>
              <a:rPr kumimoji="1" lang="zh-CN" altLang="en-US" dirty="0" smtClean="0"/>
              <a:t> 个元素的错排。</a:t>
            </a:r>
            <a:endParaRPr kumimoji="1" lang="en-US" altLang="zh-CN" dirty="0" smtClean="0"/>
          </a:p>
          <a:p>
            <a:r>
              <a:rPr kumimoji="1" lang="en-US" altLang="zh-CN" dirty="0"/>
              <a:t>f</a:t>
            </a:r>
            <a:r>
              <a:rPr kumimoji="1" lang="en-US" altLang="zh-CN" dirty="0" smtClean="0"/>
              <a:t>[n]</a:t>
            </a:r>
            <a:r>
              <a:rPr kumimoji="1" lang="zh-CN" altLang="en-US" dirty="0" smtClean="0"/>
              <a:t> </a:t>
            </a:r>
            <a:r>
              <a:rPr kumimoji="1" lang="en-US" altLang="zh-CN" dirty="0" smtClean="0"/>
              <a:t>=</a:t>
            </a:r>
            <a:r>
              <a:rPr kumimoji="1" lang="zh-CN" altLang="en-US" dirty="0" smtClean="0"/>
              <a:t> </a:t>
            </a:r>
            <a:r>
              <a:rPr kumimoji="1" lang="en-US" altLang="zh-CN" dirty="0" smtClean="0"/>
              <a:t>(n</a:t>
            </a:r>
            <a:r>
              <a:rPr kumimoji="1" lang="zh-CN" altLang="en-US" dirty="0" smtClean="0"/>
              <a:t> </a:t>
            </a:r>
            <a:r>
              <a:rPr kumimoji="1" lang="mr-IN" altLang="zh-CN" dirty="0" smtClean="0"/>
              <a:t>–</a:t>
            </a:r>
            <a:r>
              <a:rPr kumimoji="1" lang="zh-CN" altLang="en-US" dirty="0" smtClean="0"/>
              <a:t> </a:t>
            </a:r>
            <a:r>
              <a:rPr kumimoji="1" lang="en-US" altLang="zh-CN" dirty="0" smtClean="0"/>
              <a:t>1)(f[n</a:t>
            </a:r>
            <a:r>
              <a:rPr kumimoji="1" lang="zh-CN" altLang="en-US" dirty="0" smtClean="0"/>
              <a:t> </a:t>
            </a:r>
            <a:r>
              <a:rPr kumimoji="1" lang="mr-IN" altLang="zh-CN" dirty="0" smtClean="0"/>
              <a:t>–</a:t>
            </a:r>
            <a:r>
              <a:rPr kumimoji="1" lang="zh-CN" altLang="en-US" dirty="0" smtClean="0"/>
              <a:t> </a:t>
            </a:r>
            <a:r>
              <a:rPr kumimoji="1" lang="en-US" altLang="zh-CN" dirty="0" smtClean="0"/>
              <a:t>2]</a:t>
            </a:r>
            <a:r>
              <a:rPr kumimoji="1" lang="zh-CN" altLang="en-US" dirty="0" smtClean="0"/>
              <a:t> </a:t>
            </a:r>
            <a:r>
              <a:rPr kumimoji="1" lang="en-US" altLang="zh-CN" dirty="0" smtClean="0"/>
              <a:t>+</a:t>
            </a:r>
            <a:r>
              <a:rPr kumimoji="1" lang="zh-CN" altLang="en-US" dirty="0" smtClean="0"/>
              <a:t> </a:t>
            </a:r>
            <a:r>
              <a:rPr kumimoji="1" lang="en-US" altLang="zh-CN" dirty="0" smtClean="0"/>
              <a:t>f[n</a:t>
            </a:r>
            <a:r>
              <a:rPr kumimoji="1" lang="zh-CN" altLang="en-US" dirty="0" smtClean="0"/>
              <a:t> </a:t>
            </a:r>
            <a:r>
              <a:rPr kumimoji="1" lang="mr-IN" altLang="zh-CN" dirty="0" smtClean="0"/>
              <a:t>–</a:t>
            </a:r>
            <a:r>
              <a:rPr kumimoji="1" lang="zh-CN" altLang="en-US" dirty="0" smtClean="0"/>
              <a:t> </a:t>
            </a:r>
            <a:r>
              <a:rPr kumimoji="1" lang="en-US" altLang="zh-CN" dirty="0" smtClean="0"/>
              <a:t>1])</a:t>
            </a:r>
            <a:endParaRPr kumimoji="1" lang="zh-CN" altLang="en-US" dirty="0"/>
          </a:p>
        </p:txBody>
      </p:sp>
    </p:spTree>
    <p:extLst>
      <p:ext uri="{BB962C8B-B14F-4D97-AF65-F5344CB8AC3E}">
        <p14:creationId xmlns:p14="http://schemas.microsoft.com/office/powerpoint/2010/main" val="15360755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斯特林数</a:t>
            </a:r>
            <a:endParaRPr kumimoji="1" lang="zh-CN" altLang="en-US" dirty="0"/>
          </a:p>
        </p:txBody>
      </p:sp>
      <p:sp>
        <p:nvSpPr>
          <p:cNvPr id="3" name="内容占位符 2"/>
          <p:cNvSpPr>
            <a:spLocks noGrp="1"/>
          </p:cNvSpPr>
          <p:nvPr>
            <p:ph idx="1"/>
          </p:nvPr>
        </p:nvSpPr>
        <p:spPr/>
        <p:txBody>
          <a:bodyPr/>
          <a:lstStyle/>
          <a:p>
            <a:r>
              <a:rPr kumimoji="1" lang="zh-CN" altLang="en-US" dirty="0" smtClean="0"/>
              <a:t>斯特林数是一类重要的组合数。</a:t>
            </a:r>
            <a:endParaRPr kumimoji="1" lang="en-US" altLang="zh-CN" dirty="0" smtClean="0"/>
          </a:p>
          <a:p>
            <a:r>
              <a:rPr kumimoji="1" lang="zh-CN" altLang="en-US" dirty="0" smtClean="0"/>
              <a:t>第一类斯特林数 </a:t>
            </a:r>
            <a:r>
              <a:rPr kumimoji="1" lang="en-US" altLang="zh-CN" dirty="0" smtClean="0"/>
              <a:t>s(</a:t>
            </a:r>
            <a:r>
              <a:rPr kumimoji="1" lang="en-US" altLang="zh-CN" dirty="0" err="1" smtClean="0"/>
              <a:t>n,m</a:t>
            </a:r>
            <a:r>
              <a:rPr kumimoji="1" lang="en-US" altLang="zh-CN" dirty="0" smtClean="0"/>
              <a:t>)</a:t>
            </a:r>
            <a:r>
              <a:rPr kumimoji="1" lang="zh-CN" altLang="en-US" dirty="0" smtClean="0"/>
              <a:t> 表示把 </a:t>
            </a:r>
            <a:r>
              <a:rPr kumimoji="1" lang="en-US" altLang="zh-CN" dirty="0" smtClean="0"/>
              <a:t>n</a:t>
            </a:r>
            <a:r>
              <a:rPr kumimoji="1" lang="zh-CN" altLang="en-US" dirty="0" smtClean="0"/>
              <a:t> 个</a:t>
            </a:r>
            <a:r>
              <a:rPr kumimoji="1" lang="zh-CN" altLang="en-US" b="1" dirty="0" smtClean="0"/>
              <a:t>不同</a:t>
            </a:r>
            <a:r>
              <a:rPr kumimoji="1" lang="zh-CN" altLang="en-US" dirty="0" smtClean="0"/>
              <a:t>的元素排成 </a:t>
            </a:r>
            <a:r>
              <a:rPr kumimoji="1" lang="en-US" altLang="zh-CN" dirty="0" smtClean="0"/>
              <a:t>m</a:t>
            </a:r>
            <a:r>
              <a:rPr kumimoji="1" lang="zh-CN" altLang="en-US" dirty="0" smtClean="0"/>
              <a:t> 个圆排列的方案数。</a:t>
            </a:r>
            <a:endParaRPr kumimoji="1" lang="en-US" altLang="zh-CN" dirty="0" smtClean="0"/>
          </a:p>
          <a:p>
            <a:r>
              <a:rPr kumimoji="1" lang="zh-CN" altLang="en-US" dirty="0" smtClean="0"/>
              <a:t>第二类斯特林数 </a:t>
            </a:r>
            <a:r>
              <a:rPr kumimoji="1" lang="en-US" altLang="zh-CN" dirty="0" smtClean="0"/>
              <a:t>S(</a:t>
            </a:r>
            <a:r>
              <a:rPr kumimoji="1" lang="en-US" altLang="zh-CN" dirty="0" err="1" smtClean="0"/>
              <a:t>n,m</a:t>
            </a:r>
            <a:r>
              <a:rPr kumimoji="1" lang="en-US" altLang="zh-CN" dirty="0" smtClean="0"/>
              <a:t>)</a:t>
            </a:r>
            <a:r>
              <a:rPr kumimoji="1" lang="zh-CN" altLang="en-US" dirty="0" smtClean="0"/>
              <a:t> 表示</a:t>
            </a:r>
            <a:r>
              <a:rPr kumimoji="1" lang="zh-CN" altLang="en-US" dirty="0"/>
              <a:t>把 </a:t>
            </a:r>
            <a:r>
              <a:rPr kumimoji="1" lang="en-US" altLang="zh-CN" dirty="0"/>
              <a:t>n</a:t>
            </a:r>
            <a:r>
              <a:rPr kumimoji="1" lang="zh-CN" altLang="en-US" dirty="0"/>
              <a:t> 个</a:t>
            </a:r>
            <a:r>
              <a:rPr kumimoji="1" lang="zh-CN" altLang="en-US" b="1" dirty="0"/>
              <a:t>不同</a:t>
            </a:r>
            <a:r>
              <a:rPr kumimoji="1" lang="zh-CN" altLang="en-US" dirty="0"/>
              <a:t>的</a:t>
            </a:r>
            <a:r>
              <a:rPr kumimoji="1" lang="zh-CN" altLang="en-US" dirty="0" smtClean="0"/>
              <a:t>元素划分成 </a:t>
            </a:r>
            <a:r>
              <a:rPr kumimoji="1" lang="en-US" altLang="zh-CN" dirty="0"/>
              <a:t>m</a:t>
            </a:r>
            <a:r>
              <a:rPr kumimoji="1" lang="zh-CN" altLang="en-US" dirty="0"/>
              <a:t> </a:t>
            </a:r>
            <a:r>
              <a:rPr kumimoji="1" lang="zh-CN" altLang="en-US" dirty="0" smtClean="0"/>
              <a:t>个相同的集合的</a:t>
            </a:r>
            <a:r>
              <a:rPr kumimoji="1" lang="zh-CN" altLang="en-US" dirty="0"/>
              <a:t>方案</a:t>
            </a:r>
            <a:r>
              <a:rPr kumimoji="1" lang="zh-CN" altLang="en-US" dirty="0" smtClean="0"/>
              <a:t>数。</a:t>
            </a:r>
            <a:endParaRPr kumimoji="1" lang="en-US" altLang="zh-CN" dirty="0" smtClean="0"/>
          </a:p>
          <a:p>
            <a:r>
              <a:rPr kumimoji="1" lang="zh-CN" altLang="en-US" dirty="0" smtClean="0"/>
              <a:t>递推公式</a:t>
            </a:r>
            <a:r>
              <a:rPr kumimoji="1" lang="en-US" altLang="zh-CN" dirty="0" smtClean="0"/>
              <a:t>?</a:t>
            </a:r>
            <a:endParaRPr kumimoji="1" lang="zh-CN" altLang="en-US" dirty="0"/>
          </a:p>
        </p:txBody>
      </p:sp>
    </p:spTree>
    <p:extLst>
      <p:ext uri="{BB962C8B-B14F-4D97-AF65-F5344CB8AC3E}">
        <p14:creationId xmlns:p14="http://schemas.microsoft.com/office/powerpoint/2010/main" val="95804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斯特林数</a:t>
            </a:r>
            <a:endParaRPr kumimoji="1" lang="zh-CN" altLang="en-US" dirty="0"/>
          </a:p>
        </p:txBody>
      </p:sp>
      <p:sp>
        <p:nvSpPr>
          <p:cNvPr id="3" name="内容占位符 2"/>
          <p:cNvSpPr>
            <a:spLocks noGrp="1"/>
          </p:cNvSpPr>
          <p:nvPr>
            <p:ph idx="1"/>
          </p:nvPr>
        </p:nvSpPr>
        <p:spPr/>
        <p:txBody>
          <a:bodyPr/>
          <a:lstStyle/>
          <a:p>
            <a:r>
              <a:rPr kumimoji="1" lang="en-US" altLang="zh-CN" dirty="0" smtClean="0"/>
              <a:t>s(</a:t>
            </a:r>
            <a:r>
              <a:rPr kumimoji="1" lang="en-US" altLang="zh-CN" dirty="0" err="1" smtClean="0"/>
              <a:t>n,m</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s(n-1,m-1)</a:t>
            </a:r>
            <a:r>
              <a:rPr kumimoji="1" lang="zh-CN" altLang="en-US" dirty="0" smtClean="0"/>
              <a:t> </a:t>
            </a:r>
            <a:r>
              <a:rPr kumimoji="1" lang="en-US" altLang="zh-CN" dirty="0" smtClean="0"/>
              <a:t>+</a:t>
            </a:r>
            <a:r>
              <a:rPr kumimoji="1" lang="zh-CN" altLang="en-US" dirty="0" smtClean="0"/>
              <a:t> </a:t>
            </a:r>
            <a:r>
              <a:rPr kumimoji="1" lang="en-US" altLang="zh-CN" dirty="0" smtClean="0"/>
              <a:t>(n-1)</a:t>
            </a:r>
            <a:r>
              <a:rPr kumimoji="1" lang="zh-CN" altLang="en-US" dirty="0" smtClean="0"/>
              <a:t>*</a:t>
            </a:r>
            <a:r>
              <a:rPr kumimoji="1" lang="en-US" altLang="zh-CN" dirty="0" smtClean="0"/>
              <a:t>s(n-1,m)</a:t>
            </a:r>
          </a:p>
          <a:p>
            <a:r>
              <a:rPr kumimoji="1" lang="en-US" altLang="zh-CN" dirty="0" smtClean="0"/>
              <a:t>S(</a:t>
            </a:r>
            <a:r>
              <a:rPr kumimoji="1" lang="en-US" altLang="zh-CN" dirty="0" err="1" smtClean="0"/>
              <a:t>n,m</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S(n-1,m-1)</a:t>
            </a:r>
            <a:r>
              <a:rPr kumimoji="1" lang="zh-CN" altLang="en-US" dirty="0" smtClean="0"/>
              <a:t> </a:t>
            </a:r>
            <a:r>
              <a:rPr kumimoji="1" lang="en-US" altLang="zh-CN" dirty="0" smtClean="0"/>
              <a:t>+</a:t>
            </a:r>
            <a:r>
              <a:rPr kumimoji="1" lang="zh-CN" altLang="en-US" dirty="0" smtClean="0"/>
              <a:t> </a:t>
            </a:r>
            <a:r>
              <a:rPr kumimoji="1" lang="en-US" altLang="zh-CN" dirty="0" smtClean="0"/>
              <a:t>m</a:t>
            </a:r>
            <a:r>
              <a:rPr kumimoji="1" lang="zh-CN" altLang="en-US" dirty="0" smtClean="0"/>
              <a:t>*</a:t>
            </a:r>
            <a:r>
              <a:rPr kumimoji="1" lang="en-US" altLang="zh-CN" dirty="0" smtClean="0"/>
              <a:t>S(n-1,m)</a:t>
            </a:r>
            <a:endParaRPr kumimoji="1" lang="zh-CN" altLang="en-US" dirty="0"/>
          </a:p>
        </p:txBody>
      </p:sp>
    </p:spTree>
    <p:extLst>
      <p:ext uri="{BB962C8B-B14F-4D97-AF65-F5344CB8AC3E}">
        <p14:creationId xmlns:p14="http://schemas.microsoft.com/office/powerpoint/2010/main" val="1713520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模拟</a:t>
            </a:r>
            <a:endParaRPr kumimoji="1" lang="zh-CN" altLang="en-US" dirty="0"/>
          </a:p>
        </p:txBody>
      </p:sp>
      <p:sp>
        <p:nvSpPr>
          <p:cNvPr id="3" name="内容占位符 2"/>
          <p:cNvSpPr>
            <a:spLocks noGrp="1"/>
          </p:cNvSpPr>
          <p:nvPr>
            <p:ph idx="1"/>
          </p:nvPr>
        </p:nvSpPr>
        <p:spPr/>
        <p:txBody>
          <a:bodyPr/>
          <a:lstStyle/>
          <a:p>
            <a:r>
              <a:rPr kumimoji="1" lang="zh-CN" altLang="en-US" dirty="0" smtClean="0"/>
              <a:t>朴素模拟题往往是联赛的第一题，也是最简单最容易拿分的题目。</a:t>
            </a:r>
            <a:endParaRPr kumimoji="1" lang="en-US" altLang="zh-CN" dirty="0" smtClean="0"/>
          </a:p>
          <a:p>
            <a:r>
              <a:rPr kumimoji="1" lang="zh-CN" altLang="en-US" dirty="0" smtClean="0"/>
              <a:t>模拟题通常没有什么思维难度，考察的仅仅是程序设计竞赛最基础的能力，程序实现能力。</a:t>
            </a:r>
            <a:endParaRPr kumimoji="1" lang="en-US" altLang="zh-CN" dirty="0" smtClean="0"/>
          </a:p>
          <a:p>
            <a:r>
              <a:rPr kumimoji="1" lang="zh-CN" altLang="en-US" dirty="0" smtClean="0"/>
              <a:t>无论是想要获得一等奖，还是高分，模拟题是一定不能失分的。</a:t>
            </a:r>
            <a:endParaRPr kumimoji="1" lang="en-US" altLang="zh-CN" dirty="0" smtClean="0"/>
          </a:p>
          <a:p>
            <a:r>
              <a:rPr kumimoji="1" lang="zh-CN" altLang="en-US" dirty="0" smtClean="0"/>
              <a:t>模拟题的水平和选手实际代码水平具有不小的相关性，事实上模拟题也可以锻炼代码水平。</a:t>
            </a:r>
            <a:endParaRPr kumimoji="1" lang="en-US" altLang="zh-CN" dirty="0" smtClean="0"/>
          </a:p>
          <a:p>
            <a:r>
              <a:rPr kumimoji="1" lang="zh-CN" altLang="en-US" dirty="0" smtClean="0"/>
              <a:t>想要在联赛获得高分，以及参加更高层次的比赛，代码水平是不可或缺的一部分。</a:t>
            </a:r>
            <a:endParaRPr kumimoji="1" lang="zh-CN" altLang="en-US" dirty="0"/>
          </a:p>
        </p:txBody>
      </p:sp>
    </p:spTree>
    <p:extLst>
      <p:ext uri="{BB962C8B-B14F-4D97-AF65-F5344CB8AC3E}">
        <p14:creationId xmlns:p14="http://schemas.microsoft.com/office/powerpoint/2010/main" val="2124088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Uoj241</a:t>
            </a:r>
            <a:r>
              <a:rPr kumimoji="1" lang="zh-CN" altLang="en-US" dirty="0" smtClean="0"/>
              <a:t> 破坏发射台</a:t>
            </a:r>
            <a:endParaRPr kumimoji="1" lang="zh-CN" altLang="en-US" dirty="0"/>
          </a:p>
        </p:txBody>
      </p:sp>
      <p:sp>
        <p:nvSpPr>
          <p:cNvPr id="3" name="内容占位符 2"/>
          <p:cNvSpPr>
            <a:spLocks noGrp="1"/>
          </p:cNvSpPr>
          <p:nvPr>
            <p:ph idx="1"/>
          </p:nvPr>
        </p:nvSpPr>
        <p:spPr/>
        <p:txBody>
          <a:bodyPr/>
          <a:lstStyle/>
          <a:p>
            <a:r>
              <a:rPr lang="zh-CN" altLang="en-US" dirty="0"/>
              <a:t>长度为 </a:t>
            </a:r>
            <a:r>
              <a:rPr lang="en-US" altLang="zh-CN" dirty="0" smtClean="0"/>
              <a:t>n</a:t>
            </a:r>
            <a:r>
              <a:rPr lang="zh-CN" altLang="en-US" dirty="0"/>
              <a:t> 的环，每个点染色，有 </a:t>
            </a:r>
            <a:r>
              <a:rPr lang="en-US" altLang="zh-CN" dirty="0" smtClean="0"/>
              <a:t>m</a:t>
            </a:r>
            <a:r>
              <a:rPr lang="zh-CN" altLang="en-US" dirty="0"/>
              <a:t> 种颜色，要求相邻相对不能同色，求方案数。（定义两个点相对为去掉这两个点后环能被分成</a:t>
            </a:r>
            <a:r>
              <a:rPr lang="zh-CN" altLang="en-US" dirty="0" smtClean="0"/>
              <a:t>相同</a:t>
            </a:r>
            <a:r>
              <a:rPr lang="zh-CN" altLang="en-US" dirty="0"/>
              <a:t>大小的两段</a:t>
            </a:r>
            <a:r>
              <a:rPr lang="zh-CN" altLang="en-US" dirty="0" smtClean="0"/>
              <a:t>）</a:t>
            </a:r>
            <a:endParaRPr lang="en-US" altLang="zh-CN" dirty="0" smtClean="0"/>
          </a:p>
          <a:p>
            <a:r>
              <a:rPr kumimoji="1" lang="en-US" altLang="zh-CN" dirty="0" smtClean="0"/>
              <a:t>3&lt;=n&lt;=10^9,1&lt;=m&lt;=10^9</a:t>
            </a:r>
            <a:endParaRPr kumimoji="1" lang="zh-CN" altLang="en-US" dirty="0"/>
          </a:p>
        </p:txBody>
      </p:sp>
    </p:spTree>
    <p:extLst>
      <p:ext uri="{BB962C8B-B14F-4D97-AF65-F5344CB8AC3E}">
        <p14:creationId xmlns:p14="http://schemas.microsoft.com/office/powerpoint/2010/main" val="1262057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NOI</a:t>
            </a:r>
            <a:r>
              <a:rPr kumimoji="1" lang="zh-CN" altLang="en-US" dirty="0" smtClean="0"/>
              <a:t> </a:t>
            </a:r>
            <a:r>
              <a:rPr kumimoji="1" lang="en-US" altLang="zh-CN" dirty="0" smtClean="0"/>
              <a:t>2009</a:t>
            </a:r>
            <a:r>
              <a:rPr kumimoji="1" lang="zh-CN" altLang="en-US" dirty="0" smtClean="0"/>
              <a:t> 管道取珠</a:t>
            </a:r>
            <a:endParaRPr kumimoji="1" lang="zh-CN" altLang="en-US" dirty="0"/>
          </a:p>
        </p:txBody>
      </p:sp>
      <p:sp>
        <p:nvSpPr>
          <p:cNvPr id="3" name="内容占位符 2"/>
          <p:cNvSpPr>
            <a:spLocks noGrp="1"/>
          </p:cNvSpPr>
          <p:nvPr>
            <p:ph idx="1"/>
          </p:nvPr>
        </p:nvSpPr>
        <p:spPr/>
        <p:txBody>
          <a:bodyPr/>
          <a:lstStyle/>
          <a:p>
            <a:r>
              <a:rPr kumimoji="1" lang="zh-CN" altLang="en-US" dirty="0" smtClean="0"/>
              <a:t>现有如下两个管道，其中各有 </a:t>
            </a:r>
            <a:r>
              <a:rPr kumimoji="1" lang="en-US" altLang="zh-CN" dirty="0" smtClean="0"/>
              <a:t>n</a:t>
            </a:r>
            <a:r>
              <a:rPr kumimoji="1" lang="zh-CN" altLang="en-US" dirty="0" smtClean="0"/>
              <a:t> 和 </a:t>
            </a:r>
            <a:r>
              <a:rPr kumimoji="1" lang="en-US" altLang="zh-CN" dirty="0" smtClean="0"/>
              <a:t>m</a:t>
            </a:r>
            <a:r>
              <a:rPr kumimoji="1" lang="zh-CN" altLang="en-US" dirty="0" smtClean="0"/>
              <a:t> 个黑白珠子，现在需要从其中取出珠子并按顺序排列到大管道中。</a:t>
            </a:r>
            <a:endParaRPr kumimoji="1" lang="en-US" altLang="zh-CN" dirty="0" smtClean="0"/>
          </a:p>
          <a:p>
            <a:r>
              <a:rPr kumimoji="1" lang="zh-CN" altLang="en-US" dirty="0" smtClean="0"/>
              <a:t>显然有些取出的方案会有相同的结果，假设某个局面有 </a:t>
            </a:r>
            <a:r>
              <a:rPr kumimoji="1" lang="en-US" altLang="zh-CN" dirty="0" err="1" smtClean="0"/>
              <a:t>ai</a:t>
            </a:r>
            <a:r>
              <a:rPr kumimoji="1" lang="zh-CN" altLang="en-US" dirty="0" smtClean="0"/>
              <a:t> 个可行的取出方案都会导致这个局面，显然 </a:t>
            </a:r>
            <a:r>
              <a:rPr kumimoji="1" lang="en-US" altLang="zh-CN" dirty="0" smtClean="0"/>
              <a:t>sum</a:t>
            </a:r>
            <a:r>
              <a:rPr kumimoji="1" lang="zh-CN" altLang="en-US" dirty="0" smtClean="0"/>
              <a:t> </a:t>
            </a:r>
            <a:r>
              <a:rPr kumimoji="1" lang="en-US" altLang="zh-CN" dirty="0" err="1" smtClean="0"/>
              <a:t>ai</a:t>
            </a:r>
            <a:r>
              <a:rPr kumimoji="1" lang="zh-CN" altLang="en-US" dirty="0" smtClean="0"/>
              <a:t> </a:t>
            </a:r>
            <a:r>
              <a:rPr kumimoji="1" lang="en-US" altLang="zh-CN" dirty="0" smtClean="0"/>
              <a:t>=</a:t>
            </a:r>
            <a:r>
              <a:rPr kumimoji="1" lang="zh-CN" altLang="en-US" dirty="0" smtClean="0"/>
              <a:t> </a:t>
            </a:r>
            <a:r>
              <a:rPr kumimoji="1" lang="en-US" altLang="zh-CN" dirty="0" smtClean="0"/>
              <a:t>C(</a:t>
            </a:r>
            <a:r>
              <a:rPr kumimoji="1" lang="en-US" altLang="zh-CN" dirty="0" err="1" smtClean="0"/>
              <a:t>n+m,m</a:t>
            </a:r>
            <a:r>
              <a:rPr kumimoji="1" lang="en-US" altLang="zh-CN" dirty="0" smtClean="0"/>
              <a:t>)</a:t>
            </a:r>
            <a:r>
              <a:rPr kumimoji="1" lang="zh-CN" altLang="en-US" dirty="0" smtClean="0"/>
              <a:t>。请求出 </a:t>
            </a:r>
            <a:r>
              <a:rPr kumimoji="1" lang="en-US" altLang="zh-CN" dirty="0" smtClean="0"/>
              <a:t>sum</a:t>
            </a:r>
            <a:r>
              <a:rPr kumimoji="1" lang="zh-CN" altLang="en-US" dirty="0" smtClean="0"/>
              <a:t> </a:t>
            </a:r>
            <a:r>
              <a:rPr kumimoji="1" lang="en-US" altLang="zh-CN" dirty="0" smtClean="0"/>
              <a:t>ai^2</a:t>
            </a:r>
            <a:r>
              <a:rPr kumimoji="1" lang="zh-CN" altLang="en-US" dirty="0" smtClean="0"/>
              <a:t>。</a:t>
            </a:r>
            <a:endParaRPr kumimoji="1" lang="en-US" altLang="zh-CN" dirty="0" smtClean="0"/>
          </a:p>
          <a:p>
            <a:r>
              <a:rPr kumimoji="1" lang="en-US" altLang="zh-CN" dirty="0" err="1" smtClean="0"/>
              <a:t>N,m</a:t>
            </a:r>
            <a:r>
              <a:rPr kumimoji="1" lang="zh-CN" altLang="en-US" dirty="0" smtClean="0"/>
              <a:t> </a:t>
            </a:r>
            <a:r>
              <a:rPr kumimoji="1" lang="en-US" altLang="zh-CN" dirty="0" smtClean="0"/>
              <a:t>&lt;=</a:t>
            </a:r>
            <a:r>
              <a:rPr kumimoji="1" lang="zh-CN" altLang="en-US" dirty="0" smtClean="0"/>
              <a:t> </a:t>
            </a:r>
            <a:r>
              <a:rPr kumimoji="1" lang="en-US" altLang="zh-CN" dirty="0" smtClean="0"/>
              <a:t>500</a:t>
            </a:r>
            <a:endParaRPr kumimoji="1" lang="zh-CN" altLang="en-US" dirty="0"/>
          </a:p>
        </p:txBody>
      </p:sp>
      <p:pic>
        <p:nvPicPr>
          <p:cNvPr id="4" name="图片 3"/>
          <p:cNvPicPr>
            <a:picLocks noChangeAspect="1"/>
          </p:cNvPicPr>
          <p:nvPr/>
        </p:nvPicPr>
        <p:blipFill>
          <a:blip r:embed="rId2"/>
          <a:stretch>
            <a:fillRect/>
          </a:stretch>
        </p:blipFill>
        <p:spPr>
          <a:xfrm>
            <a:off x="1457449" y="4460174"/>
            <a:ext cx="5991058" cy="1407226"/>
          </a:xfrm>
          <a:prstGeom prst="rect">
            <a:avLst/>
          </a:prstGeom>
        </p:spPr>
      </p:pic>
    </p:spTree>
    <p:extLst>
      <p:ext uri="{BB962C8B-B14F-4D97-AF65-F5344CB8AC3E}">
        <p14:creationId xmlns:p14="http://schemas.microsoft.com/office/powerpoint/2010/main" val="2026948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轮状病毒</a:t>
            </a:r>
            <a:endParaRPr kumimoji="1" lang="zh-CN" altLang="en-US" dirty="0"/>
          </a:p>
        </p:txBody>
      </p:sp>
      <p:sp>
        <p:nvSpPr>
          <p:cNvPr id="3" name="内容占位符 2"/>
          <p:cNvSpPr>
            <a:spLocks noGrp="1"/>
          </p:cNvSpPr>
          <p:nvPr>
            <p:ph idx="1"/>
          </p:nvPr>
        </p:nvSpPr>
        <p:spPr/>
        <p:txBody>
          <a:bodyPr/>
          <a:lstStyle/>
          <a:p>
            <a:r>
              <a:rPr kumimoji="1" lang="zh-CN" altLang="en-US" dirty="0" smtClean="0"/>
              <a:t>定义圆周上 </a:t>
            </a:r>
            <a:r>
              <a:rPr kumimoji="1" lang="en-US" altLang="zh-CN" dirty="0" smtClean="0"/>
              <a:t>n</a:t>
            </a:r>
            <a:r>
              <a:rPr kumimoji="1" lang="zh-CN" altLang="en-US" dirty="0" smtClean="0"/>
              <a:t> 个点和一个中心点构成的如下图是轮状基</a:t>
            </a:r>
            <a:endParaRPr kumimoji="1" lang="en-US" altLang="zh-CN" dirty="0" smtClean="0"/>
          </a:p>
          <a:p>
            <a:endParaRPr kumimoji="1" lang="en-US" altLang="zh-CN" dirty="0" smtClean="0"/>
          </a:p>
          <a:p>
            <a:endParaRPr kumimoji="1" lang="en-US" altLang="zh-CN" dirty="0"/>
          </a:p>
          <a:p>
            <a:endParaRPr kumimoji="1" lang="en-US" altLang="zh-CN" dirty="0" smtClean="0"/>
          </a:p>
          <a:p>
            <a:r>
              <a:rPr kumimoji="1" lang="zh-CN" altLang="en-US" dirty="0" smtClean="0"/>
              <a:t>定义轮状病毒是从该图任意删除边，保持该图联通即可，求有多少轮状病毒。</a:t>
            </a:r>
            <a:endParaRPr kumimoji="1" lang="en-US" altLang="zh-CN" dirty="0" smtClean="0"/>
          </a:p>
          <a:p>
            <a:r>
              <a:rPr kumimoji="1" lang="en-US" altLang="zh-CN" dirty="0" smtClean="0"/>
              <a:t>n&lt;=100</a:t>
            </a:r>
            <a:endParaRPr kumimoji="1" lang="zh-CN" altLang="en-US" dirty="0"/>
          </a:p>
        </p:txBody>
      </p:sp>
      <p:pic>
        <p:nvPicPr>
          <p:cNvPr id="4" name="图片 3"/>
          <p:cNvPicPr>
            <a:picLocks noChangeAspect="1"/>
          </p:cNvPicPr>
          <p:nvPr/>
        </p:nvPicPr>
        <p:blipFill>
          <a:blip r:embed="rId2"/>
          <a:stretch>
            <a:fillRect/>
          </a:stretch>
        </p:blipFill>
        <p:spPr>
          <a:xfrm>
            <a:off x="2319317" y="2806700"/>
            <a:ext cx="1473200" cy="1270000"/>
          </a:xfrm>
          <a:prstGeom prst="rect">
            <a:avLst/>
          </a:prstGeom>
        </p:spPr>
      </p:pic>
    </p:spTree>
    <p:extLst>
      <p:ext uri="{BB962C8B-B14F-4D97-AF65-F5344CB8AC3E}">
        <p14:creationId xmlns:p14="http://schemas.microsoft.com/office/powerpoint/2010/main" val="1977576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矩阵快速幂</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kumimoji="1" lang="zh-CN" altLang="en-US" dirty="0" smtClean="0"/>
                  <a:t>考虑最简单的斐波那契数列的递推公式 </a:t>
                </a:r>
                <a:r>
                  <a:rPr kumimoji="1" lang="en-US" altLang="zh-CN" dirty="0" smtClean="0"/>
                  <a:t>f[n]</a:t>
                </a:r>
                <a:r>
                  <a:rPr kumimoji="1" lang="zh-CN" altLang="en-US" dirty="0" smtClean="0"/>
                  <a:t> </a:t>
                </a:r>
                <a:r>
                  <a:rPr kumimoji="1" lang="en-US" altLang="zh-CN" dirty="0" smtClean="0"/>
                  <a:t>=</a:t>
                </a:r>
                <a:r>
                  <a:rPr kumimoji="1" lang="zh-CN" altLang="en-US" dirty="0" smtClean="0"/>
                  <a:t> </a:t>
                </a:r>
                <a:r>
                  <a:rPr kumimoji="1" lang="en-US" altLang="zh-CN" dirty="0" smtClean="0"/>
                  <a:t>f[n-1]</a:t>
                </a:r>
                <a:r>
                  <a:rPr kumimoji="1" lang="zh-CN" altLang="en-US" dirty="0" smtClean="0"/>
                  <a:t> </a:t>
                </a:r>
                <a:r>
                  <a:rPr kumimoji="1" lang="en-US" altLang="zh-CN" dirty="0" smtClean="0"/>
                  <a:t>+</a:t>
                </a:r>
                <a:r>
                  <a:rPr kumimoji="1" lang="zh-CN" altLang="en-US" dirty="0" smtClean="0"/>
                  <a:t> </a:t>
                </a:r>
                <a:r>
                  <a:rPr kumimoji="1" lang="en-US" altLang="zh-CN" dirty="0" smtClean="0"/>
                  <a:t>f[n-2]</a:t>
                </a:r>
                <a:r>
                  <a:rPr kumimoji="1" lang="zh-CN" altLang="en-US" dirty="0" smtClean="0"/>
                  <a:t>。</a:t>
                </a:r>
                <a:endParaRPr kumimoji="1" lang="en-US" altLang="zh-CN" dirty="0" smtClean="0"/>
              </a:p>
              <a:p>
                <a:r>
                  <a:rPr kumimoji="1" lang="zh-CN" altLang="en-US" dirty="0" smtClean="0"/>
                  <a:t>将该等式写成矩阵形式，</a:t>
                </a:r>
                <a14:m>
                  <m:oMath xmlns:m="http://schemas.openxmlformats.org/officeDocument/2006/math">
                    <m:d>
                      <m:dPr>
                        <m:ctrlPr>
                          <a:rPr kumimoji="1" lang="en-US" altLang="zh-CN" i="1" smtClean="0">
                            <a:latin typeface="Cambria Math" charset="0"/>
                          </a:rPr>
                        </m:ctrlPr>
                      </m:dPr>
                      <m:e>
                        <m:m>
                          <m:mPr>
                            <m:mcs>
                              <m:mc>
                                <m:mcPr>
                                  <m:count m:val="1"/>
                                  <m:mcJc m:val="center"/>
                                </m:mcPr>
                              </m:mc>
                            </m:mcs>
                            <m:ctrlPr>
                              <a:rPr kumimoji="1" lang="mr-IN" altLang="zh-CN" i="1" smtClean="0">
                                <a:latin typeface="Cambria Math" charset="0"/>
                              </a:rPr>
                            </m:ctrlPr>
                          </m:mPr>
                          <m:mr>
                            <m:e>
                              <m:r>
                                <m:rPr>
                                  <m:brk m:alnAt="7"/>
                                </m:rPr>
                                <a:rPr kumimoji="1" lang="en-US" altLang="zh-CN" b="0" i="1" smtClean="0">
                                  <a:latin typeface="Cambria Math" charset="0"/>
                                </a:rPr>
                                <m:t>𝑓</m:t>
                              </m:r>
                              <m:d>
                                <m:dPr>
                                  <m:begChr m:val="["/>
                                  <m:endChr m:val="]"/>
                                  <m:ctrlPr>
                                    <a:rPr kumimoji="1" lang="en-US" altLang="zh-CN" b="0" i="1" smtClean="0">
                                      <a:latin typeface="Cambria Math" charset="0"/>
                                    </a:rPr>
                                  </m:ctrlPr>
                                </m:dPr>
                                <m:e>
                                  <m:r>
                                    <a:rPr kumimoji="1" lang="en-US" altLang="zh-CN" b="0" i="1" smtClean="0">
                                      <a:latin typeface="Cambria Math" charset="0"/>
                                    </a:rPr>
                                    <m:t>𝑛</m:t>
                                  </m:r>
                                </m:e>
                              </m:d>
                            </m:e>
                          </m:mr>
                          <m:mr>
                            <m:e>
                              <m:r>
                                <a:rPr kumimoji="1" lang="en-US" altLang="zh-CN" b="0" i="1" smtClean="0">
                                  <a:latin typeface="Cambria Math" charset="0"/>
                                </a:rPr>
                                <m:t>𝑓</m:t>
                              </m:r>
                              <m:d>
                                <m:dPr>
                                  <m:begChr m:val="["/>
                                  <m:endChr m:val="]"/>
                                  <m:ctrlPr>
                                    <a:rPr kumimoji="1" lang="en-US" altLang="zh-CN" b="0" i="1" smtClean="0">
                                      <a:latin typeface="Cambria Math" charset="0"/>
                                    </a:rPr>
                                  </m:ctrlPr>
                                </m:dPr>
                                <m:e>
                                  <m:r>
                                    <a:rPr kumimoji="1" lang="en-US" altLang="zh-CN" b="0" i="1" smtClean="0">
                                      <a:latin typeface="Cambria Math" charset="0"/>
                                    </a:rPr>
                                    <m:t>𝑛</m:t>
                                  </m:r>
                                  <m:r>
                                    <a:rPr kumimoji="1" lang="en-US" altLang="zh-CN" b="0" i="1" smtClean="0">
                                      <a:latin typeface="Cambria Math" charset="0"/>
                                    </a:rPr>
                                    <m:t>−1</m:t>
                                  </m:r>
                                </m:e>
                              </m:d>
                            </m:e>
                          </m:mr>
                        </m:m>
                      </m:e>
                    </m:d>
                    <m:r>
                      <a:rPr kumimoji="1" lang="en-US" altLang="zh-CN" b="0" i="1" smtClean="0">
                        <a:latin typeface="Cambria Math" charset="0"/>
                      </a:rPr>
                      <m:t>=</m:t>
                    </m:r>
                    <m:d>
                      <m:dPr>
                        <m:ctrlPr>
                          <a:rPr kumimoji="1" lang="en-US" altLang="zh-CN" b="0" i="1" smtClean="0">
                            <a:latin typeface="Cambria Math" charset="0"/>
                          </a:rPr>
                        </m:ctrlPr>
                      </m:dPr>
                      <m:e>
                        <m:m>
                          <m:mPr>
                            <m:mcs>
                              <m:mc>
                                <m:mcPr>
                                  <m:count m:val="2"/>
                                  <m:mcJc m:val="center"/>
                                </m:mcPr>
                              </m:mc>
                            </m:mcs>
                            <m:ctrlPr>
                              <a:rPr kumimoji="1" lang="mr-IN" altLang="zh-CN" b="0" i="1" smtClean="0">
                                <a:latin typeface="Cambria Math" charset="0"/>
                              </a:rPr>
                            </m:ctrlPr>
                          </m:mPr>
                          <m:mr>
                            <m:e>
                              <m:r>
                                <m:rPr>
                                  <m:brk m:alnAt="7"/>
                                </m:rPr>
                                <a:rPr kumimoji="1" lang="en-US" altLang="zh-CN" b="0" i="1" smtClean="0">
                                  <a:latin typeface="Cambria Math" charset="0"/>
                                </a:rPr>
                                <m:t>1</m:t>
                              </m:r>
                            </m:e>
                            <m:e>
                              <m:r>
                                <a:rPr kumimoji="1" lang="en-US" altLang="zh-CN" b="0" i="1" smtClean="0">
                                  <a:latin typeface="Cambria Math" charset="0"/>
                                </a:rPr>
                                <m:t>1</m:t>
                              </m:r>
                            </m:e>
                          </m:mr>
                          <m:mr>
                            <m:e>
                              <m:r>
                                <a:rPr kumimoji="1" lang="en-US" altLang="zh-CN" b="0" i="1" smtClean="0">
                                  <a:latin typeface="Cambria Math" charset="0"/>
                                </a:rPr>
                                <m:t>1</m:t>
                              </m:r>
                            </m:e>
                            <m:e>
                              <m:r>
                                <a:rPr kumimoji="1" lang="en-US" altLang="zh-CN" b="0" i="1" smtClean="0">
                                  <a:latin typeface="Cambria Math" charset="0"/>
                                </a:rPr>
                                <m:t>0</m:t>
                              </m:r>
                            </m:e>
                          </m:mr>
                        </m:m>
                      </m:e>
                    </m:d>
                    <m:r>
                      <a:rPr kumimoji="1" lang="zh-CN" altLang="en-US" b="0" i="1" smtClean="0">
                        <a:latin typeface="Cambria Math" charset="0"/>
                      </a:rPr>
                      <m:t>∗</m:t>
                    </m:r>
                    <m:d>
                      <m:dPr>
                        <m:ctrlPr>
                          <a:rPr kumimoji="1" lang="en-US" altLang="zh-CN" b="0" i="1" smtClean="0">
                            <a:latin typeface="Cambria Math" charset="0"/>
                          </a:rPr>
                        </m:ctrlPr>
                      </m:dPr>
                      <m:e>
                        <m:m>
                          <m:mPr>
                            <m:mcs>
                              <m:mc>
                                <m:mcPr>
                                  <m:count m:val="1"/>
                                  <m:mcJc m:val="center"/>
                                </m:mcPr>
                              </m:mc>
                            </m:mcs>
                            <m:ctrlPr>
                              <a:rPr kumimoji="1" lang="mr-IN" altLang="zh-CN" b="0" i="1" smtClean="0">
                                <a:latin typeface="Cambria Math" charset="0"/>
                              </a:rPr>
                            </m:ctrlPr>
                          </m:mPr>
                          <m:mr>
                            <m:e>
                              <m:r>
                                <m:rPr>
                                  <m:brk m:alnAt="7"/>
                                </m:rPr>
                                <a:rPr kumimoji="1" lang="en-US" altLang="zh-CN" b="0" i="1" smtClean="0">
                                  <a:latin typeface="Cambria Math" charset="0"/>
                                </a:rPr>
                                <m:t>𝑓</m:t>
                              </m:r>
                              <m:d>
                                <m:dPr>
                                  <m:begChr m:val="["/>
                                  <m:endChr m:val="]"/>
                                  <m:ctrlPr>
                                    <a:rPr kumimoji="1" lang="en-US" altLang="zh-CN" b="0" i="1" smtClean="0">
                                      <a:latin typeface="Cambria Math" charset="0"/>
                                    </a:rPr>
                                  </m:ctrlPr>
                                </m:dPr>
                                <m:e>
                                  <m:r>
                                    <a:rPr kumimoji="1" lang="en-US" altLang="zh-CN" b="0" i="1" smtClean="0">
                                      <a:latin typeface="Cambria Math" charset="0"/>
                                    </a:rPr>
                                    <m:t>𝑛</m:t>
                                  </m:r>
                                  <m:r>
                                    <a:rPr kumimoji="1" lang="en-US" altLang="zh-CN" b="0" i="1" smtClean="0">
                                      <a:latin typeface="Cambria Math" charset="0"/>
                                    </a:rPr>
                                    <m:t>−1</m:t>
                                  </m:r>
                                </m:e>
                              </m:d>
                            </m:e>
                          </m:mr>
                          <m:mr>
                            <m:e>
                              <m:r>
                                <a:rPr kumimoji="1" lang="en-US" altLang="zh-CN" b="0" i="1" smtClean="0">
                                  <a:latin typeface="Cambria Math" charset="0"/>
                                </a:rPr>
                                <m:t>𝑓</m:t>
                              </m:r>
                              <m:d>
                                <m:dPr>
                                  <m:begChr m:val="["/>
                                  <m:endChr m:val="]"/>
                                  <m:ctrlPr>
                                    <a:rPr kumimoji="1" lang="en-US" altLang="zh-CN" b="0" i="1" smtClean="0">
                                      <a:latin typeface="Cambria Math" charset="0"/>
                                    </a:rPr>
                                  </m:ctrlPr>
                                </m:dPr>
                                <m:e>
                                  <m:r>
                                    <a:rPr kumimoji="1" lang="en-US" altLang="zh-CN" b="0" i="1" smtClean="0">
                                      <a:latin typeface="Cambria Math" charset="0"/>
                                    </a:rPr>
                                    <m:t>𝑛</m:t>
                                  </m:r>
                                  <m:r>
                                    <a:rPr kumimoji="1" lang="en-US" altLang="zh-CN" b="0" i="1" smtClean="0">
                                      <a:latin typeface="Cambria Math" charset="0"/>
                                    </a:rPr>
                                    <m:t>−2</m:t>
                                  </m:r>
                                </m:e>
                              </m:d>
                            </m:e>
                          </m:mr>
                        </m:m>
                      </m:e>
                    </m:d>
                  </m:oMath>
                </a14:m>
                <a:endParaRPr kumimoji="1" lang="en-US" altLang="zh-CN" dirty="0" smtClean="0"/>
              </a:p>
              <a:p>
                <a:r>
                  <a:rPr kumimoji="1" lang="zh-CN" altLang="en-US" dirty="0" smtClean="0"/>
                  <a:t>令矩阵 </a:t>
                </a:r>
                <a14:m>
                  <m:oMath xmlns:m="http://schemas.openxmlformats.org/officeDocument/2006/math">
                    <m:r>
                      <a:rPr kumimoji="1" lang="en-US" altLang="zh-CN" b="0" i="1" smtClean="0">
                        <a:latin typeface="Cambria Math" charset="0"/>
                      </a:rPr>
                      <m:t>𝐴</m:t>
                    </m:r>
                    <m:r>
                      <a:rPr kumimoji="1" lang="en-US" altLang="zh-CN" b="0" i="1" smtClean="0">
                        <a:latin typeface="Cambria Math" charset="0"/>
                      </a:rPr>
                      <m:t>=</m:t>
                    </m:r>
                    <m:d>
                      <m:dPr>
                        <m:ctrlPr>
                          <a:rPr kumimoji="1" lang="mr-IN" altLang="zh-CN" b="0" i="1" smtClean="0">
                            <a:latin typeface="Cambria Math" charset="0"/>
                          </a:rPr>
                        </m:ctrlPr>
                      </m:dPr>
                      <m:e>
                        <m:m>
                          <m:mPr>
                            <m:mcs>
                              <m:mc>
                                <m:mcPr>
                                  <m:count m:val="2"/>
                                  <m:mcJc m:val="center"/>
                                </m:mcPr>
                              </m:mc>
                            </m:mcs>
                            <m:ctrlPr>
                              <a:rPr kumimoji="1" lang="mr-IN" altLang="zh-CN" b="0" i="1" smtClean="0">
                                <a:latin typeface="Cambria Math" charset="0"/>
                              </a:rPr>
                            </m:ctrlPr>
                          </m:mPr>
                          <m:mr>
                            <m:e>
                              <m:r>
                                <m:rPr>
                                  <m:brk m:alnAt="7"/>
                                </m:rPr>
                                <a:rPr kumimoji="1" lang="en-US" altLang="zh-CN" b="0" i="1" smtClean="0">
                                  <a:latin typeface="Cambria Math" charset="0"/>
                                </a:rPr>
                                <m:t>1</m:t>
                              </m:r>
                            </m:e>
                            <m:e>
                              <m:r>
                                <a:rPr kumimoji="1" lang="en-US" altLang="zh-CN" b="0" i="1" smtClean="0">
                                  <a:latin typeface="Cambria Math" charset="0"/>
                                </a:rPr>
                                <m:t>1</m:t>
                              </m:r>
                            </m:e>
                          </m:mr>
                          <m:mr>
                            <m:e>
                              <m:r>
                                <a:rPr kumimoji="1" lang="en-US" altLang="zh-CN" b="0" i="1" smtClean="0">
                                  <a:latin typeface="Cambria Math" charset="0"/>
                                </a:rPr>
                                <m:t>1</m:t>
                              </m:r>
                            </m:e>
                            <m:e>
                              <m:r>
                                <a:rPr kumimoji="1" lang="en-US" altLang="zh-CN" b="0" i="1" smtClean="0">
                                  <a:latin typeface="Cambria Math" charset="0"/>
                                </a:rPr>
                                <m:t>0</m:t>
                              </m:r>
                            </m:e>
                          </m:mr>
                        </m:m>
                      </m:e>
                    </m:d>
                  </m:oMath>
                </a14:m>
                <a:r>
                  <a:rPr kumimoji="1" lang="zh-CN" altLang="en-US" dirty="0" smtClean="0"/>
                  <a:t>，则 </a:t>
                </a:r>
                <a14:m>
                  <m:oMath xmlns:m="http://schemas.openxmlformats.org/officeDocument/2006/math">
                    <m:d>
                      <m:dPr>
                        <m:ctrlPr>
                          <a:rPr kumimoji="1" lang="en-US" altLang="zh-CN" b="0" i="1" smtClean="0">
                            <a:latin typeface="Cambria Math" charset="0"/>
                          </a:rPr>
                        </m:ctrlPr>
                      </m:dPr>
                      <m:e>
                        <m:m>
                          <m:mPr>
                            <m:mcs>
                              <m:mc>
                                <m:mcPr>
                                  <m:count m:val="1"/>
                                  <m:mcJc m:val="center"/>
                                </m:mcPr>
                              </m:mc>
                            </m:mcs>
                            <m:ctrlPr>
                              <a:rPr kumimoji="1" lang="mr-IN" altLang="zh-CN" i="1" smtClean="0">
                                <a:latin typeface="Cambria Math" charset="0"/>
                              </a:rPr>
                            </m:ctrlPr>
                          </m:mPr>
                          <m:mr>
                            <m:e>
                              <m:r>
                                <m:rPr>
                                  <m:brk m:alnAt="7"/>
                                </m:rPr>
                                <a:rPr kumimoji="1" lang="en-US" altLang="zh-CN" b="0" i="1" smtClean="0">
                                  <a:latin typeface="Cambria Math" charset="0"/>
                                </a:rPr>
                                <m:t>𝑓</m:t>
                              </m:r>
                              <m:d>
                                <m:dPr>
                                  <m:begChr m:val="["/>
                                  <m:endChr m:val="]"/>
                                  <m:ctrlPr>
                                    <a:rPr kumimoji="1" lang="en-US" altLang="zh-CN" b="0" i="1" smtClean="0">
                                      <a:latin typeface="Cambria Math" charset="0"/>
                                    </a:rPr>
                                  </m:ctrlPr>
                                </m:dPr>
                                <m:e>
                                  <m:r>
                                    <a:rPr kumimoji="1" lang="en-US" altLang="zh-CN" b="0" i="1" smtClean="0">
                                      <a:latin typeface="Cambria Math" charset="0"/>
                                    </a:rPr>
                                    <m:t>𝑛</m:t>
                                  </m:r>
                                </m:e>
                              </m:d>
                            </m:e>
                          </m:mr>
                          <m:mr>
                            <m:e>
                              <m:r>
                                <a:rPr kumimoji="1" lang="en-US" altLang="zh-CN" b="0" i="1" smtClean="0">
                                  <a:latin typeface="Cambria Math" charset="0"/>
                                </a:rPr>
                                <m:t>𝑓</m:t>
                              </m:r>
                              <m:d>
                                <m:dPr>
                                  <m:begChr m:val="["/>
                                  <m:endChr m:val="]"/>
                                  <m:ctrlPr>
                                    <a:rPr kumimoji="1" lang="en-US" altLang="zh-CN" b="0" i="1" smtClean="0">
                                      <a:latin typeface="Cambria Math" charset="0"/>
                                    </a:rPr>
                                  </m:ctrlPr>
                                </m:dPr>
                                <m:e>
                                  <m:r>
                                    <a:rPr kumimoji="1" lang="en-US" altLang="zh-CN" b="0" i="1" smtClean="0">
                                      <a:latin typeface="Cambria Math" charset="0"/>
                                    </a:rPr>
                                    <m:t>𝑛</m:t>
                                  </m:r>
                                  <m:r>
                                    <a:rPr kumimoji="1" lang="en-US" altLang="zh-CN" b="0" i="1" smtClean="0">
                                      <a:latin typeface="Cambria Math" charset="0"/>
                                    </a:rPr>
                                    <m:t>−1</m:t>
                                  </m:r>
                                </m:e>
                              </m:d>
                            </m:e>
                          </m:mr>
                        </m:m>
                      </m:e>
                    </m:d>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𝐴</m:t>
                        </m:r>
                      </m:e>
                      <m:sup>
                        <m:r>
                          <a:rPr kumimoji="1" lang="en-US" altLang="zh-CN" b="0" i="1" smtClean="0">
                            <a:latin typeface="Cambria Math" charset="0"/>
                          </a:rPr>
                          <m:t>𝑛</m:t>
                        </m:r>
                        <m:r>
                          <a:rPr kumimoji="1" lang="en-US" altLang="zh-CN" b="0" i="1" smtClean="0">
                            <a:latin typeface="Cambria Math" charset="0"/>
                          </a:rPr>
                          <m:t>−1</m:t>
                        </m:r>
                      </m:sup>
                    </m:sSup>
                    <m:r>
                      <a:rPr kumimoji="1" lang="zh-CN" altLang="en-US" b="0" i="1" smtClean="0">
                        <a:latin typeface="Cambria Math" charset="0"/>
                      </a:rPr>
                      <m:t>∗</m:t>
                    </m:r>
                    <m:d>
                      <m:dPr>
                        <m:ctrlPr>
                          <a:rPr kumimoji="1" lang="en-US" altLang="zh-CN" b="0" i="1" smtClean="0">
                            <a:latin typeface="Cambria Math" charset="0"/>
                          </a:rPr>
                        </m:ctrlPr>
                      </m:dPr>
                      <m:e>
                        <m:m>
                          <m:mPr>
                            <m:mcs>
                              <m:mc>
                                <m:mcPr>
                                  <m:count m:val="1"/>
                                  <m:mcJc m:val="center"/>
                                </m:mcPr>
                              </m:mc>
                            </m:mcs>
                            <m:ctrlPr>
                              <a:rPr kumimoji="1" lang="mr-IN" altLang="zh-CN" b="0" i="1" smtClean="0">
                                <a:latin typeface="Cambria Math" charset="0"/>
                              </a:rPr>
                            </m:ctrlPr>
                          </m:mPr>
                          <m:mr>
                            <m:e>
                              <m:r>
                                <m:rPr>
                                  <m:brk m:alnAt="7"/>
                                </m:rPr>
                                <a:rPr kumimoji="1" lang="en-US" altLang="zh-CN" b="0" i="1" smtClean="0">
                                  <a:latin typeface="Cambria Math" charset="0"/>
                                </a:rPr>
                                <m:t>𝑓</m:t>
                              </m:r>
                              <m:d>
                                <m:dPr>
                                  <m:begChr m:val="["/>
                                  <m:endChr m:val="]"/>
                                  <m:ctrlPr>
                                    <a:rPr kumimoji="1" lang="en-US" altLang="zh-CN" b="0" i="1" smtClean="0">
                                      <a:latin typeface="Cambria Math" charset="0"/>
                                    </a:rPr>
                                  </m:ctrlPr>
                                </m:dPr>
                                <m:e>
                                  <m:r>
                                    <a:rPr kumimoji="1" lang="en-US" altLang="zh-CN" b="0" i="1" smtClean="0">
                                      <a:latin typeface="Cambria Math" charset="0"/>
                                    </a:rPr>
                                    <m:t>1</m:t>
                                  </m:r>
                                </m:e>
                              </m:d>
                            </m:e>
                          </m:mr>
                          <m:mr>
                            <m:e>
                              <m:r>
                                <a:rPr kumimoji="1" lang="en-US" altLang="zh-CN" b="0" i="1" smtClean="0">
                                  <a:latin typeface="Cambria Math" charset="0"/>
                                </a:rPr>
                                <m:t>𝑓</m:t>
                              </m:r>
                              <m:d>
                                <m:dPr>
                                  <m:begChr m:val="["/>
                                  <m:endChr m:val="]"/>
                                  <m:ctrlPr>
                                    <a:rPr kumimoji="1" lang="en-US" altLang="zh-CN" b="0" i="1" smtClean="0">
                                      <a:latin typeface="Cambria Math" charset="0"/>
                                    </a:rPr>
                                  </m:ctrlPr>
                                </m:dPr>
                                <m:e>
                                  <m:r>
                                    <a:rPr kumimoji="1" lang="en-US" altLang="zh-CN" b="0" i="1" smtClean="0">
                                      <a:latin typeface="Cambria Math" charset="0"/>
                                    </a:rPr>
                                    <m:t>0</m:t>
                                  </m:r>
                                </m:e>
                              </m:d>
                            </m:e>
                          </m:mr>
                        </m:m>
                      </m:e>
                    </m:d>
                  </m:oMath>
                </a14:m>
                <a:endParaRPr kumimoji="1" lang="en-US" altLang="zh-CN" dirty="0" smtClean="0"/>
              </a:p>
              <a:p>
                <a:r>
                  <a:rPr kumimoji="1" lang="zh-CN" altLang="en-US" dirty="0" smtClean="0"/>
                  <a:t>矩阵具有结合律，可以通过快速幂快速计算</a:t>
                </a:r>
                <a:endParaRPr kumimoji="1" lang="en-US" altLang="zh-CN" dirty="0" smtClean="0"/>
              </a:p>
              <a:p>
                <a:r>
                  <a:rPr kumimoji="1" lang="zh-CN" altLang="en-US" dirty="0" smtClean="0"/>
                  <a:t>时间复杂度 </a:t>
                </a:r>
                <a:r>
                  <a:rPr kumimoji="1" lang="en-US" altLang="zh-CN" dirty="0" smtClean="0"/>
                  <a:t>O(log</a:t>
                </a:r>
                <a:r>
                  <a:rPr kumimoji="1" lang="zh-CN" altLang="en-US" dirty="0" smtClean="0"/>
                  <a:t> </a:t>
                </a:r>
                <a:r>
                  <a:rPr kumimoji="1" lang="en-US" altLang="zh-CN" dirty="0" smtClean="0"/>
                  <a:t>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571" t="-17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327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矩阵快速幂</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kumimoji="1" lang="zh-CN" altLang="en-US" dirty="0" smtClean="0"/>
                  <a:t>上述的例子并非巧合，线性递推我们总能用矩阵表示出来。</a:t>
                </a:r>
                <a:endParaRPr kumimoji="1" lang="en-US" altLang="zh-CN" dirty="0" smtClean="0"/>
              </a:p>
              <a:p>
                <a:r>
                  <a:rPr kumimoji="1" lang="zh-CN" altLang="en-US" dirty="0" smtClean="0"/>
                  <a:t>考虑一个一般递推式，</a:t>
                </a:r>
                <a14:m>
                  <m:oMath xmlns:m="http://schemas.openxmlformats.org/officeDocument/2006/math">
                    <m:r>
                      <a:rPr kumimoji="1" lang="en-US" altLang="zh-CN" b="0" i="1" smtClean="0">
                        <a:latin typeface="Cambria Math" charset="0"/>
                      </a:rPr>
                      <m:t>𝑓</m:t>
                    </m:r>
                    <m:d>
                      <m:dPr>
                        <m:begChr m:val="["/>
                        <m:endChr m:val="]"/>
                        <m:ctrlPr>
                          <a:rPr kumimoji="1" lang="en-US" altLang="zh-CN" b="0" i="1" smtClean="0">
                            <a:latin typeface="Cambria Math" charset="0"/>
                          </a:rPr>
                        </m:ctrlPr>
                      </m:dPr>
                      <m:e>
                        <m:r>
                          <a:rPr kumimoji="1" lang="en-US" altLang="zh-CN" b="0" i="1" smtClean="0">
                            <a:latin typeface="Cambria Math" charset="0"/>
                          </a:rPr>
                          <m:t>𝑛</m:t>
                        </m:r>
                      </m:e>
                    </m:d>
                    <m:r>
                      <a:rPr kumimoji="1" lang="en-US" altLang="zh-CN" b="0" i="1" smtClean="0">
                        <a:latin typeface="Cambria Math" charset="0"/>
                      </a:rPr>
                      <m:t>=</m:t>
                    </m:r>
                    <m:nary>
                      <m:naryPr>
                        <m:chr m:val="∑"/>
                        <m:ctrlPr>
                          <a:rPr kumimoji="1" lang="is-IS" altLang="zh-CN" b="0" i="1" smtClean="0">
                            <a:latin typeface="Cambria Math" charset="0"/>
                          </a:rPr>
                        </m:ctrlPr>
                      </m:naryPr>
                      <m:sub>
                        <m:r>
                          <m:rPr>
                            <m:brk m:alnAt="23"/>
                          </m:rPr>
                          <a:rPr kumimoji="1" lang="en-US" altLang="zh-CN" b="0" i="1" smtClean="0">
                            <a:latin typeface="Cambria Math" charset="0"/>
                          </a:rPr>
                          <m:t>𝑖</m:t>
                        </m:r>
                        <m:r>
                          <a:rPr kumimoji="1" lang="en-US" altLang="zh-CN" b="0" i="1" smtClean="0">
                            <a:latin typeface="Cambria Math" charset="0"/>
                          </a:rPr>
                          <m:t>=1</m:t>
                        </m:r>
                      </m:sub>
                      <m:sup>
                        <m:r>
                          <a:rPr kumimoji="1" lang="en-US" altLang="zh-CN" b="0" i="1" smtClean="0">
                            <a:latin typeface="Cambria Math" charset="0"/>
                          </a:rPr>
                          <m:t>𝑘</m:t>
                        </m:r>
                      </m:sup>
                      <m:e>
                        <m:sSub>
                          <m:sSubPr>
                            <m:ctrlPr>
                              <a:rPr kumimoji="1" lang="en-US" altLang="zh-CN" b="0" i="1" smtClean="0">
                                <a:latin typeface="Cambria Math" charset="0"/>
                              </a:rPr>
                            </m:ctrlPr>
                          </m:sSubPr>
                          <m:e>
                            <m:r>
                              <a:rPr kumimoji="1" lang="en-US" altLang="zh-CN" b="0" i="1" smtClean="0">
                                <a:latin typeface="Cambria Math" charset="0"/>
                              </a:rPr>
                              <m:t>𝑐</m:t>
                            </m:r>
                          </m:e>
                          <m:sub>
                            <m:r>
                              <a:rPr kumimoji="1" lang="en-US" altLang="zh-CN" b="0" i="1" smtClean="0">
                                <a:latin typeface="Cambria Math" charset="0"/>
                              </a:rPr>
                              <m:t>𝑖</m:t>
                            </m:r>
                          </m:sub>
                        </m:sSub>
                        <m:r>
                          <a:rPr kumimoji="1" lang="zh-CN" altLang="en-US" b="0" i="1" smtClean="0">
                            <a:latin typeface="Cambria Math" charset="0"/>
                          </a:rPr>
                          <m:t>∗</m:t>
                        </m:r>
                        <m:r>
                          <a:rPr kumimoji="1" lang="en-US" altLang="zh-CN" b="0" i="1" smtClean="0">
                            <a:latin typeface="Cambria Math" charset="0"/>
                          </a:rPr>
                          <m:t>𝑓</m:t>
                        </m:r>
                        <m:r>
                          <a:rPr kumimoji="1" lang="en-US" altLang="zh-CN" b="0" i="1" smtClean="0">
                            <a:latin typeface="Cambria Math" charset="0"/>
                          </a:rPr>
                          <m:t>[</m:t>
                        </m:r>
                        <m:r>
                          <a:rPr kumimoji="1" lang="en-US" altLang="zh-CN" b="0" i="1" smtClean="0">
                            <a:latin typeface="Cambria Math" charset="0"/>
                          </a:rPr>
                          <m:t>𝑛</m:t>
                        </m:r>
                        <m:r>
                          <a:rPr kumimoji="1" lang="en-US" altLang="zh-CN" b="0" i="1" smtClean="0">
                            <a:latin typeface="Cambria Math" charset="0"/>
                          </a:rPr>
                          <m:t>−</m:t>
                        </m:r>
                        <m:r>
                          <a:rPr kumimoji="1" lang="en-US" altLang="zh-CN" b="0" i="1" smtClean="0">
                            <a:latin typeface="Cambria Math" charset="0"/>
                          </a:rPr>
                          <m:t>𝑖</m:t>
                        </m:r>
                        <m:r>
                          <a:rPr kumimoji="1" lang="en-US" altLang="zh-CN" b="0" i="1" smtClean="0">
                            <a:latin typeface="Cambria Math" charset="0"/>
                          </a:rPr>
                          <m:t>]</m:t>
                        </m:r>
                      </m:e>
                    </m:nary>
                  </m:oMath>
                </a14:m>
                <a:r>
                  <a:rPr kumimoji="1" lang="zh-CN" altLang="en-US" dirty="0" smtClean="0"/>
                  <a:t>，我们可以用矩阵表示 </a:t>
                </a:r>
                <a:r>
                  <a:rPr kumimoji="1" lang="en-US" altLang="zh-CN" dirty="0" smtClean="0"/>
                  <a:t>f[n],f[n-1],</a:t>
                </a:r>
                <a:r>
                  <a:rPr kumimoji="1" lang="mr-IN" altLang="zh-CN" dirty="0" smtClean="0"/>
                  <a:t>…</a:t>
                </a:r>
                <a:r>
                  <a:rPr kumimoji="1" lang="en-US" altLang="zh-CN" dirty="0" smtClean="0"/>
                  <a:t>,f[n-k+1]</a:t>
                </a:r>
                <a:r>
                  <a:rPr kumimoji="1" lang="zh-CN" altLang="en-US" dirty="0" smtClean="0"/>
                  <a:t>。</a:t>
                </a:r>
                <a:endParaRPr kumimoji="1" lang="en-US" altLang="zh-CN" dirty="0" smtClean="0"/>
              </a:p>
              <a:p>
                <a:r>
                  <a:rPr kumimoji="1" lang="zh-CN" altLang="en-US" dirty="0" smtClean="0"/>
                  <a:t>另外一种情况，状态可能为 </a:t>
                </a:r>
                <a:r>
                  <a:rPr kumimoji="1" lang="en-US" altLang="zh-CN" dirty="0" smtClean="0"/>
                  <a:t>f[n][m]</a:t>
                </a:r>
                <a:r>
                  <a:rPr kumimoji="1" lang="zh-CN" altLang="en-US" dirty="0" smtClean="0"/>
                  <a:t>，但转移为固定的 </a:t>
                </a:r>
                <a:r>
                  <a:rPr kumimoji="1" lang="en-US" altLang="zh-CN" dirty="0" smtClean="0"/>
                  <a:t>f[n][m]</a:t>
                </a:r>
                <a:r>
                  <a:rPr kumimoji="1" lang="zh-CN" altLang="en-US" dirty="0" smtClean="0"/>
                  <a:t> 从某些 </a:t>
                </a:r>
                <a:r>
                  <a:rPr kumimoji="1" lang="en-US" altLang="zh-CN" dirty="0" smtClean="0"/>
                  <a:t>f[n-1][k]</a:t>
                </a:r>
                <a:r>
                  <a:rPr kumimoji="1" lang="zh-CN" altLang="en-US" dirty="0" smtClean="0"/>
                  <a:t> 线性组合而来。对于这种情况，我们可以对某个 </a:t>
                </a:r>
                <a:r>
                  <a:rPr kumimoji="1" lang="en-US" altLang="zh-CN" dirty="0" smtClean="0"/>
                  <a:t>n</a:t>
                </a:r>
                <a:r>
                  <a:rPr kumimoji="1" lang="zh-CN" altLang="en-US" dirty="0" smtClean="0"/>
                  <a:t>，用矩阵表示所有的 </a:t>
                </a:r>
                <a:r>
                  <a:rPr kumimoji="1" lang="en-US" altLang="zh-CN" dirty="0" smtClean="0"/>
                  <a:t>f[n][m]</a:t>
                </a:r>
                <a:r>
                  <a:rPr kumimoji="1" lang="zh-CN" altLang="en-US" dirty="0" smtClean="0"/>
                  <a:t>，转移依然可以用矩阵表示。</a:t>
                </a:r>
                <a:endParaRPr kumimoji="1"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571" t="-17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6920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矩阵快速幂</a:t>
            </a:r>
            <a:endParaRPr kumimoji="1" lang="zh-CN" altLang="en-US" dirty="0"/>
          </a:p>
        </p:txBody>
      </p:sp>
      <p:sp>
        <p:nvSpPr>
          <p:cNvPr id="3" name="内容占位符 2"/>
          <p:cNvSpPr>
            <a:spLocks noGrp="1"/>
          </p:cNvSpPr>
          <p:nvPr>
            <p:ph idx="1"/>
          </p:nvPr>
        </p:nvSpPr>
        <p:spPr/>
        <p:txBody>
          <a:bodyPr/>
          <a:lstStyle/>
          <a:p>
            <a:r>
              <a:rPr kumimoji="1" lang="zh-CN" altLang="en-US" dirty="0"/>
              <a:t>假如转移式中出现了常数怎么办？加上一维常数。</a:t>
            </a:r>
            <a:endParaRPr kumimoji="1" lang="en-US" altLang="zh-CN" dirty="0"/>
          </a:p>
          <a:p>
            <a:r>
              <a:rPr kumimoji="1" lang="zh-CN" altLang="en-US" dirty="0"/>
              <a:t>假如转移式中出现了 </a:t>
            </a:r>
            <a:r>
              <a:rPr kumimoji="1" lang="en-US" altLang="zh-CN" dirty="0"/>
              <a:t>n</a:t>
            </a:r>
            <a:r>
              <a:rPr kumimoji="1" lang="zh-CN" altLang="en-US" dirty="0"/>
              <a:t> 怎么办？加上一维 </a:t>
            </a:r>
            <a:r>
              <a:rPr kumimoji="1" lang="en-US" altLang="zh-CN" dirty="0"/>
              <a:t>n</a:t>
            </a:r>
            <a:r>
              <a:rPr kumimoji="1" lang="zh-CN" altLang="en-US" dirty="0"/>
              <a:t>。</a:t>
            </a:r>
            <a:endParaRPr kumimoji="1" lang="en-US" altLang="zh-CN" dirty="0"/>
          </a:p>
          <a:p>
            <a:r>
              <a:rPr kumimoji="1" lang="zh-CN" altLang="en-US" dirty="0"/>
              <a:t>假如转移式中出现了 </a:t>
            </a:r>
            <a:r>
              <a:rPr kumimoji="1" lang="en-US" altLang="zh-CN" dirty="0"/>
              <a:t>n^2</a:t>
            </a:r>
            <a:r>
              <a:rPr kumimoji="1" lang="zh-CN" altLang="en-US" dirty="0"/>
              <a:t> 怎么办？</a:t>
            </a:r>
          </a:p>
          <a:p>
            <a:endParaRPr kumimoji="1" lang="en-US" altLang="zh-CN" dirty="0" smtClean="0"/>
          </a:p>
          <a:p>
            <a:r>
              <a:rPr kumimoji="1" lang="zh-CN" altLang="en-US" dirty="0" smtClean="0"/>
              <a:t>如果矩阵是循环矩阵，可以只用维护第一行。</a:t>
            </a:r>
            <a:endParaRPr kumimoji="1" lang="zh-CN" altLang="en-US" dirty="0"/>
          </a:p>
        </p:txBody>
      </p:sp>
    </p:spTree>
    <p:extLst>
      <p:ext uri="{BB962C8B-B14F-4D97-AF65-F5344CB8AC3E}">
        <p14:creationId xmlns:p14="http://schemas.microsoft.com/office/powerpoint/2010/main" val="16478028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更多的递推加速技巧</a:t>
            </a:r>
            <a:endParaRPr kumimoji="1" lang="zh-CN" altLang="en-US" dirty="0"/>
          </a:p>
        </p:txBody>
      </p:sp>
      <p:sp>
        <p:nvSpPr>
          <p:cNvPr id="3" name="内容占位符 2"/>
          <p:cNvSpPr>
            <a:spLocks noGrp="1"/>
          </p:cNvSpPr>
          <p:nvPr>
            <p:ph idx="1"/>
          </p:nvPr>
        </p:nvSpPr>
        <p:spPr/>
        <p:txBody>
          <a:bodyPr/>
          <a:lstStyle/>
          <a:p>
            <a:r>
              <a:rPr kumimoji="1" lang="zh-CN" altLang="en-US" dirty="0" smtClean="0"/>
              <a:t>生成函数</a:t>
            </a:r>
            <a:endParaRPr kumimoji="1" lang="en-US" altLang="zh-CN" dirty="0" smtClean="0"/>
          </a:p>
          <a:p>
            <a:r>
              <a:rPr kumimoji="1" lang="zh-CN" altLang="en-US" dirty="0" smtClean="0"/>
              <a:t>特征多项式</a:t>
            </a:r>
            <a:endParaRPr kumimoji="1" lang="en-US" altLang="zh-CN" dirty="0" smtClean="0"/>
          </a:p>
          <a:p>
            <a:r>
              <a:rPr kumimoji="1" lang="zh-CN" altLang="en-US" dirty="0" smtClean="0"/>
              <a:t>特征根</a:t>
            </a:r>
            <a:endParaRPr kumimoji="1" lang="en-US" altLang="zh-CN" dirty="0" smtClean="0"/>
          </a:p>
          <a:p>
            <a:r>
              <a:rPr kumimoji="1" lang="mr-IN" altLang="zh-CN" dirty="0" smtClean="0"/>
              <a:t>……</a:t>
            </a:r>
            <a:endParaRPr kumimoji="1" lang="en-US" altLang="zh-CN" dirty="0" smtClean="0"/>
          </a:p>
        </p:txBody>
      </p:sp>
    </p:spTree>
    <p:extLst>
      <p:ext uri="{BB962C8B-B14F-4D97-AF65-F5344CB8AC3E}">
        <p14:creationId xmlns:p14="http://schemas.microsoft.com/office/powerpoint/2010/main" val="569726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复杂度分析</a:t>
            </a:r>
            <a:endParaRPr kumimoji="1" lang="zh-CN" altLang="en-US" dirty="0"/>
          </a:p>
        </p:txBody>
      </p:sp>
      <p:sp>
        <p:nvSpPr>
          <p:cNvPr id="3" name="内容占位符 2"/>
          <p:cNvSpPr>
            <a:spLocks noGrp="1"/>
          </p:cNvSpPr>
          <p:nvPr>
            <p:ph idx="1"/>
          </p:nvPr>
        </p:nvSpPr>
        <p:spPr/>
        <p:txBody>
          <a:bodyPr/>
          <a:lstStyle/>
          <a:p>
            <a:r>
              <a:rPr kumimoji="1" lang="zh-CN" altLang="en-US" dirty="0" smtClean="0"/>
              <a:t>复杂度分析是算法竞赛中重要的一个环节，复杂度决定了算法可以通过多大的数据。在较简单的比赛中，我们通常是把能想到的算法实现出来就好了，但是在高水平的比赛中，在动手实现代码之前认真的分析复杂度，可以帮助你分析这个算法可以获得多少的部分分，更加合理的分配时间。</a:t>
            </a:r>
            <a:endParaRPr kumimoji="1" lang="en-US" altLang="zh-CN" dirty="0" smtClean="0"/>
          </a:p>
          <a:p>
            <a:r>
              <a:rPr kumimoji="1" lang="zh-CN" altLang="en-US" dirty="0" smtClean="0"/>
              <a:t>另一方面需要建立时间复杂度与数据范围的关系的概念，这个反过来其实可以帮助分析正确算法是什么。</a:t>
            </a:r>
            <a:endParaRPr kumimoji="1" lang="en-US" altLang="zh-CN" dirty="0" smtClean="0"/>
          </a:p>
          <a:p>
            <a:r>
              <a:rPr kumimoji="1" lang="zh-CN" altLang="en-US" dirty="0" smtClean="0"/>
              <a:t>要注意复杂度分析不是万能的，尤其是复杂度较高时，常数对程序效率的影响开始急剧增加，不能拘泥于分析出来的复杂度而选择不实现算法，有的时候要自信。</a:t>
            </a:r>
            <a:endParaRPr kumimoji="1" lang="zh-CN" altLang="en-US" dirty="0"/>
          </a:p>
        </p:txBody>
      </p:sp>
    </p:spTree>
    <p:extLst>
      <p:ext uri="{BB962C8B-B14F-4D97-AF65-F5344CB8AC3E}">
        <p14:creationId xmlns:p14="http://schemas.microsoft.com/office/powerpoint/2010/main" val="21048784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复杂度分析</a:t>
            </a:r>
            <a:endParaRPr kumimoji="1" lang="zh-CN" altLang="en-US" dirty="0"/>
          </a:p>
        </p:txBody>
      </p:sp>
      <p:sp>
        <p:nvSpPr>
          <p:cNvPr id="3" name="内容占位符 2"/>
          <p:cNvSpPr>
            <a:spLocks noGrp="1"/>
          </p:cNvSpPr>
          <p:nvPr>
            <p:ph idx="1"/>
          </p:nvPr>
        </p:nvSpPr>
        <p:spPr/>
        <p:txBody>
          <a:bodyPr/>
          <a:lstStyle/>
          <a:p>
            <a:r>
              <a:rPr kumimoji="1" lang="zh-CN" altLang="en-US" dirty="0" smtClean="0"/>
              <a:t>最简单最常见的复杂度分析就是计算某一层循环会被执行多少层。</a:t>
            </a:r>
            <a:endParaRPr kumimoji="1" lang="en-US" altLang="zh-CN" dirty="0" smtClean="0"/>
          </a:p>
          <a:p>
            <a:r>
              <a:rPr kumimoji="1" lang="zh-CN" altLang="en-US" dirty="0" smtClean="0"/>
              <a:t>存在一些特殊的复杂度分析办法。</a:t>
            </a:r>
            <a:endParaRPr kumimoji="1" lang="en-US" altLang="zh-CN" dirty="0" smtClean="0"/>
          </a:p>
          <a:p>
            <a:endParaRPr kumimoji="1" lang="zh-CN" altLang="en-US" dirty="0"/>
          </a:p>
        </p:txBody>
      </p:sp>
    </p:spTree>
    <p:extLst>
      <p:ext uri="{BB962C8B-B14F-4D97-AF65-F5344CB8AC3E}">
        <p14:creationId xmlns:p14="http://schemas.microsoft.com/office/powerpoint/2010/main" val="913852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总复杂度与势能分析法</a:t>
            </a:r>
            <a:endParaRPr kumimoji="1" lang="zh-CN" altLang="en-US" dirty="0"/>
          </a:p>
        </p:txBody>
      </p:sp>
      <p:sp>
        <p:nvSpPr>
          <p:cNvPr id="3" name="内容占位符 2"/>
          <p:cNvSpPr>
            <a:spLocks noGrp="1"/>
          </p:cNvSpPr>
          <p:nvPr>
            <p:ph idx="1"/>
          </p:nvPr>
        </p:nvSpPr>
        <p:spPr/>
        <p:txBody>
          <a:bodyPr/>
          <a:lstStyle/>
          <a:p>
            <a:r>
              <a:rPr kumimoji="1" lang="zh-CN" altLang="en-US" dirty="0" smtClean="0"/>
              <a:t>有时候我们执行某一段代码，单次可能耗费的时间不是一个固定的数字，最简单的分析方法就是取上界，但是可能总复杂度是有限制的。</a:t>
            </a:r>
            <a:endParaRPr kumimoji="1" lang="en-US" altLang="zh-CN" dirty="0" smtClean="0"/>
          </a:p>
          <a:p>
            <a:r>
              <a:rPr kumimoji="1" lang="zh-CN" altLang="en-US" dirty="0" smtClean="0"/>
              <a:t>单调队列</a:t>
            </a:r>
            <a:endParaRPr kumimoji="1" lang="en-US" altLang="zh-CN" dirty="0" smtClean="0"/>
          </a:p>
          <a:p>
            <a:r>
              <a:rPr kumimoji="1" lang="zh-CN" altLang="en-US" dirty="0" smtClean="0"/>
              <a:t>连续二进制</a:t>
            </a:r>
            <a:r>
              <a:rPr kumimoji="1" lang="en-US" altLang="zh-CN" dirty="0" smtClean="0"/>
              <a:t>+1</a:t>
            </a:r>
          </a:p>
          <a:p>
            <a:endParaRPr kumimoji="1" lang="en-US" altLang="zh-CN" dirty="0" smtClean="0"/>
          </a:p>
          <a:p>
            <a:r>
              <a:rPr kumimoji="1" lang="zh-CN" altLang="en-US" dirty="0" smtClean="0"/>
              <a:t>势能分析法是当我们不能采用这种简单的分析办法时的一种更为复杂的分析法。</a:t>
            </a:r>
            <a:endParaRPr kumimoji="1" lang="zh-CN" altLang="en-US" dirty="0"/>
          </a:p>
        </p:txBody>
      </p:sp>
    </p:spTree>
    <p:extLst>
      <p:ext uri="{BB962C8B-B14F-4D97-AF65-F5344CB8AC3E}">
        <p14:creationId xmlns:p14="http://schemas.microsoft.com/office/powerpoint/2010/main" val="6927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一些技巧</a:t>
            </a:r>
            <a:endParaRPr kumimoji="1" lang="zh-CN" altLang="en-US" dirty="0"/>
          </a:p>
        </p:txBody>
      </p:sp>
      <p:sp>
        <p:nvSpPr>
          <p:cNvPr id="3" name="内容占位符 2"/>
          <p:cNvSpPr>
            <a:spLocks noGrp="1"/>
          </p:cNvSpPr>
          <p:nvPr>
            <p:ph idx="1"/>
          </p:nvPr>
        </p:nvSpPr>
        <p:spPr/>
        <p:txBody>
          <a:bodyPr/>
          <a:lstStyle/>
          <a:p>
            <a:r>
              <a:rPr kumimoji="1" lang="zh-CN" altLang="en-US" dirty="0" smtClean="0"/>
              <a:t>实现与调试</a:t>
            </a:r>
            <a:endParaRPr kumimoji="1" lang="en-US" altLang="zh-CN" dirty="0" smtClean="0"/>
          </a:p>
          <a:p>
            <a:r>
              <a:rPr kumimoji="1" lang="zh-CN" altLang="en-US" dirty="0" smtClean="0"/>
              <a:t>认真读题，模拟题通常具有较长的题面，越长的题面越需要冷静仔细地读题。</a:t>
            </a:r>
            <a:endParaRPr kumimoji="1" lang="en-US" altLang="zh-CN" dirty="0" smtClean="0"/>
          </a:p>
          <a:p>
            <a:r>
              <a:rPr kumimoji="1" lang="zh-CN" altLang="en-US" dirty="0" smtClean="0"/>
              <a:t>在动手之前认真想好整个代码是怎么架构的，尽量减少修改的次数，后打的“补丁”长度超过总长度的一半就可以考虑直接推倒重写了。</a:t>
            </a:r>
            <a:endParaRPr kumimoji="1" lang="en-US" altLang="zh-CN" dirty="0" smtClean="0"/>
          </a:p>
          <a:p>
            <a:r>
              <a:rPr kumimoji="1" lang="zh-CN" altLang="en-US" dirty="0" smtClean="0"/>
              <a:t>模块化实现，功能模块化，结构模块化</a:t>
            </a:r>
            <a:endParaRPr kumimoji="1" lang="en-US" altLang="zh-CN" dirty="0" smtClean="0"/>
          </a:p>
          <a:p>
            <a:r>
              <a:rPr kumimoji="1" lang="zh-CN" altLang="en-US" dirty="0" smtClean="0"/>
              <a:t>（可以准备一套实用的模板，在考试前没事的时候敲了，注意千万不要敲错了！）</a:t>
            </a:r>
            <a:endParaRPr kumimoji="1" lang="en-US" altLang="zh-CN" dirty="0" smtClean="0"/>
          </a:p>
          <a:p>
            <a:r>
              <a:rPr kumimoji="1" lang="zh-CN" altLang="en-US" dirty="0" smtClean="0"/>
              <a:t>调试模块化，肉眼调试，</a:t>
            </a:r>
            <a:r>
              <a:rPr kumimoji="1" lang="en-US" altLang="zh-CN" dirty="0" err="1" smtClean="0"/>
              <a:t>gdb</a:t>
            </a:r>
            <a:r>
              <a:rPr kumimoji="1" lang="zh-CN" altLang="en-US" dirty="0" smtClean="0"/>
              <a:t> 调试，输出调试，对拍调试，小黄鸭调试。实在调试不出来也可以选择直接重写。</a:t>
            </a:r>
            <a:endParaRPr kumimoji="1" lang="en-US" altLang="zh-CN" dirty="0" smtClean="0"/>
          </a:p>
        </p:txBody>
      </p:sp>
    </p:spTree>
    <p:extLst>
      <p:ext uri="{BB962C8B-B14F-4D97-AF65-F5344CB8AC3E}">
        <p14:creationId xmlns:p14="http://schemas.microsoft.com/office/powerpoint/2010/main" val="3061591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主定理</a:t>
            </a:r>
            <a:endParaRPr kumimoji="1" lang="zh-CN" altLang="en-US" dirty="0"/>
          </a:p>
        </p:txBody>
      </p:sp>
      <p:sp>
        <p:nvSpPr>
          <p:cNvPr id="3" name="内容占位符 2"/>
          <p:cNvSpPr>
            <a:spLocks noGrp="1"/>
          </p:cNvSpPr>
          <p:nvPr>
            <p:ph idx="1"/>
          </p:nvPr>
        </p:nvSpPr>
        <p:spPr/>
        <p:txBody>
          <a:bodyPr/>
          <a:lstStyle/>
          <a:p>
            <a:r>
              <a:rPr kumimoji="1" lang="zh-CN" altLang="en-US" dirty="0" smtClean="0"/>
              <a:t>主定理是在分治中常用的分析办法。</a:t>
            </a:r>
            <a:endParaRPr kumimoji="1" lang="en-US" altLang="zh-CN" dirty="0" smtClean="0"/>
          </a:p>
          <a:p>
            <a:r>
              <a:rPr kumimoji="1" lang="zh-CN" altLang="en-US" dirty="0" smtClean="0"/>
              <a:t>若有递推关系式，</a:t>
            </a:r>
            <a:r>
              <a:rPr kumimoji="1" lang="en-US" altLang="zh-CN" dirty="0" smtClean="0"/>
              <a:t>T(n)</a:t>
            </a:r>
            <a:r>
              <a:rPr kumimoji="1" lang="zh-CN" altLang="en-US" dirty="0" smtClean="0"/>
              <a:t> </a:t>
            </a:r>
            <a:r>
              <a:rPr kumimoji="1" lang="en-US" altLang="zh-CN" dirty="0" smtClean="0"/>
              <a:t>=</a:t>
            </a:r>
            <a:r>
              <a:rPr kumimoji="1" lang="zh-CN" altLang="en-US" dirty="0" smtClean="0"/>
              <a:t> </a:t>
            </a:r>
            <a:r>
              <a:rPr kumimoji="1" lang="en-US" altLang="zh-CN" dirty="0" err="1" smtClean="0"/>
              <a:t>aT</a:t>
            </a:r>
            <a:r>
              <a:rPr kumimoji="1" lang="en-US" altLang="zh-CN" dirty="0" smtClean="0"/>
              <a:t>(n/b)</a:t>
            </a:r>
            <a:r>
              <a:rPr kumimoji="1" lang="zh-CN" altLang="en-US" dirty="0" smtClean="0"/>
              <a:t> </a:t>
            </a:r>
            <a:r>
              <a:rPr kumimoji="1" lang="en-US" altLang="zh-CN" dirty="0" smtClean="0"/>
              <a:t>+</a:t>
            </a:r>
            <a:r>
              <a:rPr kumimoji="1" lang="zh-CN" altLang="en-US" dirty="0" smtClean="0"/>
              <a:t> </a:t>
            </a:r>
            <a:r>
              <a:rPr kumimoji="1" lang="en-US" altLang="zh-CN" dirty="0" smtClean="0"/>
              <a:t>f(n)</a:t>
            </a:r>
            <a:r>
              <a:rPr kumimoji="1" lang="zh-CN" altLang="en-US" dirty="0" smtClean="0"/>
              <a:t>，</a:t>
            </a:r>
            <a:r>
              <a:rPr kumimoji="1" lang="en-US" altLang="zh-CN" dirty="0" smtClean="0"/>
              <a:t>n</a:t>
            </a:r>
            <a:r>
              <a:rPr kumimoji="1" lang="zh-CN" altLang="en-US" dirty="0" smtClean="0"/>
              <a:t> 是问题规模，</a:t>
            </a:r>
            <a:r>
              <a:rPr kumimoji="1" lang="en-US" altLang="zh-CN" dirty="0" smtClean="0"/>
              <a:t>a</a:t>
            </a:r>
            <a:r>
              <a:rPr kumimoji="1" lang="zh-CN" altLang="en-US" dirty="0" smtClean="0"/>
              <a:t> 是子问题个数，</a:t>
            </a:r>
            <a:r>
              <a:rPr kumimoji="1" lang="en-US" altLang="zh-CN" dirty="0" smtClean="0"/>
              <a:t>b</a:t>
            </a:r>
            <a:r>
              <a:rPr kumimoji="1" lang="zh-CN" altLang="en-US" dirty="0" smtClean="0"/>
              <a:t> 是子问题规模缩小的倍数，则我们可以直接通过主定理得到。</a:t>
            </a:r>
            <a:endParaRPr kumimoji="1" lang="en-US" altLang="zh-CN" dirty="0" smtClean="0"/>
          </a:p>
          <a:p>
            <a:endParaRPr kumimoji="1" lang="zh-CN" altLang="en-US" dirty="0"/>
          </a:p>
        </p:txBody>
      </p:sp>
      <p:pic>
        <p:nvPicPr>
          <p:cNvPr id="4" name="图片 3"/>
          <p:cNvPicPr>
            <a:picLocks noChangeAspect="1"/>
          </p:cNvPicPr>
          <p:nvPr/>
        </p:nvPicPr>
        <p:blipFill>
          <a:blip r:embed="rId2"/>
          <a:stretch>
            <a:fillRect/>
          </a:stretch>
        </p:blipFill>
        <p:spPr>
          <a:xfrm>
            <a:off x="1441450" y="3440050"/>
            <a:ext cx="9461500" cy="1854200"/>
          </a:xfrm>
          <a:prstGeom prst="rect">
            <a:avLst/>
          </a:prstGeom>
        </p:spPr>
      </p:pic>
    </p:spTree>
    <p:extLst>
      <p:ext uri="{BB962C8B-B14F-4D97-AF65-F5344CB8AC3E}">
        <p14:creationId xmlns:p14="http://schemas.microsoft.com/office/powerpoint/2010/main" val="1921703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调和级数</a:t>
            </a:r>
            <a:endParaRPr kumimoji="1" lang="zh-CN" altLang="en-US" dirty="0"/>
          </a:p>
        </p:txBody>
      </p:sp>
      <p:sp>
        <p:nvSpPr>
          <p:cNvPr id="3" name="内容占位符 2"/>
          <p:cNvSpPr>
            <a:spLocks noGrp="1"/>
          </p:cNvSpPr>
          <p:nvPr>
            <p:ph idx="1"/>
          </p:nvPr>
        </p:nvSpPr>
        <p:spPr/>
        <p:txBody>
          <a:bodyPr/>
          <a:lstStyle/>
          <a:p>
            <a:r>
              <a:rPr kumimoji="1" lang="en-US" altLang="zh-CN" dirty="0"/>
              <a:t>f</a:t>
            </a:r>
            <a:r>
              <a:rPr kumimoji="1" lang="en-US" altLang="zh-CN" dirty="0" smtClean="0"/>
              <a:t>or</a:t>
            </a:r>
            <a:r>
              <a:rPr kumimoji="1" lang="zh-CN" altLang="en-US" dirty="0" smtClean="0"/>
              <a:t> </a:t>
            </a:r>
            <a:r>
              <a:rPr kumimoji="1" lang="en-US" altLang="zh-CN" dirty="0" smtClean="0"/>
              <a:t>(</a:t>
            </a:r>
            <a:r>
              <a:rPr kumimoji="1" lang="en-US" altLang="zh-CN" dirty="0" err="1" smtClean="0"/>
              <a:t>int</a:t>
            </a:r>
            <a:r>
              <a:rPr kumimoji="1" lang="zh-CN" altLang="en-US" dirty="0" smtClean="0"/>
              <a:t> </a:t>
            </a:r>
            <a:r>
              <a:rPr kumimoji="1" lang="en-US" altLang="zh-CN" dirty="0" err="1" smtClean="0"/>
              <a:t>i</a:t>
            </a:r>
            <a:r>
              <a:rPr kumimoji="1" lang="zh-CN" altLang="en-US" dirty="0" smtClean="0"/>
              <a:t> </a:t>
            </a:r>
            <a:r>
              <a:rPr kumimoji="1" lang="en-US" altLang="zh-CN" dirty="0" smtClean="0"/>
              <a:t>=</a:t>
            </a:r>
            <a:r>
              <a:rPr kumimoji="1" lang="zh-CN" altLang="en-US" dirty="0" smtClean="0"/>
              <a:t> </a:t>
            </a:r>
            <a:r>
              <a:rPr kumimoji="1" lang="en-US" altLang="zh-CN" dirty="0" smtClean="0"/>
              <a:t>1;</a:t>
            </a:r>
            <a:r>
              <a:rPr kumimoji="1" lang="zh-CN" altLang="en-US" dirty="0" smtClean="0"/>
              <a:t> </a:t>
            </a:r>
            <a:r>
              <a:rPr kumimoji="1" lang="en-US" altLang="zh-CN" dirty="0"/>
              <a:t>i</a:t>
            </a:r>
            <a:r>
              <a:rPr kumimoji="1" lang="zh-CN" altLang="en-US" dirty="0" smtClean="0"/>
              <a:t> </a:t>
            </a:r>
            <a:r>
              <a:rPr kumimoji="1" lang="en-US" altLang="zh-CN" dirty="0" smtClean="0"/>
              <a:t>&lt;=</a:t>
            </a:r>
            <a:r>
              <a:rPr kumimoji="1" lang="zh-CN" altLang="en-US" dirty="0" smtClean="0"/>
              <a:t> </a:t>
            </a:r>
            <a:r>
              <a:rPr kumimoji="1" lang="en-US" altLang="zh-CN" dirty="0" smtClean="0"/>
              <a:t>n;</a:t>
            </a:r>
            <a:r>
              <a:rPr kumimoji="1" lang="zh-CN" altLang="en-US" dirty="0" smtClean="0"/>
              <a:t> </a:t>
            </a:r>
            <a:r>
              <a:rPr kumimoji="1" lang="en-US" altLang="zh-CN" dirty="0" err="1" smtClean="0"/>
              <a:t>i</a:t>
            </a:r>
            <a:r>
              <a:rPr kumimoji="1" lang="en-US" altLang="zh-CN" dirty="0" smtClean="0"/>
              <a:t>++)</a:t>
            </a:r>
          </a:p>
          <a:p>
            <a:pPr lvl="2"/>
            <a:r>
              <a:rPr kumimoji="1" lang="zh-CN" altLang="en-US" dirty="0"/>
              <a:t> </a:t>
            </a:r>
            <a:r>
              <a:rPr kumimoji="1" lang="zh-CN" altLang="en-US" dirty="0" smtClean="0"/>
              <a:t>    </a:t>
            </a:r>
            <a:r>
              <a:rPr kumimoji="1" lang="en-US" altLang="zh-CN" dirty="0" smtClean="0"/>
              <a:t>for(</a:t>
            </a:r>
            <a:r>
              <a:rPr kumimoji="1" lang="en-US" altLang="zh-CN" dirty="0" err="1" smtClean="0"/>
              <a:t>int</a:t>
            </a:r>
            <a:r>
              <a:rPr kumimoji="1" lang="zh-CN" altLang="en-US" dirty="0" smtClean="0"/>
              <a:t> </a:t>
            </a:r>
            <a:r>
              <a:rPr kumimoji="1" lang="en-US" altLang="zh-CN" dirty="0" smtClean="0"/>
              <a:t>j</a:t>
            </a:r>
            <a:r>
              <a:rPr kumimoji="1" lang="zh-CN" altLang="en-US" dirty="0" smtClean="0"/>
              <a:t> </a:t>
            </a:r>
            <a:r>
              <a:rPr kumimoji="1" lang="en-US" altLang="zh-CN" dirty="0" smtClean="0"/>
              <a:t>=</a:t>
            </a:r>
            <a:r>
              <a:rPr kumimoji="1" lang="zh-CN" altLang="en-US" dirty="0" smtClean="0"/>
              <a:t> </a:t>
            </a:r>
            <a:r>
              <a:rPr kumimoji="1" lang="en-US" altLang="zh-CN" dirty="0"/>
              <a:t>i</a:t>
            </a:r>
            <a:r>
              <a:rPr kumimoji="1" lang="en-US" altLang="zh-CN" dirty="0" smtClean="0"/>
              <a:t>;</a:t>
            </a:r>
            <a:r>
              <a:rPr kumimoji="1" lang="zh-CN" altLang="en-US" dirty="0" smtClean="0"/>
              <a:t> </a:t>
            </a:r>
            <a:r>
              <a:rPr kumimoji="1" lang="en-US" altLang="zh-CN" dirty="0" smtClean="0"/>
              <a:t>j&lt;=</a:t>
            </a:r>
            <a:r>
              <a:rPr kumimoji="1" lang="zh-CN" altLang="en-US" dirty="0" smtClean="0"/>
              <a:t> </a:t>
            </a:r>
            <a:r>
              <a:rPr kumimoji="1" lang="en-US" altLang="zh-CN" dirty="0" smtClean="0"/>
              <a:t>n;</a:t>
            </a:r>
            <a:r>
              <a:rPr kumimoji="1" lang="zh-CN" altLang="en-US" dirty="0" smtClean="0"/>
              <a:t> </a:t>
            </a:r>
            <a:r>
              <a:rPr kumimoji="1" lang="en-US" altLang="zh-CN" dirty="0" smtClean="0"/>
              <a:t>j</a:t>
            </a:r>
            <a:r>
              <a:rPr kumimoji="1" lang="zh-CN" altLang="en-US" dirty="0" smtClean="0"/>
              <a:t> </a:t>
            </a:r>
            <a:r>
              <a:rPr kumimoji="1" lang="en-US" altLang="zh-CN" dirty="0" smtClean="0"/>
              <a:t>+=</a:t>
            </a:r>
            <a:r>
              <a:rPr kumimoji="1" lang="zh-CN" altLang="en-US" dirty="0" smtClean="0"/>
              <a:t> </a:t>
            </a:r>
            <a:r>
              <a:rPr kumimoji="1" lang="en-US" altLang="zh-CN" dirty="0" err="1" smtClean="0"/>
              <a:t>i</a:t>
            </a:r>
            <a:r>
              <a:rPr kumimoji="1" lang="en-US" altLang="zh-CN" dirty="0" smtClean="0"/>
              <a:t>)</a:t>
            </a:r>
          </a:p>
          <a:p>
            <a:pPr lvl="2"/>
            <a:endParaRPr kumimoji="1" lang="en-US" altLang="zh-CN" dirty="0"/>
          </a:p>
          <a:p>
            <a:pPr lvl="2"/>
            <a:r>
              <a:rPr kumimoji="1" lang="zh-CN" altLang="en-US" dirty="0" smtClean="0"/>
              <a:t>上述代码虽然每一层都能最多执行 </a:t>
            </a:r>
            <a:r>
              <a:rPr kumimoji="1" lang="en-US" altLang="zh-CN" dirty="0" smtClean="0"/>
              <a:t>n</a:t>
            </a:r>
            <a:r>
              <a:rPr kumimoji="1" lang="zh-CN" altLang="en-US" dirty="0" smtClean="0"/>
              <a:t> 次，但是总复杂度是 </a:t>
            </a:r>
            <a:r>
              <a:rPr kumimoji="1" lang="en-US" altLang="zh-CN" dirty="0" smtClean="0"/>
              <a:t>O(</a:t>
            </a:r>
            <a:r>
              <a:rPr kumimoji="1" lang="en-US" altLang="zh-CN" dirty="0" err="1" smtClean="0"/>
              <a:t>nlogn</a:t>
            </a:r>
            <a:r>
              <a:rPr kumimoji="1" lang="en-US" altLang="zh-CN" dirty="0" smtClean="0"/>
              <a:t>)</a:t>
            </a:r>
            <a:r>
              <a:rPr kumimoji="1" lang="zh-CN" altLang="en-US" dirty="0" smtClean="0"/>
              <a:t>。</a:t>
            </a:r>
            <a:endParaRPr kumimoji="1" lang="en-US" altLang="zh-CN" dirty="0" smtClean="0"/>
          </a:p>
          <a:p>
            <a:pPr lvl="2"/>
            <a:r>
              <a:rPr kumimoji="1" lang="en-US" altLang="zh-CN" dirty="0" smtClean="0"/>
              <a:t>n/1</a:t>
            </a:r>
            <a:r>
              <a:rPr kumimoji="1" lang="zh-CN" altLang="en-US" dirty="0"/>
              <a:t> </a:t>
            </a:r>
            <a:r>
              <a:rPr kumimoji="1" lang="en-US" altLang="zh-CN" dirty="0" smtClean="0"/>
              <a:t>+</a:t>
            </a:r>
            <a:r>
              <a:rPr kumimoji="1" lang="zh-CN" altLang="en-US" dirty="0" smtClean="0"/>
              <a:t> </a:t>
            </a:r>
            <a:r>
              <a:rPr kumimoji="1" lang="en-US" altLang="zh-CN" dirty="0" smtClean="0"/>
              <a:t>n/2</a:t>
            </a:r>
            <a:r>
              <a:rPr kumimoji="1" lang="zh-CN" altLang="en-US" dirty="0" smtClean="0"/>
              <a:t> </a:t>
            </a:r>
            <a:r>
              <a:rPr kumimoji="1" lang="en-US" altLang="zh-CN" dirty="0" smtClean="0"/>
              <a:t>+</a:t>
            </a:r>
            <a:r>
              <a:rPr kumimoji="1" lang="zh-CN" altLang="en-US" dirty="0" smtClean="0"/>
              <a:t> </a:t>
            </a:r>
            <a:r>
              <a:rPr kumimoji="1" lang="en-US" altLang="zh-CN" dirty="0" smtClean="0"/>
              <a:t>n/3</a:t>
            </a:r>
            <a:r>
              <a:rPr kumimoji="1" lang="zh-CN" altLang="en-US" dirty="0" smtClean="0"/>
              <a:t> </a:t>
            </a:r>
            <a:r>
              <a:rPr kumimoji="1" lang="en-US" altLang="zh-CN" dirty="0" smtClean="0"/>
              <a:t>+</a:t>
            </a:r>
            <a:r>
              <a:rPr kumimoji="1" lang="zh-CN" altLang="en-US" dirty="0" smtClean="0"/>
              <a:t> </a:t>
            </a:r>
            <a:r>
              <a:rPr kumimoji="1" lang="en-US" altLang="zh-CN" dirty="0" smtClean="0"/>
              <a:t>n/4</a:t>
            </a:r>
            <a:r>
              <a:rPr kumimoji="1" lang="zh-CN" altLang="en-US" dirty="0" smtClean="0"/>
              <a:t> </a:t>
            </a:r>
            <a:r>
              <a:rPr kumimoji="1" lang="en-US" altLang="zh-CN" dirty="0" smtClean="0"/>
              <a:t>=</a:t>
            </a:r>
            <a:r>
              <a:rPr kumimoji="1" lang="zh-CN" altLang="en-US" dirty="0" smtClean="0"/>
              <a:t> </a:t>
            </a:r>
            <a:r>
              <a:rPr kumimoji="1" lang="en-US" altLang="zh-CN" dirty="0" smtClean="0"/>
              <a:t>O(</a:t>
            </a:r>
            <a:r>
              <a:rPr kumimoji="1" lang="en-US" altLang="zh-CN" dirty="0" err="1" smtClean="0"/>
              <a:t>nlogn</a:t>
            </a:r>
            <a:r>
              <a:rPr kumimoji="1" lang="en-US" altLang="zh-CN" dirty="0" smtClean="0"/>
              <a:t>)</a:t>
            </a:r>
            <a:endParaRPr kumimoji="1" lang="zh-CN" altLang="en-US" dirty="0"/>
          </a:p>
        </p:txBody>
      </p:sp>
    </p:spTree>
    <p:extLst>
      <p:ext uri="{BB962C8B-B14F-4D97-AF65-F5344CB8AC3E}">
        <p14:creationId xmlns:p14="http://schemas.microsoft.com/office/powerpoint/2010/main" val="567967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2014 Day1 T1 </a:t>
            </a:r>
            <a:br>
              <a:rPr lang="en-US" altLang="zh-CN" dirty="0"/>
            </a:br>
            <a:endParaRPr kumimoji="1" lang="zh-CN" altLang="en-US" dirty="0"/>
          </a:p>
        </p:txBody>
      </p:sp>
      <p:sp>
        <p:nvSpPr>
          <p:cNvPr id="3" name="内容占位符 2"/>
          <p:cNvSpPr>
            <a:spLocks noGrp="1"/>
          </p:cNvSpPr>
          <p:nvPr>
            <p:ph idx="1"/>
          </p:nvPr>
        </p:nvSpPr>
        <p:spPr/>
        <p:txBody>
          <a:bodyPr/>
          <a:lstStyle/>
          <a:p>
            <a:r>
              <a:rPr lang="zh-CN" altLang="en-US" dirty="0"/>
              <a:t>有两个人 </a:t>
            </a:r>
            <a:r>
              <a:rPr lang="en-US" altLang="zh-CN" dirty="0"/>
              <a:t>A </a:t>
            </a:r>
            <a:r>
              <a:rPr lang="zh-CN" altLang="en-US" dirty="0"/>
              <a:t>和 </a:t>
            </a:r>
            <a:r>
              <a:rPr lang="en-US" altLang="zh-CN" dirty="0"/>
              <a:t>B </a:t>
            </a:r>
            <a:r>
              <a:rPr lang="zh-CN" altLang="en-US" dirty="0"/>
              <a:t>要进行 </a:t>
            </a:r>
            <a:r>
              <a:rPr lang="en-US" altLang="zh-CN" dirty="0"/>
              <a:t>n </a:t>
            </a:r>
            <a:r>
              <a:rPr lang="zh-CN" altLang="en-US" dirty="0"/>
              <a:t>轮猜拳，共有五种手势。</a:t>
            </a:r>
            <a:r>
              <a:rPr lang="en-US" altLang="zh-CN" dirty="0"/>
              <a:t>A </a:t>
            </a:r>
            <a:r>
              <a:rPr lang="zh-CN" altLang="en-US" dirty="0"/>
              <a:t>的出拳有长为 </a:t>
            </a:r>
            <a:r>
              <a:rPr lang="en-US" altLang="zh-CN" dirty="0" err="1"/>
              <a:t>nA</a:t>
            </a:r>
            <a:r>
              <a:rPr lang="en-US" altLang="zh-CN" dirty="0"/>
              <a:t> </a:t>
            </a:r>
            <a:r>
              <a:rPr lang="zh-CN" altLang="en-US" dirty="0"/>
              <a:t>的周期，</a:t>
            </a:r>
            <a:r>
              <a:rPr lang="en-US" altLang="zh-CN" dirty="0"/>
              <a:t>B </a:t>
            </a:r>
            <a:r>
              <a:rPr lang="zh-CN" altLang="en-US" dirty="0"/>
              <a:t>的出拳有长为 </a:t>
            </a:r>
            <a:r>
              <a:rPr lang="en-US" altLang="zh-CN" dirty="0" err="1"/>
              <a:t>nB</a:t>
            </a:r>
            <a:r>
              <a:rPr lang="en-US" altLang="zh-CN" dirty="0"/>
              <a:t> </a:t>
            </a:r>
            <a:r>
              <a:rPr lang="zh-CN" altLang="en-US" dirty="0"/>
              <a:t>的周期。给定手势之间的胜负关系，以及 </a:t>
            </a:r>
            <a:r>
              <a:rPr lang="en-US" altLang="zh-CN" dirty="0"/>
              <a:t>A </a:t>
            </a:r>
            <a:r>
              <a:rPr lang="zh-CN" altLang="en-US" dirty="0"/>
              <a:t>和 </a:t>
            </a:r>
            <a:r>
              <a:rPr lang="en-US" altLang="zh-CN" dirty="0"/>
              <a:t>B </a:t>
            </a:r>
            <a:r>
              <a:rPr lang="zh-CN" altLang="en-US" dirty="0"/>
              <a:t>在周期内的出拳情况，求两人取胜的次数。 </a:t>
            </a:r>
          </a:p>
          <a:p>
            <a:r>
              <a:rPr lang="da-DK" altLang="zh-CN" dirty="0" err="1"/>
              <a:t>n,nA,nB</a:t>
            </a:r>
            <a:r>
              <a:rPr lang="da-DK" altLang="zh-CN" dirty="0"/>
              <a:t> ≤200 </a:t>
            </a:r>
          </a:p>
          <a:p>
            <a:endParaRPr kumimoji="1" lang="zh-CN" altLang="en-US" dirty="0"/>
          </a:p>
        </p:txBody>
      </p:sp>
    </p:spTree>
    <p:extLst>
      <p:ext uri="{BB962C8B-B14F-4D97-AF65-F5344CB8AC3E}">
        <p14:creationId xmlns:p14="http://schemas.microsoft.com/office/powerpoint/2010/main" val="1006126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2014 Day1 T1 </a:t>
            </a:r>
            <a:br>
              <a:rPr lang="en-US" altLang="zh-CN" dirty="0"/>
            </a:br>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1371600" y="2286000"/>
            <a:ext cx="5613400" cy="2095500"/>
          </a:xfrm>
          <a:prstGeom prst="rect">
            <a:avLst/>
          </a:prstGeom>
        </p:spPr>
      </p:pic>
    </p:spTree>
    <p:extLst>
      <p:ext uri="{BB962C8B-B14F-4D97-AF65-F5344CB8AC3E}">
        <p14:creationId xmlns:p14="http://schemas.microsoft.com/office/powerpoint/2010/main" val="949741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2015 Day1 T1 </a:t>
            </a:r>
            <a:br>
              <a:rPr lang="en-US" altLang="zh-CN" dirty="0"/>
            </a:br>
            <a:endParaRPr kumimoji="1"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幻方是一种很神奇的 </a:t>
            </a:r>
            <a:r>
              <a:rPr lang="en-US" altLang="zh-CN" dirty="0"/>
              <a:t>N × N </a:t>
            </a:r>
            <a:r>
              <a:rPr lang="zh-CN" altLang="en-US" dirty="0"/>
              <a:t>矩阵</a:t>
            </a:r>
            <a:r>
              <a:rPr lang="en-US" altLang="zh-CN" dirty="0"/>
              <a:t>:</a:t>
            </a:r>
            <a:r>
              <a:rPr lang="zh-CN" altLang="en-US" dirty="0"/>
              <a:t>它由数字 </a:t>
            </a:r>
            <a:r>
              <a:rPr lang="en-US" altLang="zh-CN" dirty="0"/>
              <a:t>1,2,3,...,N × N </a:t>
            </a:r>
            <a:r>
              <a:rPr lang="zh-CN" altLang="en-US" dirty="0"/>
              <a:t>构成，且 每行、每列及两条对角线上的数字之和都相同。 </a:t>
            </a:r>
          </a:p>
          <a:p>
            <a:r>
              <a:rPr lang="zh-CN" altLang="en-US" dirty="0"/>
              <a:t>当 </a:t>
            </a:r>
            <a:r>
              <a:rPr lang="en-US" altLang="zh-CN" dirty="0"/>
              <a:t>N </a:t>
            </a:r>
            <a:r>
              <a:rPr lang="zh-CN" altLang="en-US" dirty="0"/>
              <a:t>为奇数时，我们可以通过以下方法构建一个幻方</a:t>
            </a:r>
            <a:r>
              <a:rPr lang="en-US" altLang="zh-CN" dirty="0"/>
              <a:t>: </a:t>
            </a:r>
            <a:endParaRPr lang="zh-CN" altLang="en-US" dirty="0"/>
          </a:p>
          <a:p>
            <a:r>
              <a:rPr lang="zh-CN" altLang="en-US" dirty="0"/>
              <a:t>首先将 </a:t>
            </a:r>
            <a:r>
              <a:rPr lang="en-US" altLang="zh-CN" dirty="0"/>
              <a:t>1 </a:t>
            </a:r>
            <a:r>
              <a:rPr lang="zh-CN" altLang="en-US" dirty="0"/>
              <a:t>写在第一行的中间。 </a:t>
            </a:r>
          </a:p>
          <a:p>
            <a:r>
              <a:rPr lang="zh-CN" altLang="en-US" dirty="0"/>
              <a:t>之后，按如下方式从小到大依次填写每个数 </a:t>
            </a:r>
            <a:r>
              <a:rPr lang="en-US" altLang="zh-CN" dirty="0"/>
              <a:t>K(K = 2, 3, . . . , N × N): </a:t>
            </a:r>
            <a:endParaRPr lang="zh-CN" altLang="en-US" dirty="0"/>
          </a:p>
          <a:p>
            <a:r>
              <a:rPr lang="en-US" altLang="zh-CN" dirty="0"/>
              <a:t>1. </a:t>
            </a:r>
            <a:r>
              <a:rPr lang="zh-CN" altLang="en-US" dirty="0"/>
              <a:t>若 </a:t>
            </a:r>
            <a:r>
              <a:rPr lang="en-US" altLang="zh-CN" dirty="0"/>
              <a:t>(K </a:t>
            </a:r>
            <a:r>
              <a:rPr lang="zh-CN" altLang="en-US" dirty="0"/>
              <a:t>− </a:t>
            </a:r>
            <a:r>
              <a:rPr lang="en-US" altLang="zh-CN" dirty="0"/>
              <a:t>1) </a:t>
            </a:r>
            <a:r>
              <a:rPr lang="zh-CN" altLang="en-US" dirty="0"/>
              <a:t>在第一行但不在最后一列，则将 </a:t>
            </a:r>
            <a:r>
              <a:rPr lang="en-US" altLang="zh-CN" dirty="0"/>
              <a:t>K </a:t>
            </a:r>
            <a:r>
              <a:rPr lang="zh-CN" altLang="en-US" dirty="0"/>
              <a:t>填在最后一行，</a:t>
            </a:r>
            <a:r>
              <a:rPr lang="en-US" altLang="zh-CN" dirty="0"/>
              <a:t>(K </a:t>
            </a:r>
            <a:r>
              <a:rPr lang="zh-CN" altLang="en-US" dirty="0"/>
              <a:t>− </a:t>
            </a:r>
            <a:r>
              <a:rPr lang="en-US" altLang="zh-CN" dirty="0"/>
              <a:t>1) </a:t>
            </a:r>
            <a:r>
              <a:rPr lang="zh-CN" altLang="en-US" dirty="0"/>
              <a:t>所在列的右一列</a:t>
            </a:r>
            <a:r>
              <a:rPr lang="en-US" altLang="zh-CN" dirty="0"/>
              <a:t>; </a:t>
            </a:r>
            <a:endParaRPr lang="zh-CN" altLang="en-US" dirty="0"/>
          </a:p>
          <a:p>
            <a:r>
              <a:rPr lang="en-US" altLang="zh-CN" dirty="0"/>
              <a:t>2. </a:t>
            </a:r>
            <a:r>
              <a:rPr lang="zh-CN" altLang="en-US" dirty="0"/>
              <a:t>若 </a:t>
            </a:r>
            <a:r>
              <a:rPr lang="en-US" altLang="zh-CN" dirty="0"/>
              <a:t>(K </a:t>
            </a:r>
            <a:r>
              <a:rPr lang="zh-CN" altLang="en-US" dirty="0"/>
              <a:t>− </a:t>
            </a:r>
            <a:r>
              <a:rPr lang="en-US" altLang="zh-CN" dirty="0"/>
              <a:t>1) </a:t>
            </a:r>
            <a:r>
              <a:rPr lang="zh-CN" altLang="en-US" dirty="0"/>
              <a:t>在最后一列但不在第一行，则将 </a:t>
            </a:r>
            <a:r>
              <a:rPr lang="en-US" altLang="zh-CN" dirty="0"/>
              <a:t>K </a:t>
            </a:r>
            <a:r>
              <a:rPr lang="zh-CN" altLang="en-US" dirty="0"/>
              <a:t>填在第一列，</a:t>
            </a:r>
            <a:r>
              <a:rPr lang="en-US" altLang="zh-CN" dirty="0"/>
              <a:t>(K </a:t>
            </a:r>
            <a:r>
              <a:rPr lang="zh-CN" altLang="en-US" dirty="0"/>
              <a:t>− </a:t>
            </a:r>
            <a:r>
              <a:rPr lang="en-US" altLang="zh-CN" dirty="0"/>
              <a:t>1) </a:t>
            </a:r>
            <a:r>
              <a:rPr lang="zh-CN" altLang="en-US" dirty="0"/>
              <a:t>所 在行的上一行</a:t>
            </a:r>
            <a:r>
              <a:rPr lang="en-US" altLang="zh-CN" dirty="0"/>
              <a:t>; </a:t>
            </a:r>
            <a:endParaRPr lang="zh-CN" altLang="en-US" dirty="0"/>
          </a:p>
          <a:p>
            <a:r>
              <a:rPr lang="en-US" altLang="zh-CN" dirty="0"/>
              <a:t>3. </a:t>
            </a:r>
            <a:r>
              <a:rPr lang="zh-CN" altLang="en-US" dirty="0"/>
              <a:t>若</a:t>
            </a:r>
            <a:r>
              <a:rPr lang="en-US" altLang="zh-CN" dirty="0"/>
              <a:t>(K</a:t>
            </a:r>
            <a:r>
              <a:rPr lang="zh-CN" altLang="en-US" dirty="0"/>
              <a:t>−</a:t>
            </a:r>
            <a:r>
              <a:rPr lang="en-US" altLang="zh-CN" dirty="0"/>
              <a:t>1)</a:t>
            </a:r>
            <a:r>
              <a:rPr lang="zh-CN" altLang="en-US" dirty="0"/>
              <a:t>在第一行最后一列，则将</a:t>
            </a:r>
            <a:r>
              <a:rPr lang="en-US" altLang="zh-CN" dirty="0"/>
              <a:t>K</a:t>
            </a:r>
            <a:r>
              <a:rPr lang="zh-CN" altLang="en-US" dirty="0"/>
              <a:t>填在</a:t>
            </a:r>
            <a:r>
              <a:rPr lang="en-US" altLang="zh-CN" dirty="0"/>
              <a:t>(K</a:t>
            </a:r>
            <a:r>
              <a:rPr lang="zh-CN" altLang="en-US" dirty="0"/>
              <a:t>−</a:t>
            </a:r>
            <a:r>
              <a:rPr lang="en-US" altLang="zh-CN" dirty="0"/>
              <a:t>1)</a:t>
            </a:r>
            <a:r>
              <a:rPr lang="zh-CN" altLang="en-US" dirty="0"/>
              <a:t>的正下方</a:t>
            </a:r>
            <a:r>
              <a:rPr lang="en-US" altLang="zh-CN" dirty="0" smtClean="0"/>
              <a:t>;</a:t>
            </a:r>
          </a:p>
          <a:p>
            <a:r>
              <a:rPr lang="en-US" altLang="zh-CN" dirty="0" smtClean="0"/>
              <a:t>4</a:t>
            </a:r>
            <a:r>
              <a:rPr lang="en-US" altLang="zh-CN" dirty="0"/>
              <a:t>. </a:t>
            </a:r>
            <a:r>
              <a:rPr lang="zh-CN" altLang="en-US" dirty="0"/>
              <a:t>若 </a:t>
            </a:r>
            <a:r>
              <a:rPr lang="en-US" altLang="zh-CN" dirty="0"/>
              <a:t>(K </a:t>
            </a:r>
            <a:r>
              <a:rPr lang="zh-CN" altLang="en-US" dirty="0"/>
              <a:t>− </a:t>
            </a:r>
            <a:r>
              <a:rPr lang="en-US" altLang="zh-CN" dirty="0"/>
              <a:t>1) </a:t>
            </a:r>
            <a:r>
              <a:rPr lang="zh-CN" altLang="en-US" dirty="0"/>
              <a:t>既不在第一行，也不在最后一列，如果 </a:t>
            </a:r>
            <a:r>
              <a:rPr lang="en-US" altLang="zh-CN" dirty="0"/>
              <a:t>(K </a:t>
            </a:r>
            <a:r>
              <a:rPr lang="zh-CN" altLang="en-US" dirty="0"/>
              <a:t>− </a:t>
            </a:r>
            <a:r>
              <a:rPr lang="en-US" altLang="zh-CN" dirty="0"/>
              <a:t>1) </a:t>
            </a:r>
            <a:r>
              <a:rPr lang="zh-CN" altLang="en-US" dirty="0"/>
              <a:t>的右上方还 </a:t>
            </a:r>
            <a:r>
              <a:rPr lang="zh-CN" altLang="en-US" dirty="0" smtClean="0"/>
              <a:t>未</a:t>
            </a:r>
            <a:r>
              <a:rPr lang="zh-CN" altLang="en-US" dirty="0"/>
              <a:t>填数，则将 </a:t>
            </a:r>
            <a:r>
              <a:rPr lang="en-US" altLang="zh-CN" dirty="0"/>
              <a:t>K </a:t>
            </a:r>
            <a:r>
              <a:rPr lang="zh-CN" altLang="en-US" dirty="0"/>
              <a:t>填在 </a:t>
            </a:r>
            <a:r>
              <a:rPr lang="en-US" altLang="zh-CN" dirty="0"/>
              <a:t>(K</a:t>
            </a:r>
            <a:r>
              <a:rPr lang="zh-CN" altLang="en-US" dirty="0"/>
              <a:t>−</a:t>
            </a:r>
            <a:r>
              <a:rPr lang="en-US" altLang="zh-CN" dirty="0"/>
              <a:t>1) </a:t>
            </a:r>
            <a:r>
              <a:rPr lang="zh-CN" altLang="en-US" dirty="0"/>
              <a:t>的右上方，否则将 </a:t>
            </a:r>
            <a:r>
              <a:rPr lang="en-US" altLang="zh-CN" dirty="0"/>
              <a:t>K </a:t>
            </a:r>
            <a:r>
              <a:rPr lang="zh-CN" altLang="en-US" dirty="0"/>
              <a:t>填在 </a:t>
            </a:r>
            <a:r>
              <a:rPr lang="en-US" altLang="zh-CN" dirty="0"/>
              <a:t>(K</a:t>
            </a:r>
            <a:r>
              <a:rPr lang="zh-CN" altLang="en-US" dirty="0"/>
              <a:t>−</a:t>
            </a:r>
            <a:r>
              <a:rPr lang="en-US" altLang="zh-CN" dirty="0"/>
              <a:t>1) </a:t>
            </a:r>
            <a:r>
              <a:rPr lang="zh-CN" altLang="en-US" dirty="0"/>
              <a:t>的正下方。 </a:t>
            </a:r>
            <a:endParaRPr lang="en-US" altLang="zh-CN" dirty="0" smtClean="0"/>
          </a:p>
          <a:p>
            <a:r>
              <a:rPr lang="zh-CN" altLang="en-US" dirty="0" smtClean="0"/>
              <a:t>现</a:t>
            </a:r>
            <a:r>
              <a:rPr lang="zh-CN" altLang="en-US" dirty="0"/>
              <a:t>给定奇数 </a:t>
            </a:r>
            <a:r>
              <a:rPr lang="en-US" altLang="zh-CN" dirty="0"/>
              <a:t>1 </a:t>
            </a:r>
            <a:r>
              <a:rPr lang="zh-CN" altLang="en-US" dirty="0"/>
              <a:t>≤ </a:t>
            </a:r>
            <a:r>
              <a:rPr lang="en-US" altLang="zh-CN" dirty="0"/>
              <a:t>N </a:t>
            </a:r>
            <a:r>
              <a:rPr lang="zh-CN" altLang="en-US" dirty="0"/>
              <a:t>≤ </a:t>
            </a:r>
            <a:r>
              <a:rPr lang="en-US" altLang="zh-CN" dirty="0"/>
              <a:t>39</a:t>
            </a:r>
            <a:r>
              <a:rPr lang="zh-CN" altLang="en-US" dirty="0"/>
              <a:t>，请按上述方法构造 </a:t>
            </a:r>
            <a:r>
              <a:rPr lang="en-US" altLang="zh-CN" dirty="0"/>
              <a:t>N × N </a:t>
            </a:r>
            <a:r>
              <a:rPr lang="zh-CN" altLang="en-US" dirty="0"/>
              <a:t>的幻方。 </a:t>
            </a:r>
          </a:p>
          <a:p>
            <a:endParaRPr kumimoji="1" lang="zh-CN" altLang="en-US" dirty="0"/>
          </a:p>
        </p:txBody>
      </p:sp>
    </p:spTree>
    <p:extLst>
      <p:ext uri="{BB962C8B-B14F-4D97-AF65-F5344CB8AC3E}">
        <p14:creationId xmlns:p14="http://schemas.microsoft.com/office/powerpoint/2010/main" val="1646072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2015 Day1 T1 </a:t>
            </a:r>
            <a:br>
              <a:rPr lang="en-US" altLang="zh-CN" dirty="0"/>
            </a:br>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1371600" y="2286000"/>
            <a:ext cx="4114800" cy="2679700"/>
          </a:xfrm>
          <a:prstGeom prst="rect">
            <a:avLst/>
          </a:prstGeom>
        </p:spPr>
      </p:pic>
    </p:spTree>
    <p:extLst>
      <p:ext uri="{BB962C8B-B14F-4D97-AF65-F5344CB8AC3E}">
        <p14:creationId xmlns:p14="http://schemas.microsoft.com/office/powerpoint/2010/main" val="1394749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2016 Day1 T1 </a:t>
            </a:r>
            <a:br>
              <a:rPr lang="en-US" altLang="zh-CN" dirty="0"/>
            </a:br>
            <a:endParaRPr kumimoji="1" lang="zh-CN" altLang="en-US" dirty="0"/>
          </a:p>
        </p:txBody>
      </p:sp>
      <p:sp>
        <p:nvSpPr>
          <p:cNvPr id="3" name="内容占位符 2"/>
          <p:cNvSpPr>
            <a:spLocks noGrp="1"/>
          </p:cNvSpPr>
          <p:nvPr>
            <p:ph idx="1"/>
          </p:nvPr>
        </p:nvSpPr>
        <p:spPr/>
        <p:txBody>
          <a:bodyPr/>
          <a:lstStyle/>
          <a:p>
            <a:r>
              <a:rPr lang="zh-CN" altLang="en-US" dirty="0"/>
              <a:t>有 </a:t>
            </a:r>
            <a:r>
              <a:rPr lang="en-US" altLang="zh-CN" dirty="0"/>
              <a:t>n </a:t>
            </a:r>
            <a:r>
              <a:rPr lang="zh-CN" altLang="en-US" dirty="0"/>
              <a:t>个玩具小人围成一圈，有的玩具小人面朝圈内，有的玩具小人面 朝圈外。接下来有 </a:t>
            </a:r>
            <a:r>
              <a:rPr lang="en-US" altLang="zh-CN" dirty="0"/>
              <a:t>m </a:t>
            </a:r>
            <a:r>
              <a:rPr lang="zh-CN" altLang="en-US" dirty="0"/>
              <a:t>条指令，第 </a:t>
            </a:r>
            <a:r>
              <a:rPr lang="en-US" altLang="zh-CN" dirty="0" err="1"/>
              <a:t>i</a:t>
            </a:r>
            <a:r>
              <a:rPr lang="en-US" altLang="zh-CN" dirty="0"/>
              <a:t> </a:t>
            </a:r>
            <a:r>
              <a:rPr lang="zh-CN" altLang="en-US" dirty="0"/>
              <a:t>条指令形如 ⌈ 从当前玩具小人开始 往左</a:t>
            </a:r>
            <a:r>
              <a:rPr lang="en-US" altLang="zh-CN" dirty="0"/>
              <a:t>/</a:t>
            </a:r>
            <a:r>
              <a:rPr lang="zh-CN" altLang="en-US" dirty="0"/>
              <a:t>右数第 </a:t>
            </a:r>
            <a:r>
              <a:rPr lang="en-US" altLang="zh-CN" dirty="0" err="1"/>
              <a:t>si</a:t>
            </a:r>
            <a:r>
              <a:rPr lang="en-US" altLang="zh-CN" dirty="0"/>
              <a:t> </a:t>
            </a:r>
            <a:r>
              <a:rPr lang="zh-CN" altLang="en-US" dirty="0"/>
              <a:t>个玩具小人 ⌋，你需要输出最后一个玩具小人的职业。 </a:t>
            </a:r>
          </a:p>
          <a:p>
            <a:r>
              <a:rPr lang="en-US" altLang="zh-CN" dirty="0"/>
              <a:t>1</a:t>
            </a:r>
            <a:r>
              <a:rPr lang="zh-CN" altLang="en-US" dirty="0"/>
              <a:t>≤</a:t>
            </a:r>
            <a:r>
              <a:rPr lang="en-US" altLang="zh-CN" dirty="0" err="1"/>
              <a:t>si</a:t>
            </a:r>
            <a:r>
              <a:rPr lang="en-US" altLang="zh-CN" dirty="0"/>
              <a:t> &lt;</a:t>
            </a:r>
            <a:r>
              <a:rPr lang="en-US" altLang="zh-CN" dirty="0" err="1"/>
              <a:t>n,m</a:t>
            </a:r>
            <a:r>
              <a:rPr lang="zh-CN" altLang="en-US" dirty="0"/>
              <a:t>≤</a:t>
            </a:r>
            <a:r>
              <a:rPr lang="en-US" altLang="zh-CN" dirty="0" smtClean="0"/>
              <a:t>10^5 </a:t>
            </a:r>
            <a:endParaRPr lang="zh-CN" altLang="en-US" dirty="0"/>
          </a:p>
          <a:p>
            <a:endParaRPr kumimoji="1" lang="zh-CN" altLang="en-US" dirty="0"/>
          </a:p>
        </p:txBody>
      </p:sp>
    </p:spTree>
    <p:extLst>
      <p:ext uri="{BB962C8B-B14F-4D97-AF65-F5344CB8AC3E}">
        <p14:creationId xmlns:p14="http://schemas.microsoft.com/office/powerpoint/2010/main" val="109968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1371600" y="2286000"/>
            <a:ext cx="6375400" cy="2667000"/>
          </a:xfrm>
          <a:prstGeom prst="rect">
            <a:avLst/>
          </a:prstGeom>
        </p:spPr>
      </p:pic>
    </p:spTree>
    <p:extLst>
      <p:ext uri="{BB962C8B-B14F-4D97-AF65-F5344CB8AC3E}">
        <p14:creationId xmlns:p14="http://schemas.microsoft.com/office/powerpoint/2010/main" val="1748300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majorFont>
      <a:minorFont>
        <a:latin typeface="Franklin Gothic Book" panose="020B0503020102020204"/>
        <a:ea typeface=""/>
        <a:cs typeface=""/>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481</TotalTime>
  <Words>2094</Words>
  <Application>Microsoft Macintosh PowerPoint</Application>
  <PresentationFormat>宽屏</PresentationFormat>
  <Paragraphs>133</Paragraphs>
  <Slides>31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31</vt:i4>
      </vt:variant>
    </vt:vector>
  </HeadingPairs>
  <TitlesOfParts>
    <vt:vector size="35" baseType="lpstr">
      <vt:lpstr>Cambria Math</vt:lpstr>
      <vt:lpstr>DengXian</vt:lpstr>
      <vt:lpstr>Franklin Gothic Book</vt:lpstr>
      <vt:lpstr>裁剪</vt:lpstr>
      <vt:lpstr>模拟递推与复杂度分析</vt:lpstr>
      <vt:lpstr>模拟</vt:lpstr>
      <vt:lpstr>一些技巧</vt:lpstr>
      <vt:lpstr>NOIP 2014 Day1 T1  </vt:lpstr>
      <vt:lpstr>NOIP 2014 Day1 T1  </vt:lpstr>
      <vt:lpstr>NOIP 2015 Day1 T1  </vt:lpstr>
      <vt:lpstr>NOIP 2015 Day1 T1  </vt:lpstr>
      <vt:lpstr>NOIP 2016 Day1 T1  </vt:lpstr>
      <vt:lpstr>PowerPoint 演示文稿</vt:lpstr>
      <vt:lpstr>NOIP 2017 Day1 T2  </vt:lpstr>
      <vt:lpstr>PowerPoint 演示文稿</vt:lpstr>
      <vt:lpstr>NOIP 2017 Day1 T2  </vt:lpstr>
      <vt:lpstr>NOIP 2017 Day1 T2  </vt:lpstr>
      <vt:lpstr>一些更难的模拟题</vt:lpstr>
      <vt:lpstr>递推</vt:lpstr>
      <vt:lpstr>组合数</vt:lpstr>
      <vt:lpstr>错排</vt:lpstr>
      <vt:lpstr>斯特林数</vt:lpstr>
      <vt:lpstr>斯特林数</vt:lpstr>
      <vt:lpstr>Uoj241 破坏发射台</vt:lpstr>
      <vt:lpstr>NOI 2009 管道取珠</vt:lpstr>
      <vt:lpstr>轮状病毒</vt:lpstr>
      <vt:lpstr>矩阵快速幂</vt:lpstr>
      <vt:lpstr>矩阵快速幂</vt:lpstr>
      <vt:lpstr>矩阵快速幂</vt:lpstr>
      <vt:lpstr>更多的递推加速技巧</vt:lpstr>
      <vt:lpstr>复杂度分析</vt:lpstr>
      <vt:lpstr>复杂度分析</vt:lpstr>
      <vt:lpstr>总复杂度与势能分析法</vt:lpstr>
      <vt:lpstr>主定理</vt:lpstr>
      <vt:lpstr>调和级数</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图论入门</dc:title>
  <dc:creator>Microsoft Office 用户</dc:creator>
  <cp:lastModifiedBy>Microsoft Office 用户</cp:lastModifiedBy>
  <cp:revision>35</cp:revision>
  <dcterms:created xsi:type="dcterms:W3CDTF">2019-10-06T01:47:23Z</dcterms:created>
  <dcterms:modified xsi:type="dcterms:W3CDTF">2020-07-22T03:35:41Z</dcterms:modified>
</cp:coreProperties>
</file>