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32B8A-4AA6-DA41-922C-2F833C8073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530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搜索与优化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Scales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你有 </a:t>
            </a:r>
            <a:r>
              <a:rPr lang="en-US" altLang="zh-CN" dirty="0"/>
              <a:t>6 </a:t>
            </a:r>
            <a:r>
              <a:rPr lang="zh-CN" altLang="en-US" dirty="0"/>
              <a:t>枚硬币，你可以进行以下询问中的一种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三枚硬币中，哪个最重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三枚硬币中，哪个最轻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三枚硬币中，哪个既不是最轻也不是最重</a:t>
            </a:r>
            <a:r>
              <a:rPr lang="en-US" altLang="zh-CN" dirty="0"/>
              <a:t>? </a:t>
            </a:r>
            <a:endParaRPr lang="zh-CN" altLang="en-US" dirty="0"/>
          </a:p>
          <a:p>
            <a:r>
              <a:rPr lang="en-US" altLang="zh-CN" dirty="0"/>
              <a:t>4. 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三枚硬币中，比 </a:t>
            </a:r>
            <a:r>
              <a:rPr lang="en-US" altLang="zh-CN" dirty="0"/>
              <a:t>D </a:t>
            </a:r>
            <a:r>
              <a:rPr lang="zh-CN" altLang="en-US" dirty="0"/>
              <a:t>重的最轻的硬币是哪个</a:t>
            </a:r>
            <a:r>
              <a:rPr lang="en-US" altLang="zh-CN" dirty="0"/>
              <a:t>?</a:t>
            </a:r>
            <a:r>
              <a:rPr lang="zh-CN" altLang="en-US" dirty="0"/>
              <a:t>如果没有比 </a:t>
            </a:r>
            <a:r>
              <a:rPr lang="en-US" altLang="zh-CN" dirty="0"/>
              <a:t>D </a:t>
            </a:r>
            <a:r>
              <a:rPr lang="zh-CN" altLang="en-US" dirty="0"/>
              <a:t>重的</a:t>
            </a:r>
            <a:r>
              <a:rPr lang="zh-CN" altLang="en-US" dirty="0" smtClean="0"/>
              <a:t>硬币</a:t>
            </a:r>
            <a:endParaRPr lang="en-US" altLang="zh-CN" dirty="0" smtClean="0"/>
          </a:p>
          <a:p>
            <a:r>
              <a:rPr lang="zh-CN" altLang="en-US" dirty="0" smtClean="0"/>
              <a:t>那么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上的硬币最轻的是哪个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r>
              <a:rPr lang="zh-CN" altLang="en-US" dirty="0"/>
              <a:t>你的目标是在最少的次数内将硬币排序。设你的程序中，步数最多</a:t>
            </a:r>
            <a:r>
              <a:rPr lang="zh-CN" altLang="en-US" dirty="0" smtClean="0"/>
              <a:t>的一</a:t>
            </a:r>
            <a:r>
              <a:rPr lang="zh-CN" altLang="en-US" dirty="0"/>
              <a:t>组数据超过了标准答案 </a:t>
            </a:r>
            <a:r>
              <a:rPr lang="en-US" altLang="zh-CN" dirty="0"/>
              <a:t>x </a:t>
            </a:r>
            <a:r>
              <a:rPr lang="zh-CN" altLang="en-US" dirty="0"/>
              <a:t>步，那么你将得到 ⌊ </a:t>
            </a:r>
            <a:r>
              <a:rPr lang="en-US" altLang="zh-CN" dirty="0" smtClean="0"/>
              <a:t>100/(x/5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zh-CN" altLang="en-US" dirty="0"/>
              <a:t>⌋ 的分数。 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随机化搜索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在有些问题中，我们可能难以设计出非常靠谱的估价函数。而通常来 说，应用一些贪心算法我们可以得到 </a:t>
            </a:r>
            <a:r>
              <a:rPr lang="en-US" altLang="zh-CN" dirty="0"/>
              <a:t>h(x) </a:t>
            </a:r>
            <a:r>
              <a:rPr lang="zh-CN" altLang="en-US" dirty="0"/>
              <a:t>的一个近似解。 </a:t>
            </a:r>
          </a:p>
          <a:p>
            <a:r>
              <a:rPr lang="zh-CN" altLang="en-US" dirty="0"/>
              <a:t>我们可以类似迭代加深搜索一样，按照子状态的 </a:t>
            </a:r>
            <a:r>
              <a:rPr lang="en-US" altLang="zh-CN" dirty="0"/>
              <a:t>h(x) </a:t>
            </a:r>
            <a:r>
              <a:rPr lang="zh-CN" altLang="en-US" dirty="0"/>
              <a:t>分配搜索的概率， 并随机选择一个状态进行搜索。当我们搜索到一些较差的解时，还可 以对路径进行一些惩罚。这样的想法类似于蒙特卡罗树搜索方法，在 遇到一些具有特殊性质的题目时，这种方法往往可以取得可观的效果， 在一些题目上可以作为骗分的算法使用。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80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折半搜索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折半搜索是搜索题中常见的手段。如果问题可以拆成独立的两半，并 且两部分的搜索结果能够很方便的合并，那么使用折半搜索可以大大 提高搜索效率。最为经典的问题即为 </a:t>
            </a:r>
            <a:r>
              <a:rPr lang="en-US" altLang="zh-CN" dirty="0"/>
              <a:t>Subset Sum </a:t>
            </a:r>
            <a:r>
              <a:rPr lang="zh-CN" altLang="en-US" dirty="0"/>
              <a:t>问题。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1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Subset Sum </a:t>
            </a:r>
            <a:r>
              <a:rPr lang="zh-CN" altLang="en-US" b="1" dirty="0"/>
              <a:t>问题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个数，找出一个子集使得和恰好为 </a:t>
            </a:r>
            <a:r>
              <a:rPr lang="en-US" altLang="zh-CN" dirty="0"/>
              <a:t>S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7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Kimagure</a:t>
            </a:r>
            <a:r>
              <a:rPr lang="en-US" altLang="zh-CN" dirty="0"/>
              <a:t> Cleaner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你在二维平面上，有一连串 </a:t>
            </a:r>
            <a:r>
              <a:rPr lang="en-US" altLang="zh-CN" dirty="0"/>
              <a:t>n </a:t>
            </a:r>
            <a:r>
              <a:rPr lang="zh-CN" altLang="en-US" dirty="0"/>
              <a:t>个操作序列，每一步操作为转 </a:t>
            </a:r>
            <a:r>
              <a:rPr lang="en-US" altLang="zh-CN" dirty="0"/>
              <a:t>90 </a:t>
            </a:r>
            <a:r>
              <a:rPr lang="zh-CN" altLang="en-US" dirty="0"/>
              <a:t>度并走 一个距离。给定转向方向是否确定 </a:t>
            </a:r>
            <a:r>
              <a:rPr lang="en-US" altLang="zh-CN" dirty="0"/>
              <a:t>(L,R,?) </a:t>
            </a:r>
            <a:r>
              <a:rPr lang="zh-CN" altLang="en-US" dirty="0"/>
              <a:t>和距离范围，求一组从 </a:t>
            </a:r>
            <a:r>
              <a:rPr lang="en-US" altLang="zh-CN" dirty="0"/>
              <a:t>(0, 0) </a:t>
            </a:r>
            <a:r>
              <a:rPr lang="zh-CN" altLang="en-US" dirty="0"/>
              <a:t>走到 </a:t>
            </a:r>
            <a:r>
              <a:rPr lang="en-US" altLang="zh-CN" dirty="0"/>
              <a:t>(x, y) </a:t>
            </a:r>
            <a:r>
              <a:rPr lang="zh-CN" altLang="en-US" dirty="0"/>
              <a:t>的解。 </a:t>
            </a:r>
          </a:p>
          <a:p>
            <a:r>
              <a:rPr lang="zh-CN" altLang="en-US" dirty="0"/>
              <a:t>主要分为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20, 40, 60 </a:t>
            </a:r>
            <a:r>
              <a:rPr lang="zh-CN" altLang="en-US" dirty="0"/>
              <a:t>三档部分分。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NOIP2013 Day2 T3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 </a:t>
            </a:r>
            <a:r>
              <a:rPr lang="en-US" altLang="zh-CN" dirty="0"/>
              <a:t>n × m </a:t>
            </a:r>
            <a:r>
              <a:rPr lang="zh-CN" altLang="en-US" dirty="0"/>
              <a:t>的网格，在网格上有一个空格，其余的 </a:t>
            </a:r>
            <a:r>
              <a:rPr lang="en-US" altLang="zh-CN" dirty="0"/>
              <a:t>n × m </a:t>
            </a:r>
            <a:r>
              <a:rPr lang="zh-CN" altLang="en-US" dirty="0"/>
              <a:t>− </a:t>
            </a:r>
            <a:r>
              <a:rPr lang="en-US" altLang="zh-CN" dirty="0"/>
              <a:t>1 </a:t>
            </a:r>
            <a:r>
              <a:rPr lang="zh-CN" altLang="en-US" dirty="0"/>
              <a:t>个空格 上都有棋子。每次你可以移动棋子</a:t>
            </a:r>
            <a:r>
              <a:rPr lang="zh-CN" altLang="en-US" dirty="0" smtClean="0"/>
              <a:t>，部分棋子不能移动，棋子只</a:t>
            </a:r>
            <a:r>
              <a:rPr lang="zh-CN" altLang="en-US" smtClean="0"/>
              <a:t>能向空格移动。问</a:t>
            </a:r>
            <a:r>
              <a:rPr lang="zh-CN" altLang="en-US" dirty="0"/>
              <a:t>如果空格在 </a:t>
            </a:r>
            <a:r>
              <a:rPr lang="en-US" altLang="zh-CN" dirty="0"/>
              <a:t>(a, b)</a:t>
            </a:r>
            <a:r>
              <a:rPr lang="zh-CN" altLang="en-US" dirty="0"/>
              <a:t>，要将棋子 </a:t>
            </a:r>
            <a:r>
              <a:rPr lang="en-US" altLang="zh-CN" dirty="0"/>
              <a:t>(x, y) </a:t>
            </a:r>
            <a:r>
              <a:rPr lang="zh-CN" altLang="en-US" dirty="0"/>
              <a:t>移动到 </a:t>
            </a:r>
            <a:r>
              <a:rPr lang="en-US" altLang="zh-CN" dirty="0"/>
              <a:t>(p, q) </a:t>
            </a:r>
            <a:r>
              <a:rPr lang="zh-CN" altLang="en-US" dirty="0"/>
              <a:t>的最小代价。 </a:t>
            </a:r>
          </a:p>
          <a:p>
            <a:r>
              <a:rPr lang="en-US" altLang="zh-CN" dirty="0" err="1"/>
              <a:t>n,m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30,T </a:t>
            </a:r>
            <a:r>
              <a:rPr lang="zh-CN" altLang="en-US" dirty="0"/>
              <a:t>≤ </a:t>
            </a:r>
            <a:r>
              <a:rPr lang="en-US" altLang="zh-CN" dirty="0" smtClean="0"/>
              <a:t>500</a:t>
            </a:r>
            <a:r>
              <a:rPr lang="zh-CN" altLang="en-US" dirty="0" smtClean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04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 2015 Day1 T3 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7" y="1668483"/>
            <a:ext cx="70135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5544539"/>
            <a:ext cx="7315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启发式搜索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启发式搜索一般指利用问题本身的启发性信息来降低搜索范围、</a:t>
            </a:r>
            <a:r>
              <a:rPr lang="zh-CN" altLang="en-US" dirty="0" smtClean="0"/>
              <a:t>降低问题</a:t>
            </a:r>
            <a:r>
              <a:rPr lang="zh-CN" altLang="en-US" dirty="0"/>
              <a:t>复杂度的目的。</a:t>
            </a:r>
            <a:r>
              <a:rPr lang="en-US" altLang="zh-CN" dirty="0"/>
              <a:t>A* </a:t>
            </a:r>
            <a:r>
              <a:rPr lang="zh-CN" altLang="en-US" dirty="0"/>
              <a:t>和 </a:t>
            </a:r>
            <a:r>
              <a:rPr lang="en-US" altLang="zh-CN" dirty="0"/>
              <a:t>IDA* </a:t>
            </a:r>
            <a:r>
              <a:rPr lang="zh-CN" altLang="en-US" dirty="0"/>
              <a:t>可以说是最普及的启发式搜索算法了。 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A* </a:t>
            </a:r>
            <a:r>
              <a:rPr lang="zh-CN" altLang="en-US" dirty="0"/>
              <a:t>中，我们主要利用一个估价函数 </a:t>
            </a:r>
            <a:r>
              <a:rPr lang="en-US" altLang="zh-CN" dirty="0"/>
              <a:t>h′(x) </a:t>
            </a:r>
            <a:r>
              <a:rPr lang="zh-CN" altLang="en-US" dirty="0"/>
              <a:t>调整状态访问的顺序，</a:t>
            </a:r>
            <a:r>
              <a:rPr lang="zh-CN" altLang="en-US" dirty="0" smtClean="0"/>
              <a:t>使得</a:t>
            </a:r>
            <a:r>
              <a:rPr lang="zh-CN" altLang="en-US" dirty="0"/>
              <a:t>最优的状态优先搜索到。不妨假设当前状态 </a:t>
            </a:r>
            <a:r>
              <a:rPr lang="en-US" altLang="zh-CN" dirty="0"/>
              <a:t>x </a:t>
            </a:r>
            <a:r>
              <a:rPr lang="zh-CN" altLang="en-US" dirty="0"/>
              <a:t>的代价为 </a:t>
            </a:r>
            <a:r>
              <a:rPr lang="en-US" altLang="zh-CN" dirty="0"/>
              <a:t>g(x)</a:t>
            </a:r>
            <a:r>
              <a:rPr lang="zh-CN" altLang="en-US" dirty="0"/>
              <a:t>，</a:t>
            </a:r>
            <a:r>
              <a:rPr lang="en-US" altLang="zh-CN" dirty="0"/>
              <a:t>x </a:t>
            </a:r>
            <a:r>
              <a:rPr lang="zh-CN" altLang="en-US" dirty="0"/>
              <a:t>到</a:t>
            </a:r>
            <a:r>
              <a:rPr lang="zh-CN" altLang="en-US" dirty="0" smtClean="0"/>
              <a:t>目标</a:t>
            </a:r>
            <a:r>
              <a:rPr lang="zh-CN" altLang="en-US" dirty="0"/>
              <a:t>状态的实际代价为 </a:t>
            </a:r>
            <a:r>
              <a:rPr lang="en-US" altLang="zh-CN" dirty="0"/>
              <a:t>h(x)</a:t>
            </a:r>
            <a:r>
              <a:rPr lang="zh-CN" altLang="en-US" dirty="0"/>
              <a:t>，那么最终的代价应当为 </a:t>
            </a:r>
            <a:r>
              <a:rPr lang="en-US" altLang="zh-CN" dirty="0"/>
              <a:t>f(x) = g(x) + h(x)</a:t>
            </a:r>
            <a:r>
              <a:rPr lang="zh-CN" altLang="en-US" dirty="0"/>
              <a:t>。 我们设计一个估价函数 </a:t>
            </a:r>
            <a:r>
              <a:rPr lang="en-US" altLang="zh-CN" dirty="0"/>
              <a:t>h′(x)</a:t>
            </a:r>
            <a:r>
              <a:rPr lang="zh-CN" altLang="en-US" dirty="0"/>
              <a:t>，我们就可以利用 </a:t>
            </a:r>
            <a:r>
              <a:rPr lang="en-US" altLang="zh-CN" dirty="0"/>
              <a:t>f′(x) = g(x) + h′(x) </a:t>
            </a:r>
            <a:r>
              <a:rPr lang="zh-CN" altLang="en-US" dirty="0"/>
              <a:t>来 估计状态 </a:t>
            </a:r>
            <a:r>
              <a:rPr lang="en-US" altLang="zh-CN" dirty="0"/>
              <a:t>x </a:t>
            </a:r>
            <a:r>
              <a:rPr lang="zh-CN" altLang="en-US" dirty="0"/>
              <a:t>的代价了。 </a:t>
            </a:r>
          </a:p>
          <a:p>
            <a:r>
              <a:rPr lang="en-US" altLang="zh-CN" dirty="0"/>
              <a:t>A* </a:t>
            </a:r>
            <a:r>
              <a:rPr lang="zh-CN" altLang="en-US" dirty="0"/>
              <a:t>大致是这样一个流程</a:t>
            </a:r>
            <a:r>
              <a:rPr lang="en-US" altLang="zh-CN" dirty="0"/>
              <a:t>:</a:t>
            </a:r>
            <a:r>
              <a:rPr lang="zh-CN" altLang="en-US" dirty="0"/>
              <a:t>维护一个关于估价的优先队列，每次取出</a:t>
            </a:r>
            <a:r>
              <a:rPr lang="zh-CN" altLang="en-US" dirty="0" smtClean="0"/>
              <a:t>队首</a:t>
            </a:r>
            <a:r>
              <a:rPr lang="zh-CN" altLang="en-US" dirty="0"/>
              <a:t>拓展状态，直到取得一个终止态为止。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3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启发式搜索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考虑估价函数的影响，大致有以下几种情况</a:t>
            </a:r>
            <a:r>
              <a:rPr lang="en-US" altLang="zh-CN" dirty="0"/>
              <a:t>: </a:t>
            </a:r>
            <a:r>
              <a:rPr lang="zh-CN" altLang="en-US" dirty="0"/>
              <a:t>如果 </a:t>
            </a:r>
            <a:r>
              <a:rPr lang="en-US" altLang="zh-CN" dirty="0"/>
              <a:t>h’(n)&lt;h(n) </a:t>
            </a:r>
            <a:r>
              <a:rPr lang="zh-CN" altLang="en-US" dirty="0"/>
              <a:t>到目标状态的实际距离，这种情况下，搜索的点数多， 搜索范围大，效率低。但能得到最优解。 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h</a:t>
            </a:r>
            <a:r>
              <a:rPr lang="zh-CN" altLang="en-US" dirty="0"/>
              <a:t>‘</a:t>
            </a:r>
            <a:r>
              <a:rPr lang="en-US" altLang="zh-CN" dirty="0"/>
              <a:t>(n)=h(n)</a:t>
            </a:r>
            <a:r>
              <a:rPr lang="zh-CN" altLang="en-US" dirty="0"/>
              <a:t>，即距离估计 </a:t>
            </a:r>
            <a:r>
              <a:rPr lang="en-US" altLang="zh-CN" dirty="0"/>
              <a:t>h’(n) </a:t>
            </a:r>
            <a:r>
              <a:rPr lang="zh-CN" altLang="en-US" dirty="0"/>
              <a:t>等于最短距离，那么搜索将严格沿 着最短路径进行，此时的搜索效率是最高的。 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h’(n)&gt;h(n)</a:t>
            </a:r>
            <a:r>
              <a:rPr lang="zh-CN" altLang="en-US" dirty="0"/>
              <a:t>，搜索的点数少，搜索范围小，效率高，但不能保证得 到最优解。 </a:t>
            </a:r>
          </a:p>
          <a:p>
            <a:r>
              <a:rPr lang="zh-CN" altLang="en-US" dirty="0"/>
              <a:t>而在 </a:t>
            </a:r>
            <a:r>
              <a:rPr lang="en-US" altLang="zh-CN" dirty="0"/>
              <a:t>IDA* </a:t>
            </a:r>
            <a:r>
              <a:rPr lang="zh-CN" altLang="en-US" dirty="0"/>
              <a:t>中，我们利用 </a:t>
            </a:r>
            <a:r>
              <a:rPr lang="en-US" altLang="zh-CN" dirty="0"/>
              <a:t>h′(x) </a:t>
            </a:r>
            <a:r>
              <a:rPr lang="zh-CN" altLang="en-US" dirty="0"/>
              <a:t>作为最优性剪枝，并迭代加深递归的层 数</a:t>
            </a:r>
            <a:r>
              <a:rPr lang="en-US" altLang="zh-CN" dirty="0"/>
              <a:t>:</a:t>
            </a:r>
            <a:r>
              <a:rPr lang="zh-CN" altLang="en-US" dirty="0"/>
              <a:t>每次只对深度 ≤ </a:t>
            </a:r>
            <a:r>
              <a:rPr lang="en-US" altLang="zh-CN" dirty="0"/>
              <a:t>D </a:t>
            </a:r>
            <a:r>
              <a:rPr lang="zh-CN" altLang="en-US" dirty="0"/>
              <a:t>的所有情况进行搜索，利用最优性剪枝优化。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71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b="1" dirty="0"/>
              <a:t>短路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条边的带边权有向图，求 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的 </a:t>
            </a:r>
            <a:r>
              <a:rPr lang="en-US" altLang="zh-CN" dirty="0"/>
              <a:t>K </a:t>
            </a:r>
            <a:r>
              <a:rPr lang="zh-CN" altLang="en-US" dirty="0"/>
              <a:t>短路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n,m,K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2000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11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骑士精神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 </a:t>
            </a:r>
            <a:r>
              <a:rPr lang="en-US" altLang="zh-CN" dirty="0"/>
              <a:t>5×5 </a:t>
            </a:r>
            <a:r>
              <a:rPr lang="zh-CN" altLang="en-US" dirty="0"/>
              <a:t>的棋盘上有 </a:t>
            </a:r>
            <a:r>
              <a:rPr lang="en-US" altLang="zh-CN" dirty="0"/>
              <a:t>12 </a:t>
            </a:r>
            <a:r>
              <a:rPr lang="zh-CN" altLang="en-US" dirty="0"/>
              <a:t>个白色的骑士和 </a:t>
            </a:r>
            <a:r>
              <a:rPr lang="en-US" altLang="zh-CN" dirty="0"/>
              <a:t>12 </a:t>
            </a:r>
            <a:r>
              <a:rPr lang="zh-CN" altLang="en-US" dirty="0"/>
              <a:t>个黑色的骑士，且有一个 空位。在任何时候一个骑士都能按照骑士的走法</a:t>
            </a:r>
            <a:r>
              <a:rPr lang="en-US" altLang="zh-CN" dirty="0"/>
              <a:t>(</a:t>
            </a:r>
            <a:r>
              <a:rPr lang="zh-CN" altLang="en-US" dirty="0"/>
              <a:t>它可以走到和它横坐 标相差为 </a:t>
            </a:r>
            <a:r>
              <a:rPr lang="en-US" altLang="zh-CN" dirty="0"/>
              <a:t>1</a:t>
            </a:r>
            <a:r>
              <a:rPr lang="zh-CN" altLang="en-US" dirty="0"/>
              <a:t>，纵坐标相差为 </a:t>
            </a:r>
            <a:r>
              <a:rPr lang="en-US" altLang="zh-CN" dirty="0"/>
              <a:t>2 </a:t>
            </a:r>
            <a:r>
              <a:rPr lang="zh-CN" altLang="en-US" dirty="0"/>
              <a:t>或者横坐标相差为 </a:t>
            </a:r>
            <a:r>
              <a:rPr lang="en-US" altLang="zh-CN" dirty="0"/>
              <a:t>2</a:t>
            </a:r>
            <a:r>
              <a:rPr lang="zh-CN" altLang="en-US" dirty="0"/>
              <a:t>，纵坐标相差为 </a:t>
            </a:r>
            <a:r>
              <a:rPr lang="en-US" altLang="zh-CN" dirty="0"/>
              <a:t>1 </a:t>
            </a:r>
            <a:r>
              <a:rPr lang="zh-CN" altLang="en-US" dirty="0"/>
              <a:t>的 格子</a:t>
            </a:r>
            <a:r>
              <a:rPr lang="en-US" altLang="zh-CN" dirty="0"/>
              <a:t>)</a:t>
            </a:r>
            <a:r>
              <a:rPr lang="zh-CN" altLang="en-US" dirty="0"/>
              <a:t>移动到空位上。给定一个初始的棋盘，怎样才能经过移动变成如 下目标棋盘</a:t>
            </a:r>
            <a:r>
              <a:rPr lang="en-US" altLang="zh-CN" dirty="0"/>
              <a:t>:</a:t>
            </a:r>
            <a:r>
              <a:rPr lang="zh-CN" altLang="en-US" dirty="0"/>
              <a:t>为了体现出骑士精神，他们必须以最少的步数完成任务。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9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剪枝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剪枝是指在 </a:t>
            </a:r>
            <a:r>
              <a:rPr lang="en-US" altLang="zh-CN" dirty="0"/>
              <a:t>DFS </a:t>
            </a:r>
            <a:r>
              <a:rPr lang="zh-CN" altLang="en-US" dirty="0"/>
              <a:t>或是 </a:t>
            </a:r>
            <a:r>
              <a:rPr lang="en-US" altLang="zh-CN" dirty="0"/>
              <a:t>BFS(</a:t>
            </a:r>
            <a:r>
              <a:rPr lang="zh-CN" altLang="en-US" dirty="0"/>
              <a:t>一般不存在</a:t>
            </a:r>
            <a:r>
              <a:rPr lang="en-US" altLang="zh-CN" dirty="0"/>
              <a:t>) </a:t>
            </a:r>
            <a:r>
              <a:rPr lang="zh-CN" altLang="en-US" dirty="0"/>
              <a:t>的 过程中，判断不可能更新答案而停止向下 </a:t>
            </a:r>
            <a:r>
              <a:rPr lang="en-US" altLang="zh-CN" dirty="0"/>
              <a:t>DFS </a:t>
            </a:r>
            <a:r>
              <a:rPr lang="zh-CN" altLang="en-US" dirty="0"/>
              <a:t>的操作。剪枝一般没有 什么套路，需要对题目性质进行一定程度的挖掘。 </a:t>
            </a:r>
          </a:p>
          <a:p>
            <a:r>
              <a:rPr lang="zh-CN" altLang="en-US" dirty="0"/>
              <a:t>一般来说，剪枝分为可行性剪枝和最优性剪枝，可行性剪枝指的是舍 去不可能产生合法解的部分</a:t>
            </a:r>
            <a:r>
              <a:rPr lang="en-US" altLang="zh-CN" dirty="0"/>
              <a:t>;</a:t>
            </a:r>
            <a:r>
              <a:rPr lang="zh-CN" altLang="en-US" dirty="0"/>
              <a:t>最优性剪枝是指删去舍去不可能产生更 优解的部分的剪枝。最优性剪枝往往配合估价函数使用。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1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智破连环阵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给出地图上 </a:t>
            </a:r>
            <a:r>
              <a:rPr lang="en-US" altLang="zh-CN" dirty="0"/>
              <a:t>N </a:t>
            </a:r>
            <a:r>
              <a:rPr lang="zh-CN" altLang="en-US" dirty="0"/>
              <a:t>个目标点，</a:t>
            </a:r>
            <a:r>
              <a:rPr lang="en-US" altLang="zh-CN" dirty="0"/>
              <a:t>M </a:t>
            </a:r>
            <a:r>
              <a:rPr lang="zh-CN" altLang="en-US" dirty="0"/>
              <a:t>个炸弹</a:t>
            </a:r>
            <a:r>
              <a:rPr lang="en-US" altLang="zh-CN" dirty="0"/>
              <a:t>(</a:t>
            </a:r>
            <a:r>
              <a:rPr lang="zh-CN" altLang="en-US" dirty="0"/>
              <a:t>只能用一次</a:t>
            </a:r>
            <a:r>
              <a:rPr lang="en-US" altLang="zh-CN" dirty="0"/>
              <a:t>)</a:t>
            </a:r>
            <a:r>
              <a:rPr lang="zh-CN" altLang="en-US" dirty="0"/>
              <a:t>。每个炸弹启动后， 将距它距离不超过 </a:t>
            </a:r>
            <a:r>
              <a:rPr lang="en-US" altLang="zh-CN" dirty="0"/>
              <a:t>K </a:t>
            </a:r>
            <a:r>
              <a:rPr lang="zh-CN" altLang="en-US" dirty="0"/>
              <a:t>范围内的符合要求的目标全部摧毁</a:t>
            </a:r>
            <a:r>
              <a:rPr lang="en-US" altLang="zh-CN" dirty="0"/>
              <a:t>(</a:t>
            </a:r>
            <a:r>
              <a:rPr lang="zh-CN" altLang="en-US" dirty="0"/>
              <a:t>符合要求</a:t>
            </a:r>
            <a:r>
              <a:rPr lang="en-US" altLang="zh-CN" dirty="0"/>
              <a:t>: </a:t>
            </a:r>
            <a:r>
              <a:rPr lang="zh-CN" altLang="en-US" dirty="0"/>
              <a:t>摧毁目标必须按编号顺序，而且同一时刻只有一个炸弹是启动的，但 一个炸弹可以连续摧毁目标</a:t>
            </a:r>
            <a:r>
              <a:rPr lang="en-US" altLang="zh-CN" dirty="0"/>
              <a:t>)</a:t>
            </a:r>
            <a:r>
              <a:rPr lang="zh-CN" altLang="en-US" dirty="0"/>
              <a:t>，求摧毁全部目标需要动多少武器。 </a:t>
            </a:r>
          </a:p>
          <a:p>
            <a:r>
              <a:rPr lang="en-US" altLang="zh-CN" dirty="0"/>
              <a:t>N, M </a:t>
            </a:r>
            <a:r>
              <a:rPr lang="zh-CN" altLang="en-US" dirty="0"/>
              <a:t>≤ </a:t>
            </a:r>
            <a:r>
              <a:rPr lang="en-US" altLang="zh-CN" dirty="0"/>
              <a:t>100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4068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</TotalTime>
  <Words>1228</Words>
  <Application>Microsoft Macintosh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Franklin Gothic Book</vt:lpstr>
      <vt:lpstr>裁剪</vt:lpstr>
      <vt:lpstr>搜索与优化</vt:lpstr>
      <vt:lpstr>NOIP2013 Day2 T3 </vt:lpstr>
      <vt:lpstr>NOIP 2015 Day1 T3  </vt:lpstr>
      <vt:lpstr>启发式搜索</vt:lpstr>
      <vt:lpstr>启发式搜索</vt:lpstr>
      <vt:lpstr>K 短路  </vt:lpstr>
      <vt:lpstr>骑士精神  </vt:lpstr>
      <vt:lpstr>剪枝</vt:lpstr>
      <vt:lpstr>智破连环阵  </vt:lpstr>
      <vt:lpstr>Scales  </vt:lpstr>
      <vt:lpstr>随机化搜索</vt:lpstr>
      <vt:lpstr>折半搜索  </vt:lpstr>
      <vt:lpstr>Subset Sum 问题  </vt:lpstr>
      <vt:lpstr>Kimagure Cleaner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二分贪心</dc:title>
  <dc:creator>Microsoft Office 用户</dc:creator>
  <cp:lastModifiedBy>Microsoft Office 用户</cp:lastModifiedBy>
  <cp:revision>22</cp:revision>
  <dcterms:created xsi:type="dcterms:W3CDTF">2019-10-04T18:26:16Z</dcterms:created>
  <dcterms:modified xsi:type="dcterms:W3CDTF">2020-07-22T17:27:14Z</dcterms:modified>
</cp:coreProperties>
</file>