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9" r:id="rId54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>
      <p:cViewPr varScale="1">
        <p:scale>
          <a:sx n="293" d="100"/>
          <a:sy n="293" d="100"/>
        </p:scale>
        <p:origin x="14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1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1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39928"/>
            <a:ext cx="461010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1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1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1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1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39928"/>
            <a:ext cx="461010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1133715"/>
            <a:ext cx="4358411" cy="1345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7888" y="3322038"/>
            <a:ext cx="88074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14.xml"/><Relationship Id="rId5" Type="http://schemas.openxmlformats.org/officeDocument/2006/relationships/slide" Target="slide15.xml"/><Relationship Id="rId6" Type="http://schemas.openxmlformats.org/officeDocument/2006/relationships/slide" Target="slide5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4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51.xml"/><Relationship Id="rId11" Type="http://schemas.openxmlformats.org/officeDocument/2006/relationships/slide" Target="slide3.xml"/><Relationship Id="rId1" Type="http://schemas.openxmlformats.org/officeDocument/2006/relationships/slideLayout" Target="../slideLayouts/slideLayout4.xml"/><Relationship Id="rId2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4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51.xml"/><Relationship Id="rId11" Type="http://schemas.openxmlformats.org/officeDocument/2006/relationships/slide" Target="slide3.xml"/><Relationship Id="rId1" Type="http://schemas.openxmlformats.org/officeDocument/2006/relationships/slideLayout" Target="../slideLayouts/slideLayout4.xml"/><Relationship Id="rId2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slide" Target="slide12.xml"/><Relationship Id="rId5" Type="http://schemas.openxmlformats.org/officeDocument/2006/relationships/slide" Target="slide14.xml"/><Relationship Id="rId6" Type="http://schemas.openxmlformats.org/officeDocument/2006/relationships/slide" Target="slide15.xml"/><Relationship Id="rId7" Type="http://schemas.openxmlformats.org/officeDocument/2006/relationships/slide" Target="slide1.xml"/><Relationship Id="rId8" Type="http://schemas.openxmlformats.org/officeDocument/2006/relationships/slide" Target="slide5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4" Type="http://schemas.openxmlformats.org/officeDocument/2006/relationships/slide" Target="slide15.xml"/><Relationship Id="rId5" Type="http://schemas.openxmlformats.org/officeDocument/2006/relationships/slide" Target="slide1.xml"/><Relationship Id="rId6" Type="http://schemas.openxmlformats.org/officeDocument/2006/relationships/slide" Target="slide51.xml"/><Relationship Id="rId7" Type="http://schemas.openxmlformats.org/officeDocument/2006/relationships/slide" Target="slide1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4" Type="http://schemas.openxmlformats.org/officeDocument/2006/relationships/slide" Target="slide15.xml"/><Relationship Id="rId5" Type="http://schemas.openxmlformats.org/officeDocument/2006/relationships/slide" Target="slide1.xml"/><Relationship Id="rId6" Type="http://schemas.openxmlformats.org/officeDocument/2006/relationships/slide" Target="slide51.xml"/><Relationship Id="rId7" Type="http://schemas.openxmlformats.org/officeDocument/2006/relationships/slide" Target="slide1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4" Type="http://schemas.openxmlformats.org/officeDocument/2006/relationships/slide" Target="slide16.xml"/><Relationship Id="rId5" Type="http://schemas.openxmlformats.org/officeDocument/2006/relationships/slide" Target="slide32.xml"/><Relationship Id="rId6" Type="http://schemas.openxmlformats.org/officeDocument/2006/relationships/slide" Target="slide33.xml"/><Relationship Id="rId7" Type="http://schemas.openxmlformats.org/officeDocument/2006/relationships/slide" Target="slide51.xml"/><Relationship Id="rId8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4" Type="http://schemas.openxmlformats.org/officeDocument/2006/relationships/slide" Target="slide16.xml"/><Relationship Id="rId5" Type="http://schemas.openxmlformats.org/officeDocument/2006/relationships/slide" Target="slide32.xml"/><Relationship Id="rId6" Type="http://schemas.openxmlformats.org/officeDocument/2006/relationships/slide" Target="slide33.xml"/><Relationship Id="rId7" Type="http://schemas.openxmlformats.org/officeDocument/2006/relationships/slide" Target="slide51.xml"/><Relationship Id="rId8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4" Type="http://schemas.openxmlformats.org/officeDocument/2006/relationships/slide" Target="slide18.xml"/><Relationship Id="rId5" Type="http://schemas.openxmlformats.org/officeDocument/2006/relationships/slide" Target="slide17.xml"/><Relationship Id="rId6" Type="http://schemas.openxmlformats.org/officeDocument/2006/relationships/slide" Target="slide32.xml"/><Relationship Id="rId7" Type="http://schemas.openxmlformats.org/officeDocument/2006/relationships/slide" Target="slide33.xml"/><Relationship Id="rId8" Type="http://schemas.openxmlformats.org/officeDocument/2006/relationships/slide" Target="slide51.xml"/><Relationship Id="rId9" Type="http://schemas.openxmlformats.org/officeDocument/2006/relationships/slide" Target="slide14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19.xml"/><Relationship Id="rId5" Type="http://schemas.openxmlformats.org/officeDocument/2006/relationships/slide" Target="slide18.xml"/><Relationship Id="rId6" Type="http://schemas.openxmlformats.org/officeDocument/2006/relationships/slide" Target="slide20.xml"/><Relationship Id="rId7" Type="http://schemas.openxmlformats.org/officeDocument/2006/relationships/slide" Target="slide32.xml"/><Relationship Id="rId8" Type="http://schemas.openxmlformats.org/officeDocument/2006/relationships/slide" Target="slide33.xml"/><Relationship Id="rId9" Type="http://schemas.openxmlformats.org/officeDocument/2006/relationships/slide" Target="slide51.xml"/><Relationship Id="rId10" Type="http://schemas.openxmlformats.org/officeDocument/2006/relationships/slide" Target="slide14.xml"/><Relationship Id="rId11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19.xml"/><Relationship Id="rId5" Type="http://schemas.openxmlformats.org/officeDocument/2006/relationships/slide" Target="slide18.xml"/><Relationship Id="rId6" Type="http://schemas.openxmlformats.org/officeDocument/2006/relationships/slide" Target="slide20.xml"/><Relationship Id="rId7" Type="http://schemas.openxmlformats.org/officeDocument/2006/relationships/slide" Target="slide32.xml"/><Relationship Id="rId8" Type="http://schemas.openxmlformats.org/officeDocument/2006/relationships/slide" Target="slide33.xml"/><Relationship Id="rId9" Type="http://schemas.openxmlformats.org/officeDocument/2006/relationships/slide" Target="slide51.xml"/><Relationship Id="rId10" Type="http://schemas.openxmlformats.org/officeDocument/2006/relationships/slide" Target="slide14.xml"/><Relationship Id="rId11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2.xml"/><Relationship Id="rId5" Type="http://schemas.openxmlformats.org/officeDocument/2006/relationships/slide" Target="slide4.xml"/><Relationship Id="rId6" Type="http://schemas.openxmlformats.org/officeDocument/2006/relationships/slide" Target="slide14.xml"/><Relationship Id="rId7" Type="http://schemas.openxmlformats.org/officeDocument/2006/relationships/slide" Target="slide15.xml"/><Relationship Id="rId8" Type="http://schemas.openxmlformats.org/officeDocument/2006/relationships/slide" Target="slide5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4" Type="http://schemas.openxmlformats.org/officeDocument/2006/relationships/slide" Target="slide21.xml"/><Relationship Id="rId5" Type="http://schemas.openxmlformats.org/officeDocument/2006/relationships/slide" Target="slide20.xml"/><Relationship Id="rId6" Type="http://schemas.openxmlformats.org/officeDocument/2006/relationships/slide" Target="slide32.xml"/><Relationship Id="rId7" Type="http://schemas.openxmlformats.org/officeDocument/2006/relationships/slide" Target="slide33.xml"/><Relationship Id="rId8" Type="http://schemas.openxmlformats.org/officeDocument/2006/relationships/slide" Target="slide51.xml"/><Relationship Id="rId9" Type="http://schemas.openxmlformats.org/officeDocument/2006/relationships/slide" Target="slide14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4" Type="http://schemas.openxmlformats.org/officeDocument/2006/relationships/slide" Target="slide21.xml"/><Relationship Id="rId5" Type="http://schemas.openxmlformats.org/officeDocument/2006/relationships/slide" Target="slide20.xml"/><Relationship Id="rId6" Type="http://schemas.openxmlformats.org/officeDocument/2006/relationships/slide" Target="slide32.xml"/><Relationship Id="rId7" Type="http://schemas.openxmlformats.org/officeDocument/2006/relationships/slide" Target="slide33.xml"/><Relationship Id="rId8" Type="http://schemas.openxmlformats.org/officeDocument/2006/relationships/slide" Target="slide51.xml"/><Relationship Id="rId9" Type="http://schemas.openxmlformats.org/officeDocument/2006/relationships/slide" Target="slide14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4" Type="http://schemas.openxmlformats.org/officeDocument/2006/relationships/slide" Target="slide21.xml"/><Relationship Id="rId5" Type="http://schemas.openxmlformats.org/officeDocument/2006/relationships/slide" Target="slide20.xml"/><Relationship Id="rId6" Type="http://schemas.openxmlformats.org/officeDocument/2006/relationships/slide" Target="slide32.xml"/><Relationship Id="rId7" Type="http://schemas.openxmlformats.org/officeDocument/2006/relationships/slide" Target="slide33.xml"/><Relationship Id="rId8" Type="http://schemas.openxmlformats.org/officeDocument/2006/relationships/slide" Target="slide51.xml"/><Relationship Id="rId9" Type="http://schemas.openxmlformats.org/officeDocument/2006/relationships/slide" Target="slide14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4" Type="http://schemas.openxmlformats.org/officeDocument/2006/relationships/slide" Target="slide24.xml"/><Relationship Id="rId5" Type="http://schemas.openxmlformats.org/officeDocument/2006/relationships/slide" Target="slide23.xml"/><Relationship Id="rId6" Type="http://schemas.openxmlformats.org/officeDocument/2006/relationships/slide" Target="slide32.xml"/><Relationship Id="rId7" Type="http://schemas.openxmlformats.org/officeDocument/2006/relationships/slide" Target="slide33.xml"/><Relationship Id="rId8" Type="http://schemas.openxmlformats.org/officeDocument/2006/relationships/slide" Target="slide51.xml"/><Relationship Id="rId9" Type="http://schemas.openxmlformats.org/officeDocument/2006/relationships/slide" Target="slide14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4" Type="http://schemas.openxmlformats.org/officeDocument/2006/relationships/slide" Target="slide25.xml"/><Relationship Id="rId5" Type="http://schemas.openxmlformats.org/officeDocument/2006/relationships/slide" Target="slide24.xml"/><Relationship Id="rId6" Type="http://schemas.openxmlformats.org/officeDocument/2006/relationships/slide" Target="slide32.xml"/><Relationship Id="rId7" Type="http://schemas.openxmlformats.org/officeDocument/2006/relationships/slide" Target="slide33.xml"/><Relationship Id="rId8" Type="http://schemas.openxmlformats.org/officeDocument/2006/relationships/slide" Target="slide51.xml"/><Relationship Id="rId9" Type="http://schemas.openxmlformats.org/officeDocument/2006/relationships/slide" Target="slide14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4" Type="http://schemas.openxmlformats.org/officeDocument/2006/relationships/slide" Target="slide25.xml"/><Relationship Id="rId5" Type="http://schemas.openxmlformats.org/officeDocument/2006/relationships/slide" Target="slide24.xml"/><Relationship Id="rId6" Type="http://schemas.openxmlformats.org/officeDocument/2006/relationships/slide" Target="slide32.xml"/><Relationship Id="rId7" Type="http://schemas.openxmlformats.org/officeDocument/2006/relationships/slide" Target="slide33.xml"/><Relationship Id="rId8" Type="http://schemas.openxmlformats.org/officeDocument/2006/relationships/slide" Target="slide51.xml"/><Relationship Id="rId9" Type="http://schemas.openxmlformats.org/officeDocument/2006/relationships/slide" Target="slide14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4" Type="http://schemas.openxmlformats.org/officeDocument/2006/relationships/slide" Target="slide27.xml"/><Relationship Id="rId5" Type="http://schemas.openxmlformats.org/officeDocument/2006/relationships/slide" Target="slide26.xml"/><Relationship Id="rId6" Type="http://schemas.openxmlformats.org/officeDocument/2006/relationships/slide" Target="slide32.xml"/><Relationship Id="rId7" Type="http://schemas.openxmlformats.org/officeDocument/2006/relationships/slide" Target="slide33.xml"/><Relationship Id="rId8" Type="http://schemas.openxmlformats.org/officeDocument/2006/relationships/slide" Target="slide51.xml"/><Relationship Id="rId9" Type="http://schemas.openxmlformats.org/officeDocument/2006/relationships/slide" Target="slide14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4" Type="http://schemas.openxmlformats.org/officeDocument/2006/relationships/slide" Target="slide28.xml"/><Relationship Id="rId5" Type="http://schemas.openxmlformats.org/officeDocument/2006/relationships/slide" Target="slide27.xml"/><Relationship Id="rId6" Type="http://schemas.openxmlformats.org/officeDocument/2006/relationships/slide" Target="slide29.xml"/><Relationship Id="rId7" Type="http://schemas.openxmlformats.org/officeDocument/2006/relationships/slide" Target="slide32.xml"/><Relationship Id="rId8" Type="http://schemas.openxmlformats.org/officeDocument/2006/relationships/slide" Target="slide33.xml"/><Relationship Id="rId9" Type="http://schemas.openxmlformats.org/officeDocument/2006/relationships/slide" Target="slide51.xml"/><Relationship Id="rId10" Type="http://schemas.openxmlformats.org/officeDocument/2006/relationships/slide" Target="slide14.xml"/><Relationship Id="rId11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4" Type="http://schemas.openxmlformats.org/officeDocument/2006/relationships/slide" Target="slide29.xml"/><Relationship Id="rId5" Type="http://schemas.openxmlformats.org/officeDocument/2006/relationships/slide" Target="slide28.xml"/><Relationship Id="rId6" Type="http://schemas.openxmlformats.org/officeDocument/2006/relationships/slide" Target="slide32.xml"/><Relationship Id="rId7" Type="http://schemas.openxmlformats.org/officeDocument/2006/relationships/slide" Target="slide33.xml"/><Relationship Id="rId8" Type="http://schemas.openxmlformats.org/officeDocument/2006/relationships/slide" Target="slide51.xml"/><Relationship Id="rId9" Type="http://schemas.openxmlformats.org/officeDocument/2006/relationships/slide" Target="slide26.xml"/><Relationship Id="rId10" Type="http://schemas.openxmlformats.org/officeDocument/2006/relationships/slide" Target="slide14.xml"/><Relationship Id="rId11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4" Type="http://schemas.openxmlformats.org/officeDocument/2006/relationships/slide" Target="slide30.xml"/><Relationship Id="rId5" Type="http://schemas.openxmlformats.org/officeDocument/2006/relationships/slide" Target="slide29.xml"/><Relationship Id="rId6" Type="http://schemas.openxmlformats.org/officeDocument/2006/relationships/slide" Target="slide32.xml"/><Relationship Id="rId7" Type="http://schemas.openxmlformats.org/officeDocument/2006/relationships/slide" Target="slide33.xml"/><Relationship Id="rId8" Type="http://schemas.openxmlformats.org/officeDocument/2006/relationships/slide" Target="slide51.xml"/><Relationship Id="rId9" Type="http://schemas.openxmlformats.org/officeDocument/2006/relationships/slide" Target="slide14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3.xml"/><Relationship Id="rId6" Type="http://schemas.openxmlformats.org/officeDocument/2006/relationships/slide" Target="slide1.xml"/><Relationship Id="rId7" Type="http://schemas.openxmlformats.org/officeDocument/2006/relationships/slide" Target="slide14.xml"/><Relationship Id="rId8" Type="http://schemas.openxmlformats.org/officeDocument/2006/relationships/slide" Target="slide15.xml"/><Relationship Id="rId9" Type="http://schemas.openxmlformats.org/officeDocument/2006/relationships/slide" Target="slide51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4" Type="http://schemas.openxmlformats.org/officeDocument/2006/relationships/slide" Target="slide31.xml"/><Relationship Id="rId5" Type="http://schemas.openxmlformats.org/officeDocument/2006/relationships/slide" Target="slide30.xml"/><Relationship Id="rId6" Type="http://schemas.openxmlformats.org/officeDocument/2006/relationships/slide" Target="slide32.xml"/><Relationship Id="rId7" Type="http://schemas.openxmlformats.org/officeDocument/2006/relationships/slide" Target="slide33.xml"/><Relationship Id="rId8" Type="http://schemas.openxmlformats.org/officeDocument/2006/relationships/slide" Target="slide51.xml"/><Relationship Id="rId9" Type="http://schemas.openxmlformats.org/officeDocument/2006/relationships/slide" Target="slide14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4" Type="http://schemas.openxmlformats.org/officeDocument/2006/relationships/slide" Target="slide32.xml"/><Relationship Id="rId5" Type="http://schemas.openxmlformats.org/officeDocument/2006/relationships/slide" Target="slide31.xml"/><Relationship Id="rId6" Type="http://schemas.openxmlformats.org/officeDocument/2006/relationships/slide" Target="slide33.xml"/><Relationship Id="rId7" Type="http://schemas.openxmlformats.org/officeDocument/2006/relationships/slide" Target="slide51.xml"/><Relationship Id="rId8" Type="http://schemas.openxmlformats.org/officeDocument/2006/relationships/slide" Target="slide14.xml"/><Relationship Id="rId9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4" Type="http://schemas.openxmlformats.org/officeDocument/2006/relationships/slide" Target="slide33.xml"/><Relationship Id="rId5" Type="http://schemas.openxmlformats.org/officeDocument/2006/relationships/slide" Target="slide32.xml"/><Relationship Id="rId6" Type="http://schemas.openxmlformats.org/officeDocument/2006/relationships/slide" Target="slide51.xml"/><Relationship Id="rId7" Type="http://schemas.openxmlformats.org/officeDocument/2006/relationships/slide" Target="slide14.xml"/><Relationship Id="rId8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4" Type="http://schemas.openxmlformats.org/officeDocument/2006/relationships/slide" Target="slide34.xml"/><Relationship Id="rId5" Type="http://schemas.openxmlformats.org/officeDocument/2006/relationships/slide" Target="slide36.xml"/><Relationship Id="rId6" Type="http://schemas.openxmlformats.org/officeDocument/2006/relationships/slide" Target="slide37.xml"/><Relationship Id="rId7" Type="http://schemas.openxmlformats.org/officeDocument/2006/relationships/slide" Target="slide41.xml"/><Relationship Id="rId8" Type="http://schemas.openxmlformats.org/officeDocument/2006/relationships/slide" Target="slide42.xml"/><Relationship Id="rId9" Type="http://schemas.openxmlformats.org/officeDocument/2006/relationships/slide" Target="slide51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4" Type="http://schemas.openxmlformats.org/officeDocument/2006/relationships/slide" Target="slide34.xml"/><Relationship Id="rId5" Type="http://schemas.openxmlformats.org/officeDocument/2006/relationships/slide" Target="slide36.xml"/><Relationship Id="rId6" Type="http://schemas.openxmlformats.org/officeDocument/2006/relationships/slide" Target="slide37.xml"/><Relationship Id="rId7" Type="http://schemas.openxmlformats.org/officeDocument/2006/relationships/slide" Target="slide41.xml"/><Relationship Id="rId8" Type="http://schemas.openxmlformats.org/officeDocument/2006/relationships/slide" Target="slide42.xml"/><Relationship Id="rId9" Type="http://schemas.openxmlformats.org/officeDocument/2006/relationships/slide" Target="slide51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4" Type="http://schemas.openxmlformats.org/officeDocument/2006/relationships/slide" Target="slide34.xml"/><Relationship Id="rId5" Type="http://schemas.openxmlformats.org/officeDocument/2006/relationships/slide" Target="slide36.xml"/><Relationship Id="rId6" Type="http://schemas.openxmlformats.org/officeDocument/2006/relationships/slide" Target="slide37.xml"/><Relationship Id="rId7" Type="http://schemas.openxmlformats.org/officeDocument/2006/relationships/slide" Target="slide41.xml"/><Relationship Id="rId8" Type="http://schemas.openxmlformats.org/officeDocument/2006/relationships/slide" Target="slide42.xml"/><Relationship Id="rId9" Type="http://schemas.openxmlformats.org/officeDocument/2006/relationships/slide" Target="slide51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4" Type="http://schemas.openxmlformats.org/officeDocument/2006/relationships/slide" Target="slide34.xml"/><Relationship Id="rId5" Type="http://schemas.openxmlformats.org/officeDocument/2006/relationships/slide" Target="slide36.xml"/><Relationship Id="rId6" Type="http://schemas.openxmlformats.org/officeDocument/2006/relationships/slide" Target="slide37.xml"/><Relationship Id="rId7" Type="http://schemas.openxmlformats.org/officeDocument/2006/relationships/slide" Target="slide41.xml"/><Relationship Id="rId8" Type="http://schemas.openxmlformats.org/officeDocument/2006/relationships/slide" Target="slide42.xml"/><Relationship Id="rId9" Type="http://schemas.openxmlformats.org/officeDocument/2006/relationships/slide" Target="slide51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1.xml"/><Relationship Id="rId2" Type="http://schemas.openxmlformats.org/officeDocument/2006/relationships/slide" Target="slid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4" Type="http://schemas.openxmlformats.org/officeDocument/2006/relationships/slide" Target="slide38.xml"/><Relationship Id="rId5" Type="http://schemas.openxmlformats.org/officeDocument/2006/relationships/slide" Target="slide37.xml"/><Relationship Id="rId6" Type="http://schemas.openxmlformats.org/officeDocument/2006/relationships/slide" Target="slide41.xml"/><Relationship Id="rId7" Type="http://schemas.openxmlformats.org/officeDocument/2006/relationships/slide" Target="slide42.xml"/><Relationship Id="rId8" Type="http://schemas.openxmlformats.org/officeDocument/2006/relationships/slide" Target="slide51.xml"/><Relationship Id="rId9" Type="http://schemas.openxmlformats.org/officeDocument/2006/relationships/slide" Target="slide32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4" Type="http://schemas.openxmlformats.org/officeDocument/2006/relationships/slide" Target="slide39.xml"/><Relationship Id="rId5" Type="http://schemas.openxmlformats.org/officeDocument/2006/relationships/slide" Target="slide41.xml"/><Relationship Id="rId6" Type="http://schemas.openxmlformats.org/officeDocument/2006/relationships/slide" Target="slide42.xml"/><Relationship Id="rId7" Type="http://schemas.openxmlformats.org/officeDocument/2006/relationships/slide" Target="slide51.xml"/><Relationship Id="rId8" Type="http://schemas.openxmlformats.org/officeDocument/2006/relationships/slide" Target="slide36.xml"/><Relationship Id="rId9" Type="http://schemas.openxmlformats.org/officeDocument/2006/relationships/slide" Target="slide32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4" Type="http://schemas.openxmlformats.org/officeDocument/2006/relationships/slide" Target="slide40.xml"/><Relationship Id="rId5" Type="http://schemas.openxmlformats.org/officeDocument/2006/relationships/slide" Target="slide37.xml"/><Relationship Id="rId6" Type="http://schemas.openxmlformats.org/officeDocument/2006/relationships/slide" Target="slide41.xml"/><Relationship Id="rId7" Type="http://schemas.openxmlformats.org/officeDocument/2006/relationships/slide" Target="slide42.xml"/><Relationship Id="rId8" Type="http://schemas.openxmlformats.org/officeDocument/2006/relationships/slide" Target="slide51.xml"/><Relationship Id="rId9" Type="http://schemas.openxmlformats.org/officeDocument/2006/relationships/slide" Target="slide36.xml"/><Relationship Id="rId10" Type="http://schemas.openxmlformats.org/officeDocument/2006/relationships/slide" Target="slide32.xml"/><Relationship Id="rId11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4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5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4" Type="http://schemas.openxmlformats.org/officeDocument/2006/relationships/slide" Target="slide40.xml"/><Relationship Id="rId5" Type="http://schemas.openxmlformats.org/officeDocument/2006/relationships/slide" Target="slide37.xml"/><Relationship Id="rId6" Type="http://schemas.openxmlformats.org/officeDocument/2006/relationships/slide" Target="slide41.xml"/><Relationship Id="rId7" Type="http://schemas.openxmlformats.org/officeDocument/2006/relationships/slide" Target="slide42.xml"/><Relationship Id="rId8" Type="http://schemas.openxmlformats.org/officeDocument/2006/relationships/slide" Target="slide51.xml"/><Relationship Id="rId9" Type="http://schemas.openxmlformats.org/officeDocument/2006/relationships/slide" Target="slide36.xml"/><Relationship Id="rId10" Type="http://schemas.openxmlformats.org/officeDocument/2006/relationships/slide" Target="slide32.xml"/><Relationship Id="rId11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4" Type="http://schemas.openxmlformats.org/officeDocument/2006/relationships/slide" Target="slide40.xml"/><Relationship Id="rId5" Type="http://schemas.openxmlformats.org/officeDocument/2006/relationships/slide" Target="slide37.xml"/><Relationship Id="rId6" Type="http://schemas.openxmlformats.org/officeDocument/2006/relationships/slide" Target="slide41.xml"/><Relationship Id="rId7" Type="http://schemas.openxmlformats.org/officeDocument/2006/relationships/slide" Target="slide42.xml"/><Relationship Id="rId8" Type="http://schemas.openxmlformats.org/officeDocument/2006/relationships/slide" Target="slide51.xml"/><Relationship Id="rId9" Type="http://schemas.openxmlformats.org/officeDocument/2006/relationships/slide" Target="slide36.xml"/><Relationship Id="rId10" Type="http://schemas.openxmlformats.org/officeDocument/2006/relationships/slide" Target="slide32.xml"/><Relationship Id="rId11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4" Type="http://schemas.openxmlformats.org/officeDocument/2006/relationships/slide" Target="slide43.xml"/><Relationship Id="rId5" Type="http://schemas.openxmlformats.org/officeDocument/2006/relationships/slide" Target="slide51.xml"/><Relationship Id="rId6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4" Type="http://schemas.openxmlformats.org/officeDocument/2006/relationships/slide" Target="slide44.xml"/><Relationship Id="rId5" Type="http://schemas.openxmlformats.org/officeDocument/2006/relationships/slide" Target="slide46.xml"/><Relationship Id="rId6" Type="http://schemas.openxmlformats.org/officeDocument/2006/relationships/slide" Target="slide47.xml"/><Relationship Id="rId7" Type="http://schemas.openxmlformats.org/officeDocument/2006/relationships/slide" Target="slide51.xml"/><Relationship Id="rId8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4" Type="http://schemas.openxmlformats.org/officeDocument/2006/relationships/slide" Target="slide46.xml"/><Relationship Id="rId5" Type="http://schemas.openxmlformats.org/officeDocument/2006/relationships/slide" Target="slide47.xml"/><Relationship Id="rId6" Type="http://schemas.openxmlformats.org/officeDocument/2006/relationships/slide" Target="slide51.xml"/><Relationship Id="rId7" Type="http://schemas.openxmlformats.org/officeDocument/2006/relationships/slide" Target="slide42.xml"/><Relationship Id="rId8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4" Type="http://schemas.openxmlformats.org/officeDocument/2006/relationships/slide" Target="slide46.xml"/><Relationship Id="rId5" Type="http://schemas.openxmlformats.org/officeDocument/2006/relationships/slide" Target="slide47.xml"/><Relationship Id="rId6" Type="http://schemas.openxmlformats.org/officeDocument/2006/relationships/slide" Target="slide51.xml"/><Relationship Id="rId7" Type="http://schemas.openxmlformats.org/officeDocument/2006/relationships/slide" Target="slide42.xml"/><Relationship Id="rId8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4" Type="http://schemas.openxmlformats.org/officeDocument/2006/relationships/slide" Target="slide46.xml"/><Relationship Id="rId5" Type="http://schemas.openxmlformats.org/officeDocument/2006/relationships/slide" Target="slide47.xml"/><Relationship Id="rId6" Type="http://schemas.openxmlformats.org/officeDocument/2006/relationships/slide" Target="slide51.xml"/><Relationship Id="rId7" Type="http://schemas.openxmlformats.org/officeDocument/2006/relationships/slide" Target="slide42.xml"/><Relationship Id="rId8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43.xml"/></Relationships>
</file>

<file path=ppt/slides/_rels/slide47.xml.rels><?xml version="1.0" encoding="UTF-8" standalone="yes"?>
<Relationships xmlns="http://schemas.openxmlformats.org/package/2006/relationships"><Relationship Id="rId11" Type="http://schemas.openxmlformats.org/officeDocument/2006/relationships/slide" Target="slide46.xml"/><Relationship Id="rId12" Type="http://schemas.openxmlformats.org/officeDocument/2006/relationships/slide" Target="slide48.xml"/><Relationship Id="rId13" Type="http://schemas.openxmlformats.org/officeDocument/2006/relationships/slide" Target="slide47.xml"/><Relationship Id="rId14" Type="http://schemas.openxmlformats.org/officeDocument/2006/relationships/slide" Target="slide51.xml"/><Relationship Id="rId15" Type="http://schemas.openxmlformats.org/officeDocument/2006/relationships/slide" Target="slide42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4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4" Type="http://schemas.openxmlformats.org/officeDocument/2006/relationships/slide" Target="slide49.xml"/><Relationship Id="rId5" Type="http://schemas.openxmlformats.org/officeDocument/2006/relationships/slide" Target="slide48.xml"/><Relationship Id="rId6" Type="http://schemas.openxmlformats.org/officeDocument/2006/relationships/slide" Target="slide51.xml"/><Relationship Id="rId7" Type="http://schemas.openxmlformats.org/officeDocument/2006/relationships/slide" Target="slide42.xml"/><Relationship Id="rId8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4" Type="http://schemas.openxmlformats.org/officeDocument/2006/relationships/slide" Target="slide50.xml"/><Relationship Id="rId5" Type="http://schemas.openxmlformats.org/officeDocument/2006/relationships/slide" Target="slide49.xml"/><Relationship Id="rId6" Type="http://schemas.openxmlformats.org/officeDocument/2006/relationships/slide" Target="slide51.xml"/><Relationship Id="rId7" Type="http://schemas.openxmlformats.org/officeDocument/2006/relationships/slide" Target="slide42.xml"/><Relationship Id="rId8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4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5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4" Type="http://schemas.openxmlformats.org/officeDocument/2006/relationships/slide" Target="slide50.xml"/><Relationship Id="rId5" Type="http://schemas.openxmlformats.org/officeDocument/2006/relationships/slide" Target="slide49.xml"/><Relationship Id="rId6" Type="http://schemas.openxmlformats.org/officeDocument/2006/relationships/slide" Target="slide51.xml"/><Relationship Id="rId7" Type="http://schemas.openxmlformats.org/officeDocument/2006/relationships/slide" Target="slide42.xml"/><Relationship Id="rId8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4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4" Type="http://schemas.openxmlformats.org/officeDocument/2006/relationships/slide" Target="slide50.xml"/><Relationship Id="rId5" Type="http://schemas.openxmlformats.org/officeDocument/2006/relationships/slide" Target="slide49.xml"/><Relationship Id="rId6" Type="http://schemas.openxmlformats.org/officeDocument/2006/relationships/slide" Target="slide51.xml"/><Relationship Id="rId7" Type="http://schemas.openxmlformats.org/officeDocument/2006/relationships/slide" Target="slide42.xml"/><Relationship Id="rId8" Type="http://schemas.openxmlformats.org/officeDocument/2006/relationships/slide" Target="slide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4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4" Type="http://schemas.openxmlformats.org/officeDocument/2006/relationships/slide" Target="slide50.xml"/><Relationship Id="rId5" Type="http://schemas.openxmlformats.org/officeDocument/2006/relationships/slide" Target="slide49.xml"/><Relationship Id="rId6" Type="http://schemas.openxmlformats.org/officeDocument/2006/relationships/slide" Target="slide51.xml"/><Relationship Id="rId7" Type="http://schemas.openxmlformats.org/officeDocument/2006/relationships/slide" Target="slide42.xml"/><Relationship Id="rId8" Type="http://schemas.openxmlformats.org/officeDocument/2006/relationships/slide" Target="slide1.xml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slide" Target="slide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4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51.xml"/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slide" Target="slide4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51.xml"/><Relationship Id="rId11" Type="http://schemas.openxmlformats.org/officeDocument/2006/relationships/slide" Target="slide3.xml"/><Relationship Id="rId1" Type="http://schemas.openxmlformats.org/officeDocument/2006/relationships/slideLayout" Target="../slideLayouts/slideLayout4.xml"/><Relationship Id="rId2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slide" Target="slide4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51.xml"/><Relationship Id="rId11" Type="http://schemas.openxmlformats.org/officeDocument/2006/relationships/slide" Target="slide3.xml"/><Relationship Id="rId1" Type="http://schemas.openxmlformats.org/officeDocument/2006/relationships/slideLayout" Target="../slideLayouts/slideLayout4.xml"/><Relationship Id="rId2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4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51.xml"/><Relationship Id="rId11" Type="http://schemas.openxmlformats.org/officeDocument/2006/relationships/slide" Target="slide3.xml"/><Relationship Id="rId1" Type="http://schemas.openxmlformats.org/officeDocument/2006/relationships/slideLayout" Target="../slideLayouts/slideLayout4.xml"/><Relationship Id="rId2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0483" y="3247618"/>
            <a:ext cx="1304925" cy="58419"/>
            <a:chOff x="3260483" y="3247618"/>
            <a:chExt cx="1304925" cy="58419"/>
          </a:xfrm>
        </p:grpSpPr>
        <p:sp>
          <p:nvSpPr>
            <p:cNvPr id="3" name="object 3"/>
            <p:cNvSpPr/>
            <p:nvPr/>
          </p:nvSpPr>
          <p:spPr>
            <a:xfrm>
              <a:off x="4149586" y="32514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8" name="object 8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802418" y="3247632"/>
            <a:ext cx="203200" cy="48260"/>
            <a:chOff x="3802418" y="3247632"/>
            <a:chExt cx="203200" cy="48260"/>
          </a:xfrm>
        </p:grpSpPr>
        <p:sp>
          <p:nvSpPr>
            <p:cNvPr id="12" name="object 12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19869" y="3171607"/>
            <a:ext cx="157289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50"/>
            <a:ext cx="4608195" cy="140335"/>
            <a:chOff x="0" y="50"/>
            <a:chExt cx="4608195" cy="140335"/>
          </a:xfrm>
        </p:grpSpPr>
        <p:sp>
          <p:nvSpPr>
            <p:cNvPr id="17" name="object 17"/>
            <p:cNvSpPr/>
            <p:nvPr/>
          </p:nvSpPr>
          <p:spPr>
            <a:xfrm>
              <a:off x="0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7743" y="941186"/>
            <a:ext cx="4483735" cy="490855"/>
            <a:chOff x="87743" y="941186"/>
            <a:chExt cx="4483735" cy="490855"/>
          </a:xfrm>
        </p:grpSpPr>
        <p:sp>
          <p:nvSpPr>
            <p:cNvPr id="20" name="object 20"/>
            <p:cNvSpPr/>
            <p:nvPr/>
          </p:nvSpPr>
          <p:spPr>
            <a:xfrm>
              <a:off x="138544" y="1330185"/>
              <a:ext cx="101600" cy="101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9344" y="1317485"/>
              <a:ext cx="4381766" cy="114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11" y="947331"/>
              <a:ext cx="50800" cy="38285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743" y="941186"/>
              <a:ext cx="4432935" cy="440055"/>
            </a:xfrm>
            <a:custGeom>
              <a:avLst/>
              <a:gdLst/>
              <a:ahLst/>
              <a:cxnLst/>
              <a:rect l="l" t="t" r="r" b="b"/>
              <a:pathLst>
                <a:path w="4432935" h="440055">
                  <a:moveTo>
                    <a:pt x="4432567" y="0"/>
                  </a:moveTo>
                  <a:lnTo>
                    <a:pt x="0" y="0"/>
                  </a:lnTo>
                  <a:lnTo>
                    <a:pt x="0" y="388998"/>
                  </a:lnTo>
                  <a:lnTo>
                    <a:pt x="4008" y="408723"/>
                  </a:lnTo>
                  <a:lnTo>
                    <a:pt x="14922" y="424876"/>
                  </a:lnTo>
                  <a:lnTo>
                    <a:pt x="31075" y="435790"/>
                  </a:lnTo>
                  <a:lnTo>
                    <a:pt x="50800" y="439798"/>
                  </a:lnTo>
                  <a:lnTo>
                    <a:pt x="4381767" y="439798"/>
                  </a:lnTo>
                  <a:lnTo>
                    <a:pt x="4401492" y="435790"/>
                  </a:lnTo>
                  <a:lnTo>
                    <a:pt x="4417644" y="424876"/>
                  </a:lnTo>
                  <a:lnTo>
                    <a:pt x="4428558" y="408723"/>
                  </a:lnTo>
                  <a:lnTo>
                    <a:pt x="4432567" y="38899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11" y="985424"/>
              <a:ext cx="0" cy="363855"/>
            </a:xfrm>
            <a:custGeom>
              <a:avLst/>
              <a:gdLst/>
              <a:ahLst/>
              <a:cxnLst/>
              <a:rect l="l" t="t" r="r" b="b"/>
              <a:pathLst>
                <a:path h="363855">
                  <a:moveTo>
                    <a:pt x="0" y="363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11" y="9727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11" y="9600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1" y="9473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776691" y="1003094"/>
            <a:ext cx="1054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Segment</a:t>
            </a:r>
            <a:r>
              <a:rPr sz="1400" spc="-60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-15" dirty="0">
                <a:solidFill>
                  <a:srgbClr val="CC0000"/>
                </a:solidFill>
                <a:latin typeface="LM Sans 12"/>
                <a:cs typeface="LM Sans 12"/>
              </a:rPr>
              <a:t>Tree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5688" y="1594064"/>
            <a:ext cx="1156970" cy="8585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yanQval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LM Sans 10"/>
              <a:cs typeface="LM Sans 10"/>
            </a:endParaRPr>
          </a:p>
          <a:p>
            <a:pPr algn="ctr">
              <a:lnSpc>
                <a:spcPct val="100000"/>
              </a:lnSpc>
            </a:pPr>
            <a:r>
              <a:rPr sz="800" spc="5" dirty="0">
                <a:latin typeface="LM Sans 8"/>
                <a:cs typeface="LM Sans 8"/>
              </a:rPr>
              <a:t>IIIS,</a:t>
            </a:r>
            <a:r>
              <a:rPr sz="800" spc="-15" dirty="0">
                <a:latin typeface="LM Sans 8"/>
                <a:cs typeface="LM Sans 8"/>
              </a:rPr>
              <a:t> Tsinghua</a:t>
            </a:r>
            <a:endParaRPr sz="8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LM Sans 8"/>
              <a:cs typeface="LM Sans 8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2020 </a:t>
            </a:r>
            <a:r>
              <a:rPr sz="1100" spc="-10" dirty="0">
                <a:latin typeface="Droid Sans Fallback"/>
                <a:cs typeface="Droid Sans Fallback"/>
              </a:rPr>
              <a:t>年 </a:t>
            </a:r>
            <a:r>
              <a:rPr sz="1100" spc="-5" dirty="0">
                <a:latin typeface="LM Sans 10"/>
                <a:cs typeface="LM Sans 10"/>
              </a:rPr>
              <a:t>7 </a:t>
            </a:r>
            <a:r>
              <a:rPr sz="1100" spc="-10" dirty="0">
                <a:latin typeface="Droid Sans Fallback"/>
                <a:cs typeface="Droid Sans Fallback"/>
              </a:rPr>
              <a:t>月 </a:t>
            </a:r>
            <a:r>
              <a:rPr sz="1100" spc="-5" dirty="0">
                <a:latin typeface="LM Sans 10"/>
                <a:cs typeface="LM Sans 10"/>
              </a:rPr>
              <a:t>26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Droid Sans Fallback"/>
                <a:cs typeface="Droid Sans Fallback"/>
              </a:rPr>
              <a:t>日</a:t>
            </a:r>
            <a:endParaRPr sz="1100">
              <a:latin typeface="Droid Sans Fallback"/>
              <a:cs typeface="Droid Sans Fallback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1" name="object 3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943948" y="3252383"/>
            <a:ext cx="1609725" cy="2070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4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</a:rPr>
              <a:t>  </a:t>
            </a:r>
            <a:r>
              <a:rPr sz="400" strike="noStrike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noStrike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4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</a:rPr>
              <a:t>  </a:t>
            </a:r>
            <a:r>
              <a:rPr sz="400" strike="noStrike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9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	. .</a:t>
            </a:r>
            <a:r>
              <a:rPr sz="400" strike="noStrike" spc="4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95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fld id="{81D60167-4931-47E6-BA6A-407CBD079E47}" type="slidenum">
              <a:rPr sz="600" spc="-5" dirty="0">
                <a:latin typeface="LM Sans 8"/>
                <a:cs typeface="LM Sans 8"/>
              </a:rPr>
              <a:t>1</a:t>
            </a:fld>
            <a:r>
              <a:rPr sz="600" spc="-14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4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6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6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Properties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11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3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7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7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444" y="1433663"/>
            <a:ext cx="214185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112141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solidFill>
                  <a:srgbClr val="000000"/>
                </a:solidFill>
                <a:latin typeface="Droid Sans Fallback"/>
                <a:cs typeface="Droid Sans Fallback"/>
              </a:rPr>
              <a:t>节点总数？</a:t>
            </a:r>
            <a:r>
              <a:rPr sz="1100" i="1" spc="-10" dirty="0">
                <a:solidFill>
                  <a:srgbClr val="000000"/>
                </a:solidFill>
                <a:latin typeface="LM Sans 10"/>
                <a:cs typeface="LM Sans 10"/>
              </a:rPr>
              <a:t>O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(</a:t>
            </a:r>
            <a:r>
              <a:rPr sz="1100" i="1" spc="-5" dirty="0">
                <a:solidFill>
                  <a:srgbClr val="000000"/>
                </a:solidFill>
                <a:latin typeface="LM Sans 10"/>
                <a:cs typeface="LM Sans 10"/>
              </a:rPr>
              <a:t>n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) </a:t>
            </a:r>
            <a:r>
              <a:rPr sz="1100" spc="-10" dirty="0">
                <a:solidFill>
                  <a:srgbClr val="000000"/>
                </a:solidFill>
                <a:latin typeface="Droid Sans Fallback"/>
                <a:cs typeface="Droid Sans Fallback"/>
              </a:rPr>
              <a:t>深度</a:t>
            </a:r>
            <a:r>
              <a:rPr sz="1100" spc="-5" dirty="0">
                <a:solidFill>
                  <a:srgbClr val="000000"/>
                </a:solidFill>
                <a:latin typeface="Droid Sans Fallback"/>
                <a:cs typeface="Droid Sans Fallback"/>
              </a:rPr>
              <a:t>？</a:t>
            </a:r>
            <a:r>
              <a:rPr sz="1100" i="1" spc="-5" dirty="0">
                <a:solidFill>
                  <a:srgbClr val="000000"/>
                </a:solidFill>
                <a:latin typeface="LM Sans 10"/>
                <a:cs typeface="LM Sans 10"/>
              </a:rPr>
              <a:t>O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(</a:t>
            </a:r>
            <a:r>
              <a:rPr sz="1100" spc="-5" dirty="0">
                <a:solidFill>
                  <a:srgbClr val="000000"/>
                </a:solidFill>
                <a:latin typeface="LM Roman 10"/>
                <a:cs typeface="LM Roman 10"/>
              </a:rPr>
              <a:t>log</a:t>
            </a:r>
            <a:r>
              <a:rPr sz="1200" spc="-7" baseline="-17361" dirty="0">
                <a:solidFill>
                  <a:srgbClr val="000000"/>
                </a:solidFill>
                <a:latin typeface="LM Roman 8"/>
                <a:cs typeface="LM Roman 8"/>
              </a:rPr>
              <a:t>2</a:t>
            </a:r>
            <a:r>
              <a:rPr sz="1200" spc="-172" baseline="-17361" dirty="0">
                <a:solidFill>
                  <a:srgbClr val="000000"/>
                </a:solidFill>
                <a:latin typeface="LM Roman 8"/>
                <a:cs typeface="LM Roman 8"/>
              </a:rPr>
              <a:t> </a:t>
            </a:r>
            <a:r>
              <a:rPr sz="1100" i="1" spc="-5" dirty="0">
                <a:solidFill>
                  <a:srgbClr val="000000"/>
                </a:solidFill>
                <a:latin typeface="LM Sans 10"/>
                <a:cs typeface="LM Sans 10"/>
              </a:rPr>
              <a:t>n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000000"/>
                </a:solidFill>
                <a:latin typeface="Droid Sans Fallback"/>
                <a:cs typeface="Droid Sans Fallback"/>
              </a:rPr>
              <a:t>区间划分涉及节点个数？</a:t>
            </a:r>
            <a:r>
              <a:rPr sz="1100" i="1" spc="-10" dirty="0">
                <a:solidFill>
                  <a:srgbClr val="000000"/>
                </a:solidFill>
                <a:latin typeface="LM Sans 10"/>
                <a:cs typeface="LM Sans 10"/>
              </a:rPr>
              <a:t>O</a:t>
            </a:r>
            <a:r>
              <a:rPr sz="1100" spc="-10" dirty="0">
                <a:solidFill>
                  <a:srgbClr val="000000"/>
                </a:solidFill>
                <a:latin typeface="Latin Modern Math"/>
                <a:cs typeface="Latin Modern Math"/>
              </a:rPr>
              <a:t>(</a:t>
            </a:r>
            <a:r>
              <a:rPr sz="1100" spc="-10" dirty="0">
                <a:solidFill>
                  <a:srgbClr val="000000"/>
                </a:solidFill>
                <a:latin typeface="LM Roman 10"/>
                <a:cs typeface="LM Roman 10"/>
              </a:rPr>
              <a:t>log</a:t>
            </a:r>
            <a:r>
              <a:rPr sz="1200" spc="-15" baseline="-17361" dirty="0">
                <a:solidFill>
                  <a:srgbClr val="000000"/>
                </a:solidFill>
                <a:latin typeface="LM Roman 8"/>
                <a:cs typeface="LM Roman 8"/>
              </a:rPr>
              <a:t>2</a:t>
            </a:r>
            <a:r>
              <a:rPr sz="1200" spc="-120" baseline="-17361" dirty="0">
                <a:solidFill>
                  <a:srgbClr val="000000"/>
                </a:solidFill>
                <a:latin typeface="LM Roman 8"/>
                <a:cs typeface="LM Roman 8"/>
              </a:rPr>
              <a:t> </a:t>
            </a:r>
            <a:r>
              <a:rPr sz="1100" i="1" spc="-5" dirty="0">
                <a:solidFill>
                  <a:srgbClr val="000000"/>
                </a:solidFill>
                <a:latin typeface="LM Sans 10"/>
                <a:cs typeface="LM Sans 10"/>
              </a:rPr>
              <a:t>n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Properties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11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3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7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7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444" y="1433663"/>
            <a:ext cx="214185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112141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solidFill>
                  <a:srgbClr val="000000"/>
                </a:solidFill>
                <a:latin typeface="Droid Sans Fallback"/>
                <a:cs typeface="Droid Sans Fallback"/>
              </a:rPr>
              <a:t>节点总数？</a:t>
            </a:r>
            <a:r>
              <a:rPr sz="1100" i="1" spc="-10" dirty="0">
                <a:solidFill>
                  <a:srgbClr val="000000"/>
                </a:solidFill>
                <a:latin typeface="LM Sans 10"/>
                <a:cs typeface="LM Sans 10"/>
              </a:rPr>
              <a:t>O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(</a:t>
            </a:r>
            <a:r>
              <a:rPr sz="1100" i="1" spc="-5" dirty="0">
                <a:solidFill>
                  <a:srgbClr val="000000"/>
                </a:solidFill>
                <a:latin typeface="LM Sans 10"/>
                <a:cs typeface="LM Sans 10"/>
              </a:rPr>
              <a:t>n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) </a:t>
            </a:r>
            <a:r>
              <a:rPr sz="1100" spc="-10" dirty="0">
                <a:solidFill>
                  <a:srgbClr val="000000"/>
                </a:solidFill>
                <a:latin typeface="Droid Sans Fallback"/>
                <a:cs typeface="Droid Sans Fallback"/>
              </a:rPr>
              <a:t>深度</a:t>
            </a:r>
            <a:r>
              <a:rPr sz="1100" spc="-5" dirty="0">
                <a:solidFill>
                  <a:srgbClr val="000000"/>
                </a:solidFill>
                <a:latin typeface="Droid Sans Fallback"/>
                <a:cs typeface="Droid Sans Fallback"/>
              </a:rPr>
              <a:t>？</a:t>
            </a:r>
            <a:r>
              <a:rPr sz="1100" i="1" spc="-5" dirty="0">
                <a:solidFill>
                  <a:srgbClr val="000000"/>
                </a:solidFill>
                <a:latin typeface="LM Sans 10"/>
                <a:cs typeface="LM Sans 10"/>
              </a:rPr>
              <a:t>O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(</a:t>
            </a:r>
            <a:r>
              <a:rPr sz="1100" spc="-5" dirty="0">
                <a:solidFill>
                  <a:srgbClr val="000000"/>
                </a:solidFill>
                <a:latin typeface="LM Roman 10"/>
                <a:cs typeface="LM Roman 10"/>
              </a:rPr>
              <a:t>log</a:t>
            </a:r>
            <a:r>
              <a:rPr sz="1200" spc="-7" baseline="-17361" dirty="0">
                <a:solidFill>
                  <a:srgbClr val="000000"/>
                </a:solidFill>
                <a:latin typeface="LM Roman 8"/>
                <a:cs typeface="LM Roman 8"/>
              </a:rPr>
              <a:t>2</a:t>
            </a:r>
            <a:r>
              <a:rPr sz="1200" spc="-172" baseline="-17361" dirty="0">
                <a:solidFill>
                  <a:srgbClr val="000000"/>
                </a:solidFill>
                <a:latin typeface="LM Roman 8"/>
                <a:cs typeface="LM Roman 8"/>
              </a:rPr>
              <a:t> </a:t>
            </a:r>
            <a:r>
              <a:rPr sz="1100" i="1" spc="-5" dirty="0">
                <a:solidFill>
                  <a:srgbClr val="000000"/>
                </a:solidFill>
                <a:latin typeface="LM Sans 10"/>
                <a:cs typeface="LM Sans 10"/>
              </a:rPr>
              <a:t>n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000000"/>
                </a:solidFill>
                <a:latin typeface="Droid Sans Fallback"/>
                <a:cs typeface="Droid Sans Fallback"/>
              </a:rPr>
              <a:t>区间划分涉及节点个数？</a:t>
            </a:r>
            <a:r>
              <a:rPr sz="1100" i="1" spc="-10" dirty="0">
                <a:solidFill>
                  <a:srgbClr val="000000"/>
                </a:solidFill>
                <a:latin typeface="LM Sans 10"/>
                <a:cs typeface="LM Sans 10"/>
              </a:rPr>
              <a:t>O</a:t>
            </a:r>
            <a:r>
              <a:rPr sz="1100" spc="-10" dirty="0">
                <a:solidFill>
                  <a:srgbClr val="000000"/>
                </a:solidFill>
                <a:latin typeface="Latin Modern Math"/>
                <a:cs typeface="Latin Modern Math"/>
              </a:rPr>
              <a:t>(</a:t>
            </a:r>
            <a:r>
              <a:rPr sz="1100" spc="-10" dirty="0">
                <a:solidFill>
                  <a:srgbClr val="000000"/>
                </a:solidFill>
                <a:latin typeface="LM Roman 10"/>
                <a:cs typeface="LM Roman 10"/>
              </a:rPr>
              <a:t>log</a:t>
            </a:r>
            <a:r>
              <a:rPr sz="1200" spc="-15" baseline="-17361" dirty="0">
                <a:solidFill>
                  <a:srgbClr val="000000"/>
                </a:solidFill>
                <a:latin typeface="LM Roman 8"/>
                <a:cs typeface="LM Roman 8"/>
              </a:rPr>
              <a:t>2</a:t>
            </a:r>
            <a:r>
              <a:rPr sz="1200" spc="-120" baseline="-17361" dirty="0">
                <a:solidFill>
                  <a:srgbClr val="000000"/>
                </a:solidFill>
                <a:latin typeface="LM Roman 8"/>
                <a:cs typeface="LM Roman 8"/>
              </a:rPr>
              <a:t> </a:t>
            </a:r>
            <a:r>
              <a:rPr sz="1100" i="1" spc="-5" dirty="0">
                <a:solidFill>
                  <a:srgbClr val="000000"/>
                </a:solidFill>
                <a:latin typeface="LM Sans 10"/>
                <a:cs typeface="LM Sans 10"/>
              </a:rPr>
              <a:t>n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897"/>
            <a:ext cx="4608195" cy="207645"/>
            <a:chOff x="0" y="3248897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0" name="object 10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02418" y="3257778"/>
            <a:ext cx="203200" cy="38100"/>
            <a:chOff x="3802418" y="3257778"/>
            <a:chExt cx="203200" cy="38100"/>
          </a:xfrm>
        </p:grpSpPr>
        <p:sp>
          <p:nvSpPr>
            <p:cNvPr id="14" name="object 14"/>
            <p:cNvSpPr/>
            <p:nvPr/>
          </p:nvSpPr>
          <p:spPr>
            <a:xfrm>
              <a:off x="3891319" y="3264128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1" y="0"/>
                  </a:lnTo>
                </a:path>
                <a:path w="38100" h="12700">
                  <a:moveTo>
                    <a:pt x="0" y="12700"/>
                  </a:moveTo>
                  <a:lnTo>
                    <a:pt x="38101" y="127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62286" y="326412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1" y="0"/>
                </a:lnTo>
              </a:path>
              <a:path w="38100" h="12700">
                <a:moveTo>
                  <a:pt x="0" y="12700"/>
                </a:moveTo>
                <a:lnTo>
                  <a:pt x="38101" y="127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50"/>
            <a:ext cx="4608195" cy="140335"/>
            <a:chOff x="0" y="50"/>
            <a:chExt cx="4608195" cy="140335"/>
          </a:xfrm>
        </p:grpSpPr>
        <p:sp>
          <p:nvSpPr>
            <p:cNvPr id="19" name="object 19"/>
            <p:cNvSpPr/>
            <p:nvPr/>
          </p:nvSpPr>
          <p:spPr>
            <a:xfrm>
              <a:off x="0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Implementation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8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5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5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dblStrike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.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4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7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7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50"/>
            <a:ext cx="4608195" cy="140335"/>
            <a:chOff x="0" y="50"/>
            <a:chExt cx="4608195" cy="140335"/>
          </a:xfrm>
        </p:grpSpPr>
        <p:sp>
          <p:nvSpPr>
            <p:cNvPr id="17" name="object 17"/>
            <p:cNvSpPr/>
            <p:nvPr/>
          </p:nvSpPr>
          <p:spPr>
            <a:xfrm>
              <a:off x="0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Implementation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4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5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5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502586"/>
            <a:ext cx="37477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同样使用数组来存储线段树，左右孩子同样是</a:t>
            </a:r>
            <a:r>
              <a:rPr sz="1100" spc="60" dirty="0">
                <a:latin typeface="Droid Sans Fallback"/>
                <a:cs typeface="Droid Sans Fallback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2</a:t>
            </a:r>
            <a:r>
              <a:rPr sz="1100" spc="-130" dirty="0">
                <a:latin typeface="Latin Modern Math"/>
                <a:cs typeface="Latin Modern Math"/>
              </a:rPr>
              <a:t> </a:t>
            </a:r>
            <a:r>
              <a:rPr sz="1100" i="1" spc="105" dirty="0">
                <a:latin typeface="FreeSerif"/>
                <a:cs typeface="FreeSerif"/>
              </a:rPr>
              <a:t>∗</a:t>
            </a:r>
            <a:r>
              <a:rPr sz="1100" i="1" spc="-45" dirty="0">
                <a:latin typeface="FreeSerif"/>
                <a:cs typeface="FreeSerif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i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2</a:t>
            </a:r>
            <a:r>
              <a:rPr sz="1100" spc="-135" dirty="0">
                <a:latin typeface="Latin Modern Math"/>
                <a:cs typeface="Latin Modern Math"/>
              </a:rPr>
              <a:t> </a:t>
            </a:r>
            <a:r>
              <a:rPr sz="1100" i="1" spc="105" dirty="0">
                <a:latin typeface="FreeSerif"/>
                <a:cs typeface="FreeSerif"/>
              </a:rPr>
              <a:t>∗</a:t>
            </a:r>
            <a:r>
              <a:rPr sz="1100" i="1" spc="-40" dirty="0">
                <a:latin typeface="FreeSerif"/>
                <a:cs typeface="FreeSerif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i</a:t>
            </a:r>
            <a:r>
              <a:rPr sz="1100" i="1" spc="-1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35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1</a:t>
            </a:r>
            <a:r>
              <a:rPr sz="1100" spc="-10" dirty="0">
                <a:latin typeface="Droid Sans Fallback"/>
                <a:cs typeface="Droid Sans Fallback"/>
              </a:rPr>
              <a:t>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50"/>
            <a:ext cx="4608195" cy="140335"/>
            <a:chOff x="0" y="50"/>
            <a:chExt cx="4608195" cy="140335"/>
          </a:xfrm>
        </p:grpSpPr>
        <p:sp>
          <p:nvSpPr>
            <p:cNvPr id="17" name="object 17"/>
            <p:cNvSpPr/>
            <p:nvPr/>
          </p:nvSpPr>
          <p:spPr>
            <a:xfrm>
              <a:off x="0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Implementation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4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5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5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502586"/>
            <a:ext cx="374777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Droid Sans Fallback"/>
                <a:cs typeface="Droid Sans Fallback"/>
              </a:rPr>
              <a:t>同样使用数组来存储线段树，左右孩子同样是</a:t>
            </a:r>
            <a:r>
              <a:rPr sz="1100" spc="60" dirty="0">
                <a:latin typeface="Droid Sans Fallback"/>
                <a:cs typeface="Droid Sans Fallback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2</a:t>
            </a:r>
            <a:r>
              <a:rPr sz="1100" spc="-135" dirty="0">
                <a:latin typeface="Latin Modern Math"/>
                <a:cs typeface="Latin Modern Math"/>
              </a:rPr>
              <a:t> </a:t>
            </a:r>
            <a:r>
              <a:rPr sz="1100" i="1" spc="105" dirty="0">
                <a:latin typeface="FreeSerif"/>
                <a:cs typeface="FreeSerif"/>
              </a:rPr>
              <a:t>∗</a:t>
            </a:r>
            <a:r>
              <a:rPr sz="1100" i="1" spc="-40" dirty="0">
                <a:latin typeface="FreeSerif"/>
                <a:cs typeface="FreeSerif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i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5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2</a:t>
            </a:r>
            <a:r>
              <a:rPr sz="1100" spc="-130" dirty="0">
                <a:latin typeface="Latin Modern Math"/>
                <a:cs typeface="Latin Modern Math"/>
              </a:rPr>
              <a:t> </a:t>
            </a:r>
            <a:r>
              <a:rPr sz="1100" i="1" spc="105" dirty="0">
                <a:latin typeface="FreeSerif"/>
                <a:cs typeface="FreeSerif"/>
              </a:rPr>
              <a:t>∗</a:t>
            </a:r>
            <a:r>
              <a:rPr sz="1100" i="1" spc="-45" dirty="0">
                <a:latin typeface="FreeSerif"/>
                <a:cs typeface="FreeSerif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i</a:t>
            </a:r>
            <a:r>
              <a:rPr sz="1100" i="1" spc="-1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30" dirty="0">
                <a:latin typeface="Latin Modern Math"/>
                <a:cs typeface="Latin Modern Math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1</a:t>
            </a:r>
            <a:r>
              <a:rPr sz="1100" spc="-10" dirty="0">
                <a:latin typeface="Droid Sans Fallback"/>
                <a:cs typeface="Droid Sans Fallback"/>
              </a:rPr>
              <a:t>。 静态存储的另外一种方法：</a:t>
            </a:r>
            <a:r>
              <a:rPr sz="1100" spc="-10" dirty="0">
                <a:latin typeface="Latin Modern Math"/>
                <a:cs typeface="Latin Modern Math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l</a:t>
            </a:r>
            <a:r>
              <a:rPr sz="1100" i="1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+</a:t>
            </a:r>
            <a:r>
              <a:rPr sz="1100" spc="-130" dirty="0">
                <a:latin typeface="Latin Modern Math"/>
                <a:cs typeface="Latin Modern Math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r</a:t>
            </a:r>
            <a:r>
              <a:rPr sz="1100" spc="-5" dirty="0">
                <a:latin typeface="Latin Modern Math"/>
                <a:cs typeface="Latin Modern Math"/>
              </a:rPr>
              <a:t>)</a:t>
            </a:r>
            <a:r>
              <a:rPr sz="1100" i="1" spc="-5" dirty="0">
                <a:latin typeface="FreeSerif"/>
                <a:cs typeface="FreeSerif"/>
              </a:rPr>
              <a:t>|</a:t>
            </a:r>
            <a:r>
              <a:rPr sz="1100" spc="-5" dirty="0">
                <a:latin typeface="Latin Modern Math"/>
                <a:cs typeface="Latin Modern Math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l</a:t>
            </a:r>
            <a:r>
              <a:rPr sz="1100" i="1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Roman Dunhill 10"/>
                <a:cs typeface="LM Roman Dunhill 10"/>
              </a:rPr>
              <a:t>&lt;</a:t>
            </a:r>
            <a:r>
              <a:rPr sz="1100" i="1" spc="-70" dirty="0">
                <a:latin typeface="LM Roman Dunhill 10"/>
                <a:cs typeface="LM Roman Dunhill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r</a:t>
            </a:r>
            <a:r>
              <a:rPr sz="1100" spc="-10" dirty="0">
                <a:latin typeface="Latin Modern Math"/>
                <a:cs typeface="Latin Modern Math"/>
              </a:rPr>
              <a:t>)</a:t>
            </a:r>
            <a:r>
              <a:rPr sz="1100" spc="-10" dirty="0">
                <a:latin typeface="Droid Sans Fallback"/>
                <a:cs typeface="Droid Sans Fallback"/>
              </a:rPr>
              <a:t>，空间严格</a:t>
            </a:r>
            <a:r>
              <a:rPr sz="1100" spc="70" dirty="0">
                <a:latin typeface="Droid Sans Fallback"/>
                <a:cs typeface="Droid Sans Fallback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2</a:t>
            </a:r>
            <a:r>
              <a:rPr sz="1100" i="1" spc="-5" dirty="0">
                <a:latin typeface="LM Sans 10"/>
                <a:cs typeface="LM Sans 10"/>
              </a:rPr>
              <a:t>n</a:t>
            </a:r>
            <a:r>
              <a:rPr sz="1100" spc="-10" dirty="0">
                <a:latin typeface="Droid Sans Fallback"/>
                <a:cs typeface="Droid Sans Fallback"/>
              </a:rPr>
              <a:t>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897"/>
            <a:ext cx="4608195" cy="207645"/>
            <a:chOff x="0" y="3248897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0" name="object 10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02418" y="3257778"/>
            <a:ext cx="203200" cy="38100"/>
            <a:chOff x="3802418" y="3257778"/>
            <a:chExt cx="203200" cy="38100"/>
          </a:xfrm>
        </p:grpSpPr>
        <p:sp>
          <p:nvSpPr>
            <p:cNvPr id="14" name="object 14"/>
            <p:cNvSpPr/>
            <p:nvPr/>
          </p:nvSpPr>
          <p:spPr>
            <a:xfrm>
              <a:off x="3891319" y="3264128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1" y="0"/>
                  </a:lnTo>
                </a:path>
                <a:path w="38100" h="12700">
                  <a:moveTo>
                    <a:pt x="0" y="12700"/>
                  </a:moveTo>
                  <a:lnTo>
                    <a:pt x="38101" y="127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62286" y="326412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1" y="0"/>
                </a:lnTo>
              </a:path>
              <a:path w="38100" h="12700">
                <a:moveTo>
                  <a:pt x="0" y="12700"/>
                </a:moveTo>
                <a:lnTo>
                  <a:pt x="38101" y="127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简单题</a:t>
            </a:r>
            <a:r>
              <a:rPr sz="1400" spc="95" dirty="0">
                <a:solidFill>
                  <a:srgbClr val="CC0000"/>
                </a:solidFill>
                <a:latin typeface="Droid Sans Fallback"/>
                <a:cs typeface="Droid Sans Fallback"/>
              </a:rPr>
              <a:t>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1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8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5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5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dblStrike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.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5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8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8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579510"/>
            <a:ext cx="265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给定数列，支持单点加某个值，区间求和。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897"/>
            <a:ext cx="4608195" cy="207645"/>
            <a:chOff x="0" y="3248897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0" name="object 10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02418" y="3257778"/>
            <a:ext cx="203200" cy="38100"/>
            <a:chOff x="3802418" y="3257778"/>
            <a:chExt cx="203200" cy="38100"/>
          </a:xfrm>
        </p:grpSpPr>
        <p:sp>
          <p:nvSpPr>
            <p:cNvPr id="14" name="object 14"/>
            <p:cNvSpPr/>
            <p:nvPr/>
          </p:nvSpPr>
          <p:spPr>
            <a:xfrm>
              <a:off x="3891319" y="3264128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1" y="0"/>
                  </a:lnTo>
                </a:path>
                <a:path w="38100" h="12700">
                  <a:moveTo>
                    <a:pt x="0" y="12700"/>
                  </a:moveTo>
                  <a:lnTo>
                    <a:pt x="38101" y="127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62286" y="326412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1" y="0"/>
                </a:lnTo>
              </a:path>
              <a:path w="38100" h="12700">
                <a:moveTo>
                  <a:pt x="0" y="12700"/>
                </a:moveTo>
                <a:lnTo>
                  <a:pt x="38101" y="127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简单题</a:t>
            </a:r>
            <a:r>
              <a:rPr sz="1400" spc="95" dirty="0">
                <a:solidFill>
                  <a:srgbClr val="CC0000"/>
                </a:solidFill>
                <a:latin typeface="Droid Sans Fallback"/>
                <a:cs typeface="Droid Sans Fallback"/>
              </a:rPr>
              <a:t>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2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8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5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5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dblStrike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.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6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8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8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579510"/>
            <a:ext cx="265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给定数列，支持区间加某个值，求单点值。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1" name="object 11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02418" y="3247632"/>
            <a:ext cx="203200" cy="48260"/>
            <a:chOff x="3802418" y="3247632"/>
            <a:chExt cx="203200" cy="48260"/>
          </a:xfrm>
        </p:grpSpPr>
        <p:sp>
          <p:nvSpPr>
            <p:cNvPr id="15" name="object 15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[</a:t>
            </a: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模板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] </a:t>
            </a: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线段树</a:t>
            </a:r>
            <a:r>
              <a:rPr sz="1400" spc="100" dirty="0">
                <a:solidFill>
                  <a:srgbClr val="CC0000"/>
                </a:solidFill>
                <a:latin typeface="Droid Sans Fallback"/>
                <a:cs typeface="Droid Sans Fallback"/>
              </a:rPr>
              <a:t>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1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 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    </a:t>
            </a:r>
            <a:r>
              <a:rPr sz="400" strike="noStrike" spc="90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	. .</a:t>
            </a:r>
            <a:r>
              <a:rPr sz="400" strike="noStrike" spc="5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7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0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0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579510"/>
            <a:ext cx="265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给定数列，支持区间加某个值，区间求和。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1" name="object 11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02418" y="3247632"/>
            <a:ext cx="203200" cy="48260"/>
            <a:chOff x="3802418" y="3247632"/>
            <a:chExt cx="203200" cy="48260"/>
          </a:xfrm>
        </p:grpSpPr>
        <p:sp>
          <p:nvSpPr>
            <p:cNvPr id="15" name="object 15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简单题</a:t>
            </a:r>
            <a:r>
              <a:rPr sz="1400" spc="95" dirty="0">
                <a:solidFill>
                  <a:srgbClr val="CC0000"/>
                </a:solidFill>
                <a:latin typeface="Droid Sans Fallback"/>
                <a:cs typeface="Droid Sans Fallback"/>
              </a:rPr>
              <a:t>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3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7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  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   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7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 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1" action="ppaction://hlinksldjump"/>
              </a:rPr>
              <a:t>.    </a:t>
            </a:r>
            <a:r>
              <a:rPr sz="400" strike="noStrike" spc="90" dirty="0">
                <a:latin typeface="LM Sans 8"/>
                <a:cs typeface="LM Sans 8"/>
                <a:hlinkClick r:id="rId11" action="ppaction://hlinksldjump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1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	. .</a:t>
            </a:r>
            <a:r>
              <a:rPr sz="400" strike="noStrike" spc="5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8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1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1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1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510790"/>
            <a:ext cx="3350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给定数列，支持单点修改，区间求和，区间求最小值。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1" name="object 11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02418" y="3247632"/>
            <a:ext cx="203200" cy="48260"/>
            <a:chOff x="3802418" y="3247632"/>
            <a:chExt cx="203200" cy="48260"/>
          </a:xfrm>
        </p:grpSpPr>
        <p:sp>
          <p:nvSpPr>
            <p:cNvPr id="15" name="object 15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简单题</a:t>
            </a:r>
            <a:r>
              <a:rPr sz="1400" spc="95" dirty="0">
                <a:solidFill>
                  <a:srgbClr val="CC0000"/>
                </a:solidFill>
                <a:latin typeface="Droid Sans Fallback"/>
                <a:cs typeface="Droid Sans Fallback"/>
              </a:rPr>
              <a:t>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3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7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  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   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7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 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1" action="ppaction://hlinksldjump"/>
              </a:rPr>
              <a:t>.    </a:t>
            </a:r>
            <a:r>
              <a:rPr sz="400" strike="noStrike" spc="90" dirty="0">
                <a:latin typeface="LM Sans 8"/>
                <a:cs typeface="LM Sans 8"/>
                <a:hlinkClick r:id="rId11" action="ppaction://hlinksldjump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1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	. .</a:t>
            </a:r>
            <a:r>
              <a:rPr sz="400" strike="noStrike" spc="5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8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1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1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1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510790"/>
            <a:ext cx="33508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给定数列，支持单点修改，区间求和，区间求最小值。 标记永久化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0483" y="3248887"/>
            <a:ext cx="1304925" cy="57150"/>
            <a:chOff x="3260483" y="3248887"/>
            <a:chExt cx="1304925" cy="57150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7" name="object 7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02418" y="3257778"/>
            <a:ext cx="203200" cy="38100"/>
            <a:chOff x="3802418" y="3257778"/>
            <a:chExt cx="203200" cy="38100"/>
          </a:xfrm>
        </p:grpSpPr>
        <p:sp>
          <p:nvSpPr>
            <p:cNvPr id="11" name="object 11"/>
            <p:cNvSpPr/>
            <p:nvPr/>
          </p:nvSpPr>
          <p:spPr>
            <a:xfrm>
              <a:off x="3891319" y="3264128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1" y="0"/>
                  </a:lnTo>
                </a:path>
                <a:path w="38100" h="12700">
                  <a:moveTo>
                    <a:pt x="0" y="12700"/>
                  </a:moveTo>
                  <a:lnTo>
                    <a:pt x="38101" y="127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162286" y="326412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1" y="0"/>
                </a:lnTo>
              </a:path>
              <a:path w="38100" h="12700">
                <a:moveTo>
                  <a:pt x="0" y="12700"/>
                </a:moveTo>
                <a:lnTo>
                  <a:pt x="38101" y="127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19869" y="3171607"/>
            <a:ext cx="157289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8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50"/>
            <a:ext cx="4608195" cy="140335"/>
            <a:chOff x="0" y="50"/>
            <a:chExt cx="4608195" cy="140335"/>
          </a:xfrm>
        </p:grpSpPr>
        <p:sp>
          <p:nvSpPr>
            <p:cNvPr id="17" name="object 17"/>
            <p:cNvSpPr/>
            <p:nvPr/>
          </p:nvSpPr>
          <p:spPr>
            <a:xfrm>
              <a:off x="0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Segment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-15" dirty="0">
                <a:solidFill>
                  <a:srgbClr val="CC0000"/>
                </a:solidFill>
                <a:latin typeface="LM Sans 12"/>
                <a:cs typeface="LM Sans 12"/>
              </a:rPr>
              <a:t>Tree</a:t>
            </a:r>
            <a:endParaRPr sz="1400">
              <a:latin typeface="LM Sans 12"/>
              <a:cs typeface="LM Sans 12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43948" y="3252383"/>
            <a:ext cx="1609725" cy="2070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</a:rPr>
              <a:t> 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noStrike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</a:rPr>
              <a:t> 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9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	. .</a:t>
            </a:r>
            <a:r>
              <a:rPr sz="400" strike="noStrike" spc="4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95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fld id="{81D60167-4931-47E6-BA6A-407CBD079E47}" type="slidenum">
              <a:rPr sz="600" spc="-5" dirty="0">
                <a:latin typeface="LM Sans 8"/>
                <a:cs typeface="LM Sans 8"/>
              </a:rPr>
              <a:t>2</a:t>
            </a:fld>
            <a:r>
              <a:rPr sz="600" spc="-14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4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8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8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1" name="object 11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02418" y="3247632"/>
            <a:ext cx="203200" cy="48260"/>
            <a:chOff x="3802418" y="3247632"/>
            <a:chExt cx="203200" cy="48260"/>
          </a:xfrm>
        </p:grpSpPr>
        <p:sp>
          <p:nvSpPr>
            <p:cNvPr id="15" name="object 15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[</a:t>
            </a: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模板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] </a:t>
            </a: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线段树</a:t>
            </a:r>
            <a:r>
              <a:rPr sz="1400" spc="100" dirty="0">
                <a:solidFill>
                  <a:srgbClr val="CC0000"/>
                </a:solidFill>
                <a:latin typeface="Droid Sans Fallback"/>
                <a:cs typeface="Droid Sans Fallback"/>
              </a:rPr>
              <a:t>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2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 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    </a:t>
            </a:r>
            <a:r>
              <a:rPr sz="400" strike="noStrike" spc="90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	. .</a:t>
            </a:r>
            <a:r>
              <a:rPr sz="400" strike="noStrike" spc="5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9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0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0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579510"/>
            <a:ext cx="3073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给定数列，支持区间加法，区间乘法，区间求和。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1" name="object 11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02418" y="3247632"/>
            <a:ext cx="203200" cy="48260"/>
            <a:chOff x="3802418" y="3247632"/>
            <a:chExt cx="203200" cy="48260"/>
          </a:xfrm>
        </p:grpSpPr>
        <p:sp>
          <p:nvSpPr>
            <p:cNvPr id="15" name="object 15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简单题</a:t>
            </a:r>
            <a:r>
              <a:rPr sz="1400" spc="95" dirty="0">
                <a:solidFill>
                  <a:srgbClr val="CC0000"/>
                </a:solidFill>
                <a:latin typeface="Droid Sans Fallback"/>
                <a:cs typeface="Droid Sans Fallback"/>
              </a:rPr>
              <a:t>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4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 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    </a:t>
            </a:r>
            <a:r>
              <a:rPr sz="400" strike="noStrike" spc="90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	. .</a:t>
            </a:r>
            <a:r>
              <a:rPr sz="400" strike="noStrike" spc="5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10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0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0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579510"/>
            <a:ext cx="36277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给定数列，支持区间加法，区间修改，区间乘法，区间求和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1" name="object 11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02418" y="3247632"/>
            <a:ext cx="203200" cy="48260"/>
            <a:chOff x="3802418" y="3247632"/>
            <a:chExt cx="203200" cy="48260"/>
          </a:xfrm>
        </p:grpSpPr>
        <p:sp>
          <p:nvSpPr>
            <p:cNvPr id="15" name="object 15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简单题</a:t>
            </a:r>
            <a:r>
              <a:rPr sz="1400" spc="95" dirty="0">
                <a:solidFill>
                  <a:srgbClr val="CC0000"/>
                </a:solidFill>
                <a:latin typeface="Droid Sans Fallback"/>
                <a:cs typeface="Droid Sans Fallback"/>
              </a:rPr>
              <a:t>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5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 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    </a:t>
            </a:r>
            <a:r>
              <a:rPr sz="400" strike="noStrike" spc="90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	. .</a:t>
            </a:r>
            <a:r>
              <a:rPr sz="400" strike="noStrike" spc="5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11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0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0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579332"/>
            <a:ext cx="3350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给定数列，支持单点修改，询问区间最大的子区间和。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CC0000"/>
                </a:solidFill>
                <a:latin typeface="LM Sans 12"/>
                <a:cs typeface="LM Sans 12"/>
              </a:rPr>
              <a:t>bzoj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3038</a:t>
            </a:r>
            <a:r>
              <a:rPr sz="1400" spc="10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上帝造题的七分钟</a:t>
            </a:r>
            <a:endParaRPr sz="1400">
              <a:latin typeface="Droid Sans Fallback"/>
              <a:cs typeface="Droid Sans Fallb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12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0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0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579510"/>
            <a:ext cx="2381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给定数列，支持区间开方，区间求和。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897"/>
            <a:ext cx="4608195" cy="207645"/>
            <a:chOff x="0" y="3248897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0" name="object 10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02418" y="3257778"/>
            <a:ext cx="203200" cy="38100"/>
            <a:chOff x="3802418" y="3257778"/>
            <a:chExt cx="203200" cy="38100"/>
          </a:xfrm>
        </p:grpSpPr>
        <p:sp>
          <p:nvSpPr>
            <p:cNvPr id="14" name="object 14"/>
            <p:cNvSpPr/>
            <p:nvPr/>
          </p:nvSpPr>
          <p:spPr>
            <a:xfrm>
              <a:off x="3891319" y="3264128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1" y="0"/>
                  </a:lnTo>
                </a:path>
                <a:path w="38100" h="12700">
                  <a:moveTo>
                    <a:pt x="0" y="12700"/>
                  </a:moveTo>
                  <a:lnTo>
                    <a:pt x="38101" y="127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62286" y="326412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1" y="0"/>
                </a:lnTo>
              </a:path>
              <a:path w="38100" h="12700">
                <a:moveTo>
                  <a:pt x="0" y="12700"/>
                </a:moveTo>
                <a:lnTo>
                  <a:pt x="38101" y="127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矩形面积并</a:t>
            </a:r>
            <a:endParaRPr sz="1400">
              <a:latin typeface="Droid Sans Fallback"/>
              <a:cs typeface="Droid Sans Fallb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8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dblStrike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.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13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0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0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579612"/>
            <a:ext cx="2242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给定平面若干矩形，求总覆盖面积。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897"/>
            <a:ext cx="4608195" cy="207645"/>
            <a:chOff x="0" y="3248897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0" name="object 10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02418" y="3257778"/>
            <a:ext cx="203200" cy="38100"/>
            <a:chOff x="3802418" y="3257778"/>
            <a:chExt cx="203200" cy="38100"/>
          </a:xfrm>
        </p:grpSpPr>
        <p:sp>
          <p:nvSpPr>
            <p:cNvPr id="14" name="object 14"/>
            <p:cNvSpPr/>
            <p:nvPr/>
          </p:nvSpPr>
          <p:spPr>
            <a:xfrm>
              <a:off x="3891319" y="3264128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1" y="0"/>
                  </a:lnTo>
                </a:path>
                <a:path w="38100" h="12700">
                  <a:moveTo>
                    <a:pt x="0" y="12700"/>
                  </a:moveTo>
                  <a:lnTo>
                    <a:pt x="38101" y="127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62286" y="326412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1" y="0"/>
                </a:lnTo>
              </a:path>
              <a:path w="38100" h="12700">
                <a:moveTo>
                  <a:pt x="0" y="12700"/>
                </a:moveTo>
                <a:lnTo>
                  <a:pt x="38101" y="127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简单题</a:t>
            </a:r>
            <a:r>
              <a:rPr sz="1400" spc="95" dirty="0">
                <a:solidFill>
                  <a:srgbClr val="CC0000"/>
                </a:solidFill>
                <a:latin typeface="Droid Sans Fallback"/>
                <a:cs typeface="Droid Sans Fallback"/>
              </a:rPr>
              <a:t>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6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8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dblStrike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.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14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0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0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579510"/>
            <a:ext cx="2402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给定数列，支持区间查询第</a:t>
            </a:r>
            <a:r>
              <a:rPr sz="1100" spc="35" dirty="0">
                <a:latin typeface="Droid Sans Fallback"/>
                <a:cs typeface="Droid Sans Fallback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Droid Sans Fallback"/>
                <a:cs typeface="Droid Sans Fallback"/>
              </a:rPr>
              <a:t>小数字。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1" name="object 11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02418" y="3247632"/>
            <a:ext cx="203200" cy="48260"/>
            <a:chOff x="3802418" y="3247632"/>
            <a:chExt cx="203200" cy="48260"/>
          </a:xfrm>
        </p:grpSpPr>
        <p:sp>
          <p:nvSpPr>
            <p:cNvPr id="15" name="object 15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Hotel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 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    </a:t>
            </a:r>
            <a:r>
              <a:rPr sz="400" strike="noStrike" spc="90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	. .</a:t>
            </a:r>
            <a:r>
              <a:rPr sz="400" strike="noStrike" spc="5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15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0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0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579332"/>
            <a:ext cx="392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给定数列，支持区间置为</a:t>
            </a:r>
            <a:r>
              <a:rPr sz="1100" spc="60" dirty="0">
                <a:latin typeface="Droid Sans Fallback"/>
                <a:cs typeface="Droid Sans Fallback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Droid Sans Fallback"/>
                <a:cs typeface="Droid Sans Fallback"/>
              </a:rPr>
              <a:t>或</a:t>
            </a:r>
            <a:r>
              <a:rPr sz="1100" spc="60" dirty="0">
                <a:latin typeface="Droid Sans Fallback"/>
                <a:cs typeface="Droid Sans Fallback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Droid Sans Fallback"/>
                <a:cs typeface="Droid Sans Fallback"/>
              </a:rPr>
              <a:t>，查询全局最大连续长度的</a:t>
            </a:r>
            <a:r>
              <a:rPr sz="1100" spc="60" dirty="0">
                <a:latin typeface="Droid Sans Fallback"/>
                <a:cs typeface="Droid Sans Fallback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0</a:t>
            </a:r>
            <a:r>
              <a:rPr sz="1100" spc="-10" dirty="0">
                <a:latin typeface="Droid Sans Fallback"/>
                <a:cs typeface="Droid Sans Fallback"/>
              </a:rPr>
              <a:t>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897"/>
            <a:ext cx="4608195" cy="207645"/>
            <a:chOff x="0" y="3248897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0" name="object 10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02418" y="3257778"/>
            <a:ext cx="203200" cy="38100"/>
            <a:chOff x="3802418" y="3257778"/>
            <a:chExt cx="203200" cy="38100"/>
          </a:xfrm>
        </p:grpSpPr>
        <p:sp>
          <p:nvSpPr>
            <p:cNvPr id="14" name="object 14"/>
            <p:cNvSpPr/>
            <p:nvPr/>
          </p:nvSpPr>
          <p:spPr>
            <a:xfrm>
              <a:off x="3891319" y="3264128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1" y="0"/>
                  </a:lnTo>
                </a:path>
                <a:path w="38100" h="12700">
                  <a:moveTo>
                    <a:pt x="0" y="12700"/>
                  </a:moveTo>
                  <a:lnTo>
                    <a:pt x="38101" y="127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62286" y="326412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1" y="0"/>
                </a:lnTo>
              </a:path>
              <a:path w="38100" h="12700">
                <a:moveTo>
                  <a:pt x="0" y="12700"/>
                </a:moveTo>
                <a:lnTo>
                  <a:pt x="38101" y="127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mex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9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8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1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dblStrike" spc="-5" dirty="0">
                <a:latin typeface="LM Sans 8"/>
                <a:cs typeface="LM Sans 8"/>
                <a:hlinkClick r:id="rId9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.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16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1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1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1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510282"/>
            <a:ext cx="2934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给定数列，询问区间内最小的没出现过的数字。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mex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1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11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11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16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1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1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1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510282"/>
            <a:ext cx="293497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给定数列，询问区间内最小的没出现过的数字。 一般的线段树上二分如何实现？复杂度如何？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1" name="object 11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02418" y="3247632"/>
            <a:ext cx="203200" cy="48260"/>
            <a:chOff x="3802418" y="3247632"/>
            <a:chExt cx="203200" cy="48260"/>
          </a:xfrm>
        </p:grpSpPr>
        <p:sp>
          <p:nvSpPr>
            <p:cNvPr id="15" name="object 15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cpu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监控</a:t>
            </a:r>
            <a:endParaRPr sz="1400">
              <a:latin typeface="Droid Sans Fallback"/>
              <a:cs typeface="Droid Sans Fallb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 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    </a:t>
            </a:r>
            <a:r>
              <a:rPr sz="400" strike="noStrike" spc="90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	. .</a:t>
            </a:r>
            <a:r>
              <a:rPr sz="400" strike="noStrike" spc="5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17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0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0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579332"/>
            <a:ext cx="40436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给定数列，区间修改，区间加法，询问区间最值，区间历史最值。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50"/>
            <a:ext cx="4608195" cy="140335"/>
            <a:chOff x="0" y="50"/>
            <a:chExt cx="4608195" cy="140335"/>
          </a:xfrm>
        </p:grpSpPr>
        <p:sp>
          <p:nvSpPr>
            <p:cNvPr id="17" name="object 17"/>
            <p:cNvSpPr/>
            <p:nvPr/>
          </p:nvSpPr>
          <p:spPr>
            <a:xfrm>
              <a:off x="0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Segment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-15" dirty="0">
                <a:solidFill>
                  <a:srgbClr val="CC0000"/>
                </a:solidFill>
                <a:latin typeface="LM Sans 12"/>
                <a:cs typeface="LM Sans 12"/>
              </a:rPr>
              <a:t>Tree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717078"/>
            <a:ext cx="4443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线段树是一棵二叉树</a:t>
            </a:r>
            <a:r>
              <a:rPr sz="1100" spc="-75" dirty="0">
                <a:latin typeface="Droid Sans Fallback"/>
                <a:cs typeface="Droid Sans Fallback"/>
              </a:rPr>
              <a:t>，</a:t>
            </a:r>
            <a:r>
              <a:rPr sz="1100" spc="-10" dirty="0">
                <a:latin typeface="Droid Sans Fallback"/>
                <a:cs typeface="Droid Sans Fallback"/>
              </a:rPr>
              <a:t>形态接近满二叉树</a:t>
            </a:r>
            <a:r>
              <a:rPr sz="1100" spc="-75" dirty="0">
                <a:latin typeface="Droid Sans Fallback"/>
                <a:cs typeface="Droid Sans Fallback"/>
              </a:rPr>
              <a:t>，</a:t>
            </a:r>
            <a:r>
              <a:rPr sz="1100" spc="-10" dirty="0">
                <a:latin typeface="Droid Sans Fallback"/>
                <a:cs typeface="Droid Sans Fallback"/>
              </a:rPr>
              <a:t>每个节点表示的是一个区间。</a:t>
            </a:r>
            <a:endParaRPr sz="1100">
              <a:latin typeface="Droid Sans Fallback"/>
              <a:cs typeface="Droid Sans Fallb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56576" y="1095180"/>
            <a:ext cx="2094851" cy="1718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6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6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CC0000"/>
                </a:solidFill>
                <a:latin typeface="LM Sans 12"/>
                <a:cs typeface="LM Sans 12"/>
              </a:rPr>
              <a:t>bzoj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2962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18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0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0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440077"/>
            <a:ext cx="433578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给定数列，支持区间加法，区间取反，区间询问所有选择</a:t>
            </a:r>
            <a:r>
              <a:rPr sz="1100" spc="35" dirty="0">
                <a:latin typeface="Droid Sans Fallback"/>
                <a:cs typeface="Droid Sans Fallback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c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Droid Sans Fallback"/>
                <a:cs typeface="Droid Sans Fallback"/>
              </a:rPr>
              <a:t>个数字乘起 来的乘积的和。</a:t>
            </a:r>
            <a:endParaRPr sz="11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LM Sans 10"/>
                <a:cs typeface="LM Sans 10"/>
              </a:rPr>
              <a:t>c </a:t>
            </a:r>
            <a:r>
              <a:rPr sz="1100" i="1" spc="105" dirty="0">
                <a:latin typeface="FreeSerif"/>
                <a:cs typeface="FreeSerif"/>
              </a:rPr>
              <a:t>≤</a:t>
            </a:r>
            <a:r>
              <a:rPr sz="1100" i="1" spc="-40" dirty="0">
                <a:latin typeface="FreeSerif"/>
                <a:cs typeface="FreeSerif"/>
              </a:rPr>
              <a:t> </a:t>
            </a:r>
            <a:r>
              <a:rPr sz="1100" spc="-5" dirty="0">
                <a:latin typeface="Latin Modern Math"/>
                <a:cs typeface="Latin Modern Math"/>
              </a:rPr>
              <a:t>20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897"/>
            <a:ext cx="4608195" cy="207645"/>
            <a:chOff x="0" y="3248897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0" name="object 10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02418" y="3257778"/>
            <a:ext cx="203200" cy="38100"/>
            <a:chOff x="3802418" y="3257778"/>
            <a:chExt cx="203200" cy="38100"/>
          </a:xfrm>
        </p:grpSpPr>
        <p:sp>
          <p:nvSpPr>
            <p:cNvPr id="14" name="object 14"/>
            <p:cNvSpPr/>
            <p:nvPr/>
          </p:nvSpPr>
          <p:spPr>
            <a:xfrm>
              <a:off x="3891319" y="3264128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1" y="0"/>
                  </a:lnTo>
                </a:path>
                <a:path w="38100" h="12700">
                  <a:moveTo>
                    <a:pt x="0" y="12700"/>
                  </a:moveTo>
                  <a:lnTo>
                    <a:pt x="38101" y="127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62286" y="326412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1" y="0"/>
                </a:lnTo>
              </a:path>
              <a:path w="38100" h="12700">
                <a:moveTo>
                  <a:pt x="0" y="12700"/>
                </a:moveTo>
                <a:lnTo>
                  <a:pt x="38101" y="127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简单题</a:t>
            </a:r>
            <a:r>
              <a:rPr sz="1400" spc="95" dirty="0">
                <a:solidFill>
                  <a:srgbClr val="CC0000"/>
                </a:solidFill>
                <a:latin typeface="Droid Sans Fallback"/>
                <a:cs typeface="Droid Sans Fallback"/>
              </a:rPr>
              <a:t>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7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8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4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4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9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dblStrike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.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19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9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9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9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579510"/>
            <a:ext cx="2381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给定数列，区间加等差数列，区间求和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07933" y="754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Examples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JSOI2009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等差数列</a:t>
            </a:r>
            <a:endParaRPr sz="1400">
              <a:latin typeface="Droid Sans Fallback"/>
              <a:cs typeface="Droid Sans Fallb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20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8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8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579332"/>
            <a:ext cx="4182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给定数列，区间加等差数列，区间询问最少划分成多少段等差数列。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22640" y="754"/>
            <a:ext cx="226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60" dirty="0"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ricks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Segment </a:t>
            </a:r>
            <a:r>
              <a:rPr sz="1400" spc="-15" dirty="0">
                <a:solidFill>
                  <a:srgbClr val="CC0000"/>
                </a:solidFill>
                <a:latin typeface="LM Sans 12"/>
                <a:cs typeface="LM Sans 12"/>
              </a:rPr>
              <a:t>Tree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with 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large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domain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21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0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0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22640" y="754"/>
            <a:ext cx="226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60" dirty="0"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ricks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Segment </a:t>
            </a:r>
            <a:r>
              <a:rPr sz="1400" spc="-15" dirty="0">
                <a:solidFill>
                  <a:srgbClr val="CC0000"/>
                </a:solidFill>
                <a:latin typeface="LM Sans 12"/>
                <a:cs typeface="LM Sans 12"/>
              </a:rPr>
              <a:t>Tree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with 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large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domain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21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0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0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444" y="1441842"/>
            <a:ext cx="2792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如果线段树操作的是</a:t>
            </a:r>
            <a:r>
              <a:rPr sz="1100" spc="55" dirty="0">
                <a:latin typeface="Droid Sans Fallback"/>
                <a:cs typeface="Droid Sans Fallback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[1</a:t>
            </a:r>
            <a:r>
              <a:rPr sz="1100" i="1" spc="-10" dirty="0">
                <a:latin typeface="LM Roman Dunhill 10"/>
                <a:cs typeface="LM Roman Dunhill 10"/>
              </a:rPr>
              <a:t>,</a:t>
            </a:r>
            <a:r>
              <a:rPr sz="1100" i="1" spc="-195" dirty="0">
                <a:latin typeface="LM Roman Dunhill 10"/>
                <a:cs typeface="LM Roman Dunhill 10"/>
              </a:rPr>
              <a:t> </a:t>
            </a:r>
            <a:r>
              <a:rPr sz="1100" spc="5" dirty="0">
                <a:latin typeface="Latin Modern Math"/>
                <a:cs typeface="Latin Modern Math"/>
              </a:rPr>
              <a:t>10</a:t>
            </a:r>
            <a:r>
              <a:rPr sz="1200" spc="7" baseline="27777" dirty="0">
                <a:latin typeface="LM Roman 8"/>
                <a:cs typeface="LM Roman 8"/>
              </a:rPr>
              <a:t>9</a:t>
            </a:r>
            <a:r>
              <a:rPr sz="1100" spc="5" dirty="0">
                <a:latin typeface="Latin Modern Math"/>
                <a:cs typeface="Latin Modern Math"/>
              </a:rPr>
              <a:t>]</a:t>
            </a:r>
            <a:r>
              <a:rPr sz="1100" spc="-20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Droid Sans Fallback"/>
                <a:cs typeface="Droid Sans Fallback"/>
              </a:rPr>
              <a:t>的区间怎么办？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22640" y="754"/>
            <a:ext cx="226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60" dirty="0"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ricks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Segment </a:t>
            </a:r>
            <a:r>
              <a:rPr sz="1400" spc="-15" dirty="0">
                <a:solidFill>
                  <a:srgbClr val="CC0000"/>
                </a:solidFill>
                <a:latin typeface="LM Sans 12"/>
                <a:cs typeface="LM Sans 12"/>
              </a:rPr>
              <a:t>Tree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with 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large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domain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21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0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0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444" y="1441842"/>
            <a:ext cx="27920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Droid Sans Fallback"/>
                <a:cs typeface="Droid Sans Fallback"/>
              </a:rPr>
              <a:t>如果线段树操作的是</a:t>
            </a:r>
            <a:r>
              <a:rPr sz="1100" spc="50" dirty="0">
                <a:latin typeface="Droid Sans Fallback"/>
                <a:cs typeface="Droid Sans Fallback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[1</a:t>
            </a:r>
            <a:r>
              <a:rPr sz="1100" i="1" spc="-10" dirty="0">
                <a:latin typeface="LM Roman Dunhill 10"/>
                <a:cs typeface="LM Roman Dunhill 10"/>
              </a:rPr>
              <a:t>,</a:t>
            </a:r>
            <a:r>
              <a:rPr sz="1100" i="1" spc="-195" dirty="0">
                <a:latin typeface="LM Roman Dunhill 10"/>
                <a:cs typeface="LM Roman Dunhill 10"/>
              </a:rPr>
              <a:t> </a:t>
            </a:r>
            <a:r>
              <a:rPr sz="1100" spc="5" dirty="0">
                <a:latin typeface="Latin Modern Math"/>
                <a:cs typeface="Latin Modern Math"/>
              </a:rPr>
              <a:t>10</a:t>
            </a:r>
            <a:r>
              <a:rPr sz="1200" spc="7" baseline="27777" dirty="0">
                <a:latin typeface="LM Roman 8"/>
                <a:cs typeface="LM Roman 8"/>
              </a:rPr>
              <a:t>9</a:t>
            </a:r>
            <a:r>
              <a:rPr sz="1100" spc="5" dirty="0">
                <a:latin typeface="Latin Modern Math"/>
                <a:cs typeface="Latin Modern Math"/>
              </a:rPr>
              <a:t>]</a:t>
            </a:r>
            <a:r>
              <a:rPr sz="1100" spc="-25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Droid Sans Fallback"/>
                <a:cs typeface="Droid Sans Fallback"/>
              </a:rPr>
              <a:t>的区间怎么办？  离散化是一种办法。强制在线？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2640" y="754"/>
            <a:ext cx="226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60" dirty="0"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ricks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Segment </a:t>
            </a:r>
            <a:r>
              <a:rPr sz="1400" spc="-15" dirty="0">
                <a:solidFill>
                  <a:srgbClr val="CC0000"/>
                </a:solidFill>
                <a:latin typeface="LM Sans 12"/>
                <a:cs typeface="LM Sans 12"/>
              </a:rPr>
              <a:t>Tree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with 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large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domain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21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0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0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444" y="1441842"/>
            <a:ext cx="279209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Droid Sans Fallback"/>
                <a:cs typeface="Droid Sans Fallback"/>
              </a:rPr>
              <a:t>如果线段树操作的是</a:t>
            </a:r>
            <a:r>
              <a:rPr sz="1100" spc="50" dirty="0">
                <a:latin typeface="Droid Sans Fallback"/>
                <a:cs typeface="Droid Sans Fallback"/>
              </a:rPr>
              <a:t> </a:t>
            </a:r>
            <a:r>
              <a:rPr sz="1100" spc="-10" dirty="0">
                <a:latin typeface="Latin Modern Math"/>
                <a:cs typeface="Latin Modern Math"/>
              </a:rPr>
              <a:t>[1</a:t>
            </a:r>
            <a:r>
              <a:rPr sz="1100" i="1" spc="-10" dirty="0">
                <a:latin typeface="LM Roman Dunhill 10"/>
                <a:cs typeface="LM Roman Dunhill 10"/>
              </a:rPr>
              <a:t>,</a:t>
            </a:r>
            <a:r>
              <a:rPr sz="1100" i="1" spc="-195" dirty="0">
                <a:latin typeface="LM Roman Dunhill 10"/>
                <a:cs typeface="LM Roman Dunhill 10"/>
              </a:rPr>
              <a:t> </a:t>
            </a:r>
            <a:r>
              <a:rPr sz="1100" spc="5" dirty="0">
                <a:latin typeface="Latin Modern Math"/>
                <a:cs typeface="Latin Modern Math"/>
              </a:rPr>
              <a:t>10</a:t>
            </a:r>
            <a:r>
              <a:rPr sz="1200" spc="7" baseline="27777" dirty="0">
                <a:latin typeface="LM Roman 8"/>
                <a:cs typeface="LM Roman 8"/>
              </a:rPr>
              <a:t>9</a:t>
            </a:r>
            <a:r>
              <a:rPr sz="1100" spc="5" dirty="0">
                <a:latin typeface="Latin Modern Math"/>
                <a:cs typeface="Latin Modern Math"/>
              </a:rPr>
              <a:t>]</a:t>
            </a:r>
            <a:r>
              <a:rPr sz="1100" spc="-25" dirty="0">
                <a:latin typeface="Latin Modern Math"/>
                <a:cs typeface="Latin Modern Math"/>
              </a:rPr>
              <a:t> </a:t>
            </a:r>
            <a:r>
              <a:rPr sz="1100" spc="-10" dirty="0">
                <a:latin typeface="Droid Sans Fallback"/>
                <a:cs typeface="Droid Sans Fallback"/>
              </a:rPr>
              <a:t>的区间怎么办？  离散化是一种办法。强制在线？</a:t>
            </a:r>
            <a:endParaRPr sz="1100">
              <a:latin typeface="Droid Sans Fallback"/>
              <a:cs typeface="Droid Sans Fallback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Droid Sans Fallback"/>
                <a:cs typeface="Droid Sans Fallback"/>
              </a:rPr>
              <a:t>动态开点，修改我们的存储方式。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897"/>
            <a:ext cx="4608195" cy="207645"/>
            <a:chOff x="0" y="3248897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0" name="object 10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02418" y="3257778"/>
            <a:ext cx="203200" cy="38100"/>
            <a:chOff x="3802418" y="3257778"/>
            <a:chExt cx="203200" cy="38100"/>
          </a:xfrm>
        </p:grpSpPr>
        <p:sp>
          <p:nvSpPr>
            <p:cNvPr id="14" name="object 14"/>
            <p:cNvSpPr/>
            <p:nvPr/>
          </p:nvSpPr>
          <p:spPr>
            <a:xfrm>
              <a:off x="3891319" y="3264128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1" y="0"/>
                  </a:lnTo>
                </a:path>
                <a:path w="38100" h="12700">
                  <a:moveTo>
                    <a:pt x="0" y="12700"/>
                  </a:moveTo>
                  <a:lnTo>
                    <a:pt x="38101" y="127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62286" y="326412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1" y="0"/>
                </a:lnTo>
              </a:path>
              <a:path w="38100" h="12700">
                <a:moveTo>
                  <a:pt x="0" y="12700"/>
                </a:moveTo>
                <a:lnTo>
                  <a:pt x="38101" y="127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22640" y="754"/>
            <a:ext cx="226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60" dirty="0"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ricks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2D-Segment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-15" dirty="0">
                <a:solidFill>
                  <a:srgbClr val="CC0000"/>
                </a:solidFill>
                <a:latin typeface="LM Sans 12"/>
                <a:cs typeface="LM Sans 12"/>
              </a:rPr>
              <a:t>Tree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8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dblStrike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.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22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0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0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1" name="object 11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02418" y="3247632"/>
            <a:ext cx="203200" cy="48260"/>
            <a:chOff x="3802418" y="3247632"/>
            <a:chExt cx="203200" cy="48260"/>
          </a:xfrm>
        </p:grpSpPr>
        <p:sp>
          <p:nvSpPr>
            <p:cNvPr id="15" name="object 15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22640" y="754"/>
            <a:ext cx="226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60" dirty="0"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ricks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2D-Segment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-15" dirty="0">
                <a:solidFill>
                  <a:srgbClr val="CC0000"/>
                </a:solidFill>
                <a:latin typeface="LM Sans 12"/>
                <a:cs typeface="LM Sans 12"/>
              </a:rPr>
              <a:t>Tree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5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5" action="ppaction://hlinksldjump"/>
              </a:rPr>
              <a:t>  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5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5" action="ppaction://hlinksldjump"/>
              </a:rPr>
              <a:t> 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    </a:t>
            </a:r>
            <a:r>
              <a:rPr sz="400" strike="noStrike" spc="90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	. .</a:t>
            </a:r>
            <a:r>
              <a:rPr sz="400" strike="noStrike" spc="5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22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0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0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433752"/>
            <a:ext cx="1549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如何维护矩阵内的信息？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22640" y="754"/>
            <a:ext cx="226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60" dirty="0"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ricks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2D-Segment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-15" dirty="0">
                <a:solidFill>
                  <a:srgbClr val="CC0000"/>
                </a:solidFill>
                <a:latin typeface="LM Sans 12"/>
                <a:cs typeface="LM Sans 12"/>
              </a:rPr>
              <a:t>Tree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1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11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11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22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1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1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1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433752"/>
            <a:ext cx="43205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Droid Sans Fallback"/>
                <a:cs typeface="Droid Sans Fallback"/>
              </a:rPr>
              <a:t>如何维护矩阵内的信息？线段树套线段树第一层的线段树的每个节点都 是一个线段树。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897"/>
            <a:ext cx="4608195" cy="207645"/>
            <a:chOff x="0" y="3248897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0" name="object 10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02418" y="3257778"/>
            <a:ext cx="203200" cy="38100"/>
            <a:chOff x="3802418" y="3257778"/>
            <a:chExt cx="203200" cy="38100"/>
          </a:xfrm>
        </p:grpSpPr>
        <p:sp>
          <p:nvSpPr>
            <p:cNvPr id="14" name="object 14"/>
            <p:cNvSpPr/>
            <p:nvPr/>
          </p:nvSpPr>
          <p:spPr>
            <a:xfrm>
              <a:off x="3891319" y="3264128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1" y="0"/>
                  </a:lnTo>
                </a:path>
                <a:path w="38100" h="12700">
                  <a:moveTo>
                    <a:pt x="0" y="12700"/>
                  </a:moveTo>
                  <a:lnTo>
                    <a:pt x="38101" y="127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62286" y="326412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1" y="0"/>
                </a:lnTo>
              </a:path>
              <a:path w="38100" h="12700">
                <a:moveTo>
                  <a:pt x="0" y="12700"/>
                </a:moveTo>
                <a:lnTo>
                  <a:pt x="38101" y="127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50"/>
            <a:ext cx="4608195" cy="140335"/>
            <a:chOff x="0" y="50"/>
            <a:chExt cx="4608195" cy="140335"/>
          </a:xfrm>
        </p:grpSpPr>
        <p:sp>
          <p:nvSpPr>
            <p:cNvPr id="19" name="object 19"/>
            <p:cNvSpPr/>
            <p:nvPr/>
          </p:nvSpPr>
          <p:spPr>
            <a:xfrm>
              <a:off x="0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Properties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8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dblStrike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.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3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7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7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22640" y="754"/>
            <a:ext cx="226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60" dirty="0"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ricks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2D-Segment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-15" dirty="0">
                <a:solidFill>
                  <a:srgbClr val="CC0000"/>
                </a:solidFill>
                <a:latin typeface="LM Sans 12"/>
                <a:cs typeface="LM Sans 12"/>
              </a:rPr>
              <a:t>Tree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1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11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11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22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1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1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1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433752"/>
            <a:ext cx="432054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Droid Sans Fallback"/>
                <a:cs typeface="Droid Sans Fallback"/>
              </a:rPr>
              <a:t>如何维护矩阵内的信息？线段树套线段树第一层的线段树的每个节点都 是一个线段树。</a:t>
            </a:r>
            <a:endParaRPr sz="11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Droid Sans Fallback"/>
                <a:cs typeface="Droid Sans Fallback"/>
              </a:rPr>
              <a:t>复杂度？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22640" y="754"/>
            <a:ext cx="226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60" dirty="0"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ricks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2D-Segment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-15" dirty="0">
                <a:solidFill>
                  <a:srgbClr val="CC0000"/>
                </a:solidFill>
                <a:latin typeface="LM Sans 12"/>
                <a:cs typeface="LM Sans 12"/>
              </a:rPr>
              <a:t>Tree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1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11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11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22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1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1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1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444" y="1433752"/>
            <a:ext cx="437134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Droid Sans Fallback"/>
                <a:cs typeface="Droid Sans Fallback"/>
              </a:rPr>
              <a:t>如何维护矩阵内的信息？线段树套线段树第一层的线段树的每个节点都 是一个线段树。</a:t>
            </a:r>
            <a:endParaRPr sz="1100">
              <a:latin typeface="Droid Sans Fallback"/>
              <a:cs typeface="Droid Sans Fallback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Droid Sans Fallback"/>
                <a:cs typeface="Droid Sans Fallback"/>
              </a:rPr>
              <a:t>复杂度</a:t>
            </a:r>
            <a:r>
              <a:rPr sz="1100" dirty="0">
                <a:latin typeface="Droid Sans Fallback"/>
                <a:cs typeface="Droid Sans Fallback"/>
              </a:rPr>
              <a:t>？</a:t>
            </a:r>
            <a:r>
              <a:rPr sz="1100" i="1" dirty="0">
                <a:latin typeface="LM Sans 10"/>
                <a:cs typeface="LM Sans 10"/>
              </a:rPr>
              <a:t>O</a:t>
            </a:r>
            <a:r>
              <a:rPr sz="1100" dirty="0">
                <a:latin typeface="Latin Modern Math"/>
                <a:cs typeface="Latin Modern Math"/>
              </a:rPr>
              <a:t>(</a:t>
            </a:r>
            <a:r>
              <a:rPr sz="1100" i="1" dirty="0">
                <a:latin typeface="LM Sans 10"/>
                <a:cs typeface="LM Sans 10"/>
              </a:rPr>
              <a:t>log</a:t>
            </a:r>
            <a:r>
              <a:rPr sz="1200" baseline="27777" dirty="0">
                <a:latin typeface="LM Roman 8"/>
                <a:cs typeface="LM Roman 8"/>
              </a:rPr>
              <a:t>2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55344" y="754"/>
            <a:ext cx="8940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Time Divide and</a:t>
            </a:r>
            <a:r>
              <a:rPr sz="600" spc="-25" dirty="0"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Conquer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Problem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23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6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6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510282"/>
            <a:ext cx="43567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Droid Sans Fallback"/>
                <a:cs typeface="Droid Sans Fallback"/>
              </a:rPr>
              <a:t>支持插入和删除两种操作</a:t>
            </a:r>
            <a:r>
              <a:rPr sz="1100" spc="-90" dirty="0">
                <a:latin typeface="Droid Sans Fallback"/>
                <a:cs typeface="Droid Sans Fallback"/>
              </a:rPr>
              <a:t>，</a:t>
            </a:r>
            <a:r>
              <a:rPr sz="1100" spc="-10" dirty="0">
                <a:latin typeface="Droid Sans Fallback"/>
                <a:cs typeface="Droid Sans Fallback"/>
              </a:rPr>
              <a:t>插入操作不难解决</a:t>
            </a:r>
            <a:r>
              <a:rPr sz="1100" spc="-90" dirty="0">
                <a:latin typeface="Droid Sans Fallback"/>
                <a:cs typeface="Droid Sans Fallback"/>
              </a:rPr>
              <a:t>，</a:t>
            </a:r>
            <a:r>
              <a:rPr sz="1100" spc="-10" dirty="0">
                <a:latin typeface="Droid Sans Fallback"/>
                <a:cs typeface="Droid Sans Fallback"/>
              </a:rPr>
              <a:t>删除操作很难实现</a:t>
            </a:r>
            <a:r>
              <a:rPr sz="1100" spc="-665" dirty="0">
                <a:latin typeface="Droid Sans Fallback"/>
                <a:cs typeface="Droid Sans Fallback"/>
              </a:rPr>
              <a:t>，</a:t>
            </a:r>
            <a:r>
              <a:rPr sz="1100" spc="-10" dirty="0">
                <a:latin typeface="Droid Sans Fallback"/>
                <a:cs typeface="Droid Sans Fallback"/>
              </a:rPr>
              <a:t>（撤 销操作可以实现</a:t>
            </a:r>
            <a:r>
              <a:rPr sz="1100" spc="-285" dirty="0">
                <a:latin typeface="Droid Sans Fallback"/>
                <a:cs typeface="Droid Sans Fallback"/>
              </a:rPr>
              <a:t>），</a:t>
            </a:r>
            <a:r>
              <a:rPr sz="1100" spc="-10" dirty="0">
                <a:latin typeface="Droid Sans Fallback"/>
                <a:cs typeface="Droid Sans Fallback"/>
              </a:rPr>
              <a:t>允许离线。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897"/>
            <a:ext cx="4608195" cy="207645"/>
            <a:chOff x="0" y="3248897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0" name="object 10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02418" y="3257778"/>
            <a:ext cx="203200" cy="38100"/>
            <a:chOff x="3802418" y="3257778"/>
            <a:chExt cx="203200" cy="38100"/>
          </a:xfrm>
        </p:grpSpPr>
        <p:sp>
          <p:nvSpPr>
            <p:cNvPr id="14" name="object 14"/>
            <p:cNvSpPr/>
            <p:nvPr/>
          </p:nvSpPr>
          <p:spPr>
            <a:xfrm>
              <a:off x="3891319" y="3264128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1" y="0"/>
                  </a:lnTo>
                </a:path>
                <a:path w="38100" h="12700">
                  <a:moveTo>
                    <a:pt x="0" y="12700"/>
                  </a:moveTo>
                  <a:lnTo>
                    <a:pt x="38101" y="127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62286" y="326412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1" y="0"/>
                </a:lnTo>
              </a:path>
              <a:path w="38100" h="12700">
                <a:moveTo>
                  <a:pt x="0" y="12700"/>
                </a:moveTo>
                <a:lnTo>
                  <a:pt x="38101" y="127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78495" y="754"/>
            <a:ext cx="4711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Fenwick</a:t>
            </a:r>
            <a:r>
              <a:rPr sz="600" spc="-70" dirty="0"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2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CC0000"/>
                </a:solidFill>
                <a:latin typeface="LM Sans 12"/>
                <a:cs typeface="LM Sans 12"/>
              </a:rPr>
              <a:t>Fenwick</a:t>
            </a:r>
            <a:r>
              <a:rPr sz="1400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-15" dirty="0">
                <a:solidFill>
                  <a:srgbClr val="CC0000"/>
                </a:solidFill>
                <a:latin typeface="LM Sans 12"/>
                <a:cs typeface="LM Sans 12"/>
              </a:rPr>
              <a:t>Tree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8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dblStrike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.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24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8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8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1" name="object 11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02418" y="3247632"/>
            <a:ext cx="203200" cy="48260"/>
            <a:chOff x="3802418" y="3247632"/>
            <a:chExt cx="203200" cy="48260"/>
          </a:xfrm>
        </p:grpSpPr>
        <p:sp>
          <p:nvSpPr>
            <p:cNvPr id="15" name="object 15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78495" y="754"/>
            <a:ext cx="4711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Fenwick</a:t>
            </a:r>
            <a:r>
              <a:rPr sz="600" spc="-70" dirty="0"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2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CC0000"/>
                </a:solidFill>
                <a:latin typeface="LM Sans 12"/>
                <a:cs typeface="LM Sans 12"/>
              </a:rPr>
              <a:t>Fenwick</a:t>
            </a:r>
            <a:r>
              <a:rPr sz="1400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-15" dirty="0">
                <a:solidFill>
                  <a:srgbClr val="CC0000"/>
                </a:solidFill>
                <a:latin typeface="LM Sans 12"/>
                <a:cs typeface="LM Sans 12"/>
              </a:rPr>
              <a:t>Tree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 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.    </a:t>
            </a:r>
            <a:r>
              <a:rPr sz="400" strike="noStrike" spc="90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	. .</a:t>
            </a:r>
            <a:r>
              <a:rPr sz="400" strike="noStrike" spc="5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24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8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8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441842"/>
            <a:ext cx="2519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树状数组本质是不存储右孩子的线段树。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78495" y="754"/>
            <a:ext cx="4711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Fenwick</a:t>
            </a:r>
            <a:r>
              <a:rPr sz="600" spc="-70" dirty="0"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2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CC0000"/>
                </a:solidFill>
                <a:latin typeface="LM Sans 12"/>
                <a:cs typeface="LM Sans 12"/>
              </a:rPr>
              <a:t>Fenwick</a:t>
            </a:r>
            <a:r>
              <a:rPr sz="1400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-15" dirty="0">
                <a:solidFill>
                  <a:srgbClr val="CC0000"/>
                </a:solidFill>
                <a:latin typeface="LM Sans 12"/>
                <a:cs typeface="LM Sans 12"/>
              </a:rPr>
              <a:t>Tree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24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8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8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441842"/>
            <a:ext cx="251968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Droid Sans Fallback"/>
                <a:cs typeface="Droid Sans Fallback"/>
              </a:rPr>
              <a:t>树状数组本质是不存储右孩子的线段树。 实现较为方便，常数较小。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78495" y="754"/>
            <a:ext cx="4711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Fenwick</a:t>
            </a:r>
            <a:r>
              <a:rPr sz="600" spc="-70" dirty="0"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2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CC0000"/>
                </a:solidFill>
                <a:latin typeface="LM Sans 12"/>
                <a:cs typeface="LM Sans 12"/>
              </a:rPr>
              <a:t>Fenwick</a:t>
            </a:r>
            <a:r>
              <a:rPr sz="1400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-15" dirty="0">
                <a:solidFill>
                  <a:srgbClr val="CC0000"/>
                </a:solidFill>
                <a:latin typeface="LM Sans 12"/>
                <a:cs typeface="LM Sans 12"/>
              </a:rPr>
              <a:t>Tree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24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8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8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441842"/>
            <a:ext cx="251968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Droid Sans Fallback"/>
                <a:cs typeface="Droid Sans Fallback"/>
              </a:rPr>
              <a:t>树状数组本质是不存储右孩子的线段树。 实现较为方便，常数较小。</a:t>
            </a:r>
            <a:endParaRPr sz="11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Droid Sans Fallback"/>
                <a:cs typeface="Droid Sans Fallback"/>
              </a:rPr>
              <a:t>不能维护区间不可减信息。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495" y="754"/>
            <a:ext cx="4711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Fenwick</a:t>
            </a:r>
            <a:r>
              <a:rPr sz="600" spc="-70" dirty="0"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2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Implementation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743" y="1111325"/>
            <a:ext cx="4483735" cy="303530"/>
            <a:chOff x="87743" y="1111325"/>
            <a:chExt cx="4483735" cy="303530"/>
          </a:xfrm>
        </p:grpSpPr>
        <p:sp>
          <p:nvSpPr>
            <p:cNvPr id="6" name="object 6"/>
            <p:cNvSpPr/>
            <p:nvPr/>
          </p:nvSpPr>
          <p:spPr>
            <a:xfrm>
              <a:off x="87743" y="1111325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4" y="1313230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44" y="1300530"/>
              <a:ext cx="4381766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1161885"/>
              <a:ext cx="50800" cy="1513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43" y="1155752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7" y="0"/>
                  </a:moveTo>
                  <a:lnTo>
                    <a:pt x="0" y="0"/>
                  </a:lnTo>
                  <a:lnTo>
                    <a:pt x="0" y="157478"/>
                  </a:lnTo>
                  <a:lnTo>
                    <a:pt x="4008" y="177203"/>
                  </a:lnTo>
                  <a:lnTo>
                    <a:pt x="14922" y="193356"/>
                  </a:lnTo>
                  <a:lnTo>
                    <a:pt x="31075" y="204270"/>
                  </a:lnTo>
                  <a:lnTo>
                    <a:pt x="50800" y="208279"/>
                  </a:lnTo>
                  <a:lnTo>
                    <a:pt x="4381767" y="208279"/>
                  </a:lnTo>
                  <a:lnTo>
                    <a:pt x="4401492" y="204270"/>
                  </a:lnTo>
                  <a:lnTo>
                    <a:pt x="4417644" y="193356"/>
                  </a:lnTo>
                  <a:lnTo>
                    <a:pt x="4428558" y="177203"/>
                  </a:lnTo>
                  <a:lnTo>
                    <a:pt x="4432567" y="15747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1199989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5">
                  <a:moveTo>
                    <a:pt x="0" y="1322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1" y="11872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1" y="11745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11" y="11618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7743" y="1515947"/>
            <a:ext cx="4483735" cy="475615"/>
            <a:chOff x="87743" y="1515947"/>
            <a:chExt cx="4483735" cy="475615"/>
          </a:xfrm>
        </p:grpSpPr>
        <p:sp>
          <p:nvSpPr>
            <p:cNvPr id="16" name="object 16"/>
            <p:cNvSpPr/>
            <p:nvPr/>
          </p:nvSpPr>
          <p:spPr>
            <a:xfrm>
              <a:off x="87743" y="1515947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544" y="1889925"/>
              <a:ext cx="101600" cy="101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344" y="1877225"/>
              <a:ext cx="4381766" cy="114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311" y="1566507"/>
              <a:ext cx="50800" cy="3234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743" y="1560369"/>
              <a:ext cx="4432935" cy="380365"/>
            </a:xfrm>
            <a:custGeom>
              <a:avLst/>
              <a:gdLst/>
              <a:ahLst/>
              <a:cxnLst/>
              <a:rect l="l" t="t" r="r" b="b"/>
              <a:pathLst>
                <a:path w="4432935" h="380364">
                  <a:moveTo>
                    <a:pt x="4432567" y="0"/>
                  </a:moveTo>
                  <a:lnTo>
                    <a:pt x="0" y="0"/>
                  </a:lnTo>
                  <a:lnTo>
                    <a:pt x="0" y="329556"/>
                  </a:lnTo>
                  <a:lnTo>
                    <a:pt x="4008" y="349280"/>
                  </a:lnTo>
                  <a:lnTo>
                    <a:pt x="14922" y="365433"/>
                  </a:lnTo>
                  <a:lnTo>
                    <a:pt x="31075" y="376347"/>
                  </a:lnTo>
                  <a:lnTo>
                    <a:pt x="50800" y="380356"/>
                  </a:lnTo>
                  <a:lnTo>
                    <a:pt x="4381767" y="380356"/>
                  </a:lnTo>
                  <a:lnTo>
                    <a:pt x="4401492" y="376347"/>
                  </a:lnTo>
                  <a:lnTo>
                    <a:pt x="4417644" y="365433"/>
                  </a:lnTo>
                  <a:lnTo>
                    <a:pt x="4428558" y="349280"/>
                  </a:lnTo>
                  <a:lnTo>
                    <a:pt x="4432567" y="329556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11" y="1604606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3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11" y="159190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11" y="157920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11" y="156650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7743" y="2092654"/>
            <a:ext cx="4483735" cy="475615"/>
            <a:chOff x="87743" y="2092654"/>
            <a:chExt cx="4483735" cy="475615"/>
          </a:xfrm>
        </p:grpSpPr>
        <p:sp>
          <p:nvSpPr>
            <p:cNvPr id="26" name="object 26"/>
            <p:cNvSpPr/>
            <p:nvPr/>
          </p:nvSpPr>
          <p:spPr>
            <a:xfrm>
              <a:off x="87743" y="209265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8544" y="2466632"/>
              <a:ext cx="101600" cy="101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9344" y="2453931"/>
              <a:ext cx="4381766" cy="114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11" y="2143213"/>
              <a:ext cx="50800" cy="32341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743" y="2137075"/>
              <a:ext cx="4432935" cy="380365"/>
            </a:xfrm>
            <a:custGeom>
              <a:avLst/>
              <a:gdLst/>
              <a:ahLst/>
              <a:cxnLst/>
              <a:rect l="l" t="t" r="r" b="b"/>
              <a:pathLst>
                <a:path w="4432935" h="380364">
                  <a:moveTo>
                    <a:pt x="4432567" y="0"/>
                  </a:moveTo>
                  <a:lnTo>
                    <a:pt x="0" y="0"/>
                  </a:lnTo>
                  <a:lnTo>
                    <a:pt x="0" y="329556"/>
                  </a:lnTo>
                  <a:lnTo>
                    <a:pt x="4008" y="349280"/>
                  </a:lnTo>
                  <a:lnTo>
                    <a:pt x="14922" y="365433"/>
                  </a:lnTo>
                  <a:lnTo>
                    <a:pt x="31075" y="376347"/>
                  </a:lnTo>
                  <a:lnTo>
                    <a:pt x="50800" y="380356"/>
                  </a:lnTo>
                  <a:lnTo>
                    <a:pt x="4381767" y="380356"/>
                  </a:lnTo>
                  <a:lnTo>
                    <a:pt x="4401492" y="376347"/>
                  </a:lnTo>
                  <a:lnTo>
                    <a:pt x="4417644" y="365433"/>
                  </a:lnTo>
                  <a:lnTo>
                    <a:pt x="4428558" y="349280"/>
                  </a:lnTo>
                  <a:lnTo>
                    <a:pt x="4432567" y="329556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11" y="2181313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3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11" y="21686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11" y="21559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11" y="21432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5844" y="1133715"/>
            <a:ext cx="2353310" cy="1345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lowbit(x)=x &amp;</a:t>
            </a:r>
            <a:r>
              <a:rPr sz="1100" spc="-5" dirty="0">
                <a:latin typeface="LM Sans 10"/>
                <a:cs typeface="LM Sans 10"/>
              </a:rPr>
              <a:t> -x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LM Sans 10"/>
                <a:cs typeface="LM Sans 10"/>
              </a:rPr>
              <a:t>modify </a:t>
            </a:r>
            <a:r>
              <a:rPr sz="1100" spc="-5" dirty="0">
                <a:latin typeface="LM Sans 10"/>
                <a:cs typeface="LM Sans 10"/>
              </a:rPr>
              <a:t>( int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x)</a:t>
            </a:r>
            <a:endParaRPr sz="1100">
              <a:latin typeface="LM Sans 10"/>
              <a:cs typeface="LM Sans 10"/>
            </a:endParaRPr>
          </a:p>
          <a:p>
            <a:pPr marL="196850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(;x&lt;=n;x+=lowbit(x))update(x);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query ( int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x)</a:t>
            </a:r>
            <a:endParaRPr sz="1100">
              <a:latin typeface="LM Sans 10"/>
              <a:cs typeface="LM Sans 10"/>
            </a:endParaRPr>
          </a:p>
          <a:p>
            <a:pPr marL="19685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LM Sans 10"/>
                <a:cs typeface="LM Sans 10"/>
              </a:rPr>
              <a:t>for(;x;x-=lowbit(x))add(x);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11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2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2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11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1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11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1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1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15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1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15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14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6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16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1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25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16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16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16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1" name="object 11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02418" y="3247632"/>
            <a:ext cx="203200" cy="48260"/>
            <a:chOff x="3802418" y="3247632"/>
            <a:chExt cx="203200" cy="48260"/>
          </a:xfrm>
        </p:grpSpPr>
        <p:sp>
          <p:nvSpPr>
            <p:cNvPr id="15" name="object 15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78495" y="754"/>
            <a:ext cx="4711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Fenwick</a:t>
            </a:r>
            <a:r>
              <a:rPr sz="600" spc="-70" dirty="0"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2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最长上升子序列</a:t>
            </a:r>
            <a:endParaRPr sz="1400">
              <a:latin typeface="Droid Sans Fallback"/>
              <a:cs typeface="Droid Sans Fallb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 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6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6" action="ppaction://hlinksldjump"/>
              </a:rPr>
              <a:t> 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.    </a:t>
            </a:r>
            <a:r>
              <a:rPr sz="400" strike="noStrike" spc="90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	. .</a:t>
            </a:r>
            <a:r>
              <a:rPr sz="400" strike="noStrike" spc="5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8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8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579332"/>
            <a:ext cx="265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给定序列，求序列最长的单调上升子序列。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78495" y="754"/>
            <a:ext cx="4711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Fenwick</a:t>
            </a:r>
            <a:r>
              <a:rPr sz="600" spc="-70" dirty="0"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2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[SDOI2009]HH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的项链</a:t>
            </a:r>
            <a:endParaRPr sz="1400">
              <a:latin typeface="Droid Sans Fallback"/>
              <a:cs typeface="Droid Sans Fallb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27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8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8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579510"/>
            <a:ext cx="3073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给定数列，支持询问区间内有多少种不同的数字。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897"/>
            <a:ext cx="4608195" cy="207645"/>
            <a:chOff x="0" y="3248897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0" name="object 10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02418" y="3257778"/>
            <a:ext cx="203200" cy="38100"/>
            <a:chOff x="3802418" y="3257778"/>
            <a:chExt cx="203200" cy="38100"/>
          </a:xfrm>
        </p:grpSpPr>
        <p:sp>
          <p:nvSpPr>
            <p:cNvPr id="14" name="object 14"/>
            <p:cNvSpPr/>
            <p:nvPr/>
          </p:nvSpPr>
          <p:spPr>
            <a:xfrm>
              <a:off x="3891319" y="3264128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1" y="0"/>
                  </a:lnTo>
                </a:path>
                <a:path w="38100" h="12700">
                  <a:moveTo>
                    <a:pt x="0" y="12700"/>
                  </a:moveTo>
                  <a:lnTo>
                    <a:pt x="38101" y="127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62286" y="326412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1" y="0"/>
                </a:lnTo>
              </a:path>
              <a:path w="38100" h="12700">
                <a:moveTo>
                  <a:pt x="0" y="12700"/>
                </a:moveTo>
                <a:lnTo>
                  <a:pt x="38101" y="127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50"/>
            <a:ext cx="4608195" cy="140335"/>
            <a:chOff x="0" y="50"/>
            <a:chExt cx="4608195" cy="140335"/>
          </a:xfrm>
        </p:grpSpPr>
        <p:sp>
          <p:nvSpPr>
            <p:cNvPr id="19" name="object 19"/>
            <p:cNvSpPr/>
            <p:nvPr/>
          </p:nvSpPr>
          <p:spPr>
            <a:xfrm>
              <a:off x="0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Properties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8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dblStrike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.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3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7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7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433663"/>
            <a:ext cx="718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节点总数？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78495" y="754"/>
            <a:ext cx="4711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Fenwick</a:t>
            </a:r>
            <a:r>
              <a:rPr sz="600" spc="-70" dirty="0"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2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bzoj2819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nim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28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8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8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511006"/>
            <a:ext cx="43567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给定一棵树</a:t>
            </a:r>
            <a:r>
              <a:rPr sz="1100" spc="-80" dirty="0">
                <a:latin typeface="Droid Sans Fallback"/>
                <a:cs typeface="Droid Sans Fallback"/>
              </a:rPr>
              <a:t>，</a:t>
            </a:r>
            <a:r>
              <a:rPr sz="1100" spc="-10" dirty="0">
                <a:latin typeface="Droid Sans Fallback"/>
                <a:cs typeface="Droid Sans Fallback"/>
              </a:rPr>
              <a:t>有点权</a:t>
            </a:r>
            <a:r>
              <a:rPr sz="1100" spc="-80" dirty="0">
                <a:latin typeface="Droid Sans Fallback"/>
                <a:cs typeface="Droid Sans Fallback"/>
              </a:rPr>
              <a:t>，</a:t>
            </a:r>
            <a:r>
              <a:rPr sz="1100" spc="-10" dirty="0">
                <a:latin typeface="Droid Sans Fallback"/>
                <a:cs typeface="Droid Sans Fallback"/>
              </a:rPr>
              <a:t>每次修改点权或询问一条链上的点权玩</a:t>
            </a:r>
            <a:r>
              <a:rPr sz="1100" spc="30" dirty="0">
                <a:latin typeface="Droid Sans Fallback"/>
                <a:cs typeface="Droid Sans Fallback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Nim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Droid Sans Fallback"/>
                <a:cs typeface="Droid Sans Fallback"/>
              </a:rPr>
              <a:t>游戏 是否先手必胜。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78495" y="754"/>
            <a:ext cx="4711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Fenwick</a:t>
            </a:r>
            <a:r>
              <a:rPr sz="600" spc="-70" dirty="0"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2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CC0000"/>
                </a:solidFill>
                <a:latin typeface="LM Sans 12"/>
                <a:cs typeface="LM Sans 12"/>
              </a:rPr>
              <a:t>bzoj</a:t>
            </a:r>
            <a:r>
              <a:rPr sz="1400" spc="5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3262</a:t>
            </a:r>
            <a:r>
              <a:rPr sz="1400" spc="10" dirty="0">
                <a:solidFill>
                  <a:srgbClr val="CC0000"/>
                </a:solidFill>
                <a:latin typeface="LM Sans 12"/>
                <a:cs typeface="LM Sans 12"/>
              </a:rPr>
              <a:t> </a:t>
            </a:r>
            <a:r>
              <a:rPr sz="1400" spc="30" dirty="0">
                <a:solidFill>
                  <a:srgbClr val="CC0000"/>
                </a:solidFill>
                <a:latin typeface="Droid Sans Fallback"/>
                <a:cs typeface="Droid Sans Fallback"/>
              </a:rPr>
              <a:t>陌上花开</a:t>
            </a:r>
            <a:endParaRPr sz="1400">
              <a:latin typeface="Droid Sans Fallback"/>
              <a:cs typeface="Droid Sans Fallb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29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8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8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510676"/>
            <a:ext cx="42075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Droid Sans Fallback"/>
                <a:cs typeface="Droid Sans Fallback"/>
              </a:rPr>
              <a:t>给定</a:t>
            </a:r>
            <a:r>
              <a:rPr sz="1100" spc="35" dirty="0">
                <a:latin typeface="Droid Sans Fallback"/>
                <a:cs typeface="Droid Sans Fallback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n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Droid Sans Fallback"/>
                <a:cs typeface="Droid Sans Fallback"/>
              </a:rPr>
              <a:t>个三元组，定义一个三元组比另一个优秀当且仅当三维都比他 大，求每个三元组比多少三元组优秀。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3" name="object 3"/>
            <p:cNvSpPr/>
            <p:nvPr/>
          </p:nvSpPr>
          <p:spPr>
            <a:xfrm>
              <a:off x="3620351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7651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78495" y="754"/>
            <a:ext cx="4711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  <a:hlinkClick r:id="rId2" action="ppaction://hlinksldjump"/>
              </a:rPr>
              <a:t>Fenwick</a:t>
            </a:r>
            <a:r>
              <a:rPr sz="600" spc="-70" dirty="0"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2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139928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US" altLang="zh-CN" sz="1400" spc="10" dirty="0" smtClean="0">
                <a:solidFill>
                  <a:srgbClr val="CC0000"/>
                </a:solidFill>
                <a:latin typeface="LM Sans 12"/>
                <a:cs typeface="LM Sans 12"/>
              </a:rPr>
              <a:t>Zjoi2017</a:t>
            </a:r>
            <a:r>
              <a:rPr lang="zh-CN" altLang="en-US" sz="1400" spc="10" dirty="0" smtClean="0">
                <a:solidFill>
                  <a:srgbClr val="CC0000"/>
                </a:solidFill>
                <a:latin typeface="LM Sans 12"/>
                <a:cs typeface="LM Sans 12"/>
              </a:rPr>
              <a:t> 树状数组</a:t>
            </a:r>
            <a:endParaRPr sz="1400" dirty="0">
              <a:latin typeface="Droid Sans Fallback"/>
              <a:cs typeface="Droid Sans Fallb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461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29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25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8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8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8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15" y="432957"/>
            <a:ext cx="4442293" cy="29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15514"/>
      </p:ext>
    </p:extLst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975"/>
            <a:ext cx="4610100" cy="8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7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897"/>
            <a:ext cx="4608195" cy="207645"/>
            <a:chOff x="0" y="3248897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0" name="object 10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02418" y="3257778"/>
            <a:ext cx="203200" cy="38100"/>
            <a:chOff x="3802418" y="3257778"/>
            <a:chExt cx="203200" cy="38100"/>
          </a:xfrm>
        </p:grpSpPr>
        <p:sp>
          <p:nvSpPr>
            <p:cNvPr id="14" name="object 14"/>
            <p:cNvSpPr/>
            <p:nvPr/>
          </p:nvSpPr>
          <p:spPr>
            <a:xfrm>
              <a:off x="3891319" y="3264128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1" y="0"/>
                  </a:lnTo>
                </a:path>
                <a:path w="38100" h="12700">
                  <a:moveTo>
                    <a:pt x="0" y="12700"/>
                  </a:moveTo>
                  <a:lnTo>
                    <a:pt x="38101" y="127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62286" y="326412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1" y="0"/>
                </a:lnTo>
              </a:path>
              <a:path w="38100" h="12700">
                <a:moveTo>
                  <a:pt x="0" y="12700"/>
                </a:moveTo>
                <a:lnTo>
                  <a:pt x="38101" y="127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50"/>
            <a:ext cx="4608195" cy="140335"/>
            <a:chOff x="0" y="50"/>
            <a:chExt cx="4608195" cy="140335"/>
          </a:xfrm>
        </p:grpSpPr>
        <p:sp>
          <p:nvSpPr>
            <p:cNvPr id="19" name="object 19"/>
            <p:cNvSpPr/>
            <p:nvPr/>
          </p:nvSpPr>
          <p:spPr>
            <a:xfrm>
              <a:off x="0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Properties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u="sng" spc="-5" dirty="0">
                <a:uFill>
                  <a:solidFill>
                    <a:srgbClr val="999999"/>
                  </a:solidFill>
                </a:uFill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8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sngStrike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 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</a:t>
            </a:r>
            <a:r>
              <a:rPr sz="400" strike="dblStrike" spc="-5" dirty="0">
                <a:latin typeface="LM Sans 8"/>
                <a:cs typeface="LM Sans 8"/>
                <a:hlinkClick r:id="rId10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 .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3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7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7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1433663"/>
            <a:ext cx="9994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Droid Sans Fallback"/>
                <a:cs typeface="Droid Sans Fallback"/>
              </a:rPr>
              <a:t>节点总数？</a:t>
            </a:r>
            <a:r>
              <a:rPr sz="1100" i="1" spc="-10" dirty="0">
                <a:latin typeface="LM Sans 10"/>
                <a:cs typeface="LM Sans 10"/>
              </a:rPr>
              <a:t>O</a:t>
            </a:r>
            <a:r>
              <a:rPr sz="1100" spc="-5" dirty="0">
                <a:latin typeface="Latin Modern Math"/>
                <a:cs typeface="Latin Modern Math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n</a:t>
            </a:r>
            <a:r>
              <a:rPr sz="1100" spc="-5" dirty="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6" name="object 6"/>
            <p:cNvSpPr/>
            <p:nvPr/>
          </p:nvSpPr>
          <p:spPr>
            <a:xfrm>
              <a:off x="3323652" y="3251427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83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6" name="object 16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802418" y="3247632"/>
            <a:ext cx="203200" cy="48260"/>
            <a:chOff x="3802418" y="3247632"/>
            <a:chExt cx="203200" cy="48260"/>
          </a:xfrm>
        </p:grpSpPr>
        <p:sp>
          <p:nvSpPr>
            <p:cNvPr id="20" name="object 20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0" y="50"/>
            <a:ext cx="4608195" cy="140335"/>
            <a:chOff x="0" y="50"/>
            <a:chExt cx="4608195" cy="140335"/>
          </a:xfrm>
        </p:grpSpPr>
        <p:sp>
          <p:nvSpPr>
            <p:cNvPr id="24" name="object 24"/>
            <p:cNvSpPr/>
            <p:nvPr/>
          </p:nvSpPr>
          <p:spPr>
            <a:xfrm>
              <a:off x="0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03995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Properties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11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8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  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8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 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    </a:t>
            </a:r>
            <a:r>
              <a:rPr sz="400" strike="noStrike" spc="90" dirty="0"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	. .</a:t>
            </a:r>
            <a:r>
              <a:rPr sz="400" strike="noStrike" spc="5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3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7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7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25844" y="1433663"/>
            <a:ext cx="99949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solidFill>
                  <a:srgbClr val="000000"/>
                </a:solidFill>
                <a:latin typeface="Droid Sans Fallback"/>
                <a:cs typeface="Droid Sans Fallback"/>
              </a:rPr>
              <a:t>节点总数？</a:t>
            </a:r>
            <a:r>
              <a:rPr sz="1100" i="1" spc="-10" dirty="0">
                <a:solidFill>
                  <a:srgbClr val="000000"/>
                </a:solidFill>
                <a:latin typeface="LM Sans 10"/>
                <a:cs typeface="LM Sans 10"/>
              </a:rPr>
              <a:t>O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(</a:t>
            </a:r>
            <a:r>
              <a:rPr sz="1100" i="1" spc="-5" dirty="0">
                <a:solidFill>
                  <a:srgbClr val="000000"/>
                </a:solidFill>
                <a:latin typeface="LM Sans 10"/>
                <a:cs typeface="LM Sans 10"/>
              </a:rPr>
              <a:t>n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) </a:t>
            </a:r>
            <a:r>
              <a:rPr sz="1100" spc="-10" dirty="0">
                <a:solidFill>
                  <a:srgbClr val="000000"/>
                </a:solidFill>
                <a:latin typeface="Droid Sans Fallback"/>
                <a:cs typeface="Droid Sans Fallback"/>
              </a:rPr>
              <a:t>深度？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247632"/>
            <a:ext cx="4608195" cy="208915"/>
            <a:chOff x="0" y="3247632"/>
            <a:chExt cx="4608195" cy="208915"/>
          </a:xfrm>
        </p:grpSpPr>
        <p:sp>
          <p:nvSpPr>
            <p:cNvPr id="6" name="object 6"/>
            <p:cNvSpPr/>
            <p:nvPr/>
          </p:nvSpPr>
          <p:spPr>
            <a:xfrm>
              <a:off x="3323652" y="3251427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83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9586" y="32514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531451" y="3257778"/>
            <a:ext cx="203200" cy="38100"/>
            <a:chOff x="3531451" y="3257778"/>
            <a:chExt cx="203200" cy="38100"/>
          </a:xfrm>
        </p:grpSpPr>
        <p:sp>
          <p:nvSpPr>
            <p:cNvPr id="16" name="object 16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07652" y="32768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1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802418" y="3247632"/>
            <a:ext cx="203200" cy="48260"/>
            <a:chOff x="3802418" y="3247632"/>
            <a:chExt cx="203200" cy="48260"/>
          </a:xfrm>
        </p:grpSpPr>
        <p:sp>
          <p:nvSpPr>
            <p:cNvPr id="20" name="object 20"/>
            <p:cNvSpPr/>
            <p:nvPr/>
          </p:nvSpPr>
          <p:spPr>
            <a:xfrm>
              <a:off x="3878619" y="325142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78619" y="32895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0" y="50"/>
            <a:ext cx="4608195" cy="140335"/>
            <a:chOff x="0" y="50"/>
            <a:chExt cx="4608195" cy="140335"/>
          </a:xfrm>
        </p:grpSpPr>
        <p:sp>
          <p:nvSpPr>
            <p:cNvPr id="24" name="object 24"/>
            <p:cNvSpPr/>
            <p:nvPr/>
          </p:nvSpPr>
          <p:spPr>
            <a:xfrm>
              <a:off x="0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03995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Properties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u="sng" spc="-5" dirty="0">
                <a:uFill>
                  <a:solidFill>
                    <a:srgbClr val="CCCCCC"/>
                  </a:solidFill>
                </a:uFill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11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8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  .</a:t>
            </a:r>
            <a:r>
              <a:rPr sz="400" strike="noStrike" spc="-5" dirty="0">
                <a:latin typeface="LM Sans 8"/>
                <a:cs typeface="LM Sans 8"/>
              </a:rPr>
              <a:t>   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trike="noStrike" spc="-5" dirty="0">
                <a:latin typeface="LM Sans 8"/>
                <a:cs typeface="LM Sans 8"/>
              </a:rPr>
              <a:t>   </a:t>
            </a:r>
            <a:r>
              <a:rPr sz="400" strike="sngStrike" spc="-5" dirty="0">
                <a:latin typeface="LM Sans 8"/>
                <a:cs typeface="LM Sans 8"/>
                <a:hlinkClick r:id="rId8" action="ppaction://hlinksldjump"/>
              </a:rPr>
              <a:t>. </a:t>
            </a:r>
            <a:r>
              <a:rPr sz="400" strike="noStrike" spc="-5" dirty="0">
                <a:latin typeface="LM Sans 8"/>
                <a:cs typeface="LM Sans 8"/>
                <a:hlinkClick r:id="rId8" action="ppaction://hlinksldjump"/>
              </a:rPr>
              <a:t>  .</a:t>
            </a:r>
            <a:r>
              <a:rPr sz="400" strike="noStrike" spc="114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    </a:t>
            </a:r>
            <a:r>
              <a:rPr sz="400" strike="noStrike" spc="90" dirty="0"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400" strike="noStrike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trike="noStrike" spc="-5" dirty="0">
                <a:latin typeface="LM Sans 8"/>
                <a:cs typeface="LM Sans 8"/>
              </a:rPr>
              <a:t>	. .</a:t>
            </a:r>
            <a:r>
              <a:rPr sz="400" strike="noStrike" spc="50" dirty="0">
                <a:latin typeface="LM Sans 8"/>
                <a:cs typeface="LM Sans 8"/>
              </a:rPr>
              <a:t> </a:t>
            </a:r>
            <a:r>
              <a:rPr sz="400" strike="noStrike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3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7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7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00444" y="1433663"/>
            <a:ext cx="105029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solidFill>
                  <a:srgbClr val="000000"/>
                </a:solidFill>
                <a:latin typeface="Droid Sans Fallback"/>
                <a:cs typeface="Droid Sans Fallback"/>
              </a:rPr>
              <a:t>节点总数？</a:t>
            </a:r>
            <a:r>
              <a:rPr sz="1100" i="1" spc="-10" dirty="0">
                <a:solidFill>
                  <a:srgbClr val="000000"/>
                </a:solidFill>
                <a:latin typeface="LM Sans 10"/>
                <a:cs typeface="LM Sans 10"/>
              </a:rPr>
              <a:t>O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(</a:t>
            </a:r>
            <a:r>
              <a:rPr sz="1100" i="1" spc="-5" dirty="0">
                <a:solidFill>
                  <a:srgbClr val="000000"/>
                </a:solidFill>
                <a:latin typeface="LM Sans 10"/>
                <a:cs typeface="LM Sans 10"/>
              </a:rPr>
              <a:t>n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) </a:t>
            </a:r>
            <a:r>
              <a:rPr sz="1100" spc="-10" dirty="0">
                <a:solidFill>
                  <a:srgbClr val="000000"/>
                </a:solidFill>
                <a:latin typeface="Droid Sans Fallback"/>
                <a:cs typeface="Droid Sans Fallback"/>
              </a:rPr>
              <a:t>深度</a:t>
            </a:r>
            <a:r>
              <a:rPr sz="1100" spc="-5" dirty="0">
                <a:solidFill>
                  <a:srgbClr val="000000"/>
                </a:solidFill>
                <a:latin typeface="Droid Sans Fallback"/>
                <a:cs typeface="Droid Sans Fallback"/>
              </a:rPr>
              <a:t>？</a:t>
            </a:r>
            <a:r>
              <a:rPr sz="1100" i="1" spc="-5" dirty="0">
                <a:solidFill>
                  <a:srgbClr val="000000"/>
                </a:solidFill>
                <a:latin typeface="LM Sans 10"/>
                <a:cs typeface="LM Sans 10"/>
              </a:rPr>
              <a:t>O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(</a:t>
            </a:r>
            <a:r>
              <a:rPr sz="1100" spc="-5" dirty="0">
                <a:solidFill>
                  <a:srgbClr val="000000"/>
                </a:solidFill>
                <a:latin typeface="LM Roman 10"/>
                <a:cs typeface="LM Roman 10"/>
              </a:rPr>
              <a:t>log</a:t>
            </a:r>
            <a:r>
              <a:rPr sz="1200" spc="-7" baseline="-17361" dirty="0">
                <a:solidFill>
                  <a:srgbClr val="000000"/>
                </a:solidFill>
                <a:latin typeface="LM Roman 8"/>
                <a:cs typeface="LM Roman 8"/>
              </a:rPr>
              <a:t>2</a:t>
            </a:r>
            <a:r>
              <a:rPr sz="1200" spc="-172" baseline="-17361" dirty="0">
                <a:solidFill>
                  <a:srgbClr val="000000"/>
                </a:solidFill>
                <a:latin typeface="LM Roman 8"/>
                <a:cs typeface="LM Roman 8"/>
              </a:rPr>
              <a:t> </a:t>
            </a:r>
            <a:r>
              <a:rPr sz="1100" i="1" spc="-5" dirty="0">
                <a:solidFill>
                  <a:srgbClr val="000000"/>
                </a:solidFill>
                <a:latin typeface="LM Sans 10"/>
                <a:cs typeface="LM Sans 10"/>
              </a:rPr>
              <a:t>n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CC0000"/>
                </a:solidFill>
                <a:latin typeface="LM Sans 12"/>
                <a:cs typeface="LM Sans 12"/>
              </a:rPr>
              <a:t>Properties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6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9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10" action="ppaction://hlinksldjump"/>
              </a:rPr>
              <a:t>. .</a:t>
            </a:r>
            <a:r>
              <a:rPr sz="400" spc="-5" dirty="0">
                <a:latin typeface="LM Sans 8"/>
                <a:cs typeface="LM Sans 8"/>
              </a:rPr>
              <a:t> . .</a:t>
            </a:r>
            <a:r>
              <a:rPr sz="400" spc="9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sz="400" spc="-5" dirty="0">
                <a:latin typeface="LM Sans 8"/>
                <a:cs typeface="LM Sans 8"/>
                <a:hlinkClick r:id="rId2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3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 </a:t>
            </a:r>
            <a:r>
              <a:rPr sz="400" spc="-5" dirty="0">
                <a:latin typeface="LM Sans 8"/>
                <a:cs typeface="LM Sans 8"/>
                <a:hlinkClick r:id="rId11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4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5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   </a:t>
            </a:r>
            <a:r>
              <a:rPr sz="400" spc="-5" dirty="0">
                <a:latin typeface="LM Sans 8"/>
                <a:cs typeface="LM Sans 8"/>
                <a:hlinkClick r:id="rId8" action="ppaction://hlinksldjump"/>
              </a:rPr>
              <a:t>.</a:t>
            </a:r>
            <a:r>
              <a:rPr sz="400" spc="125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    </a:t>
            </a:r>
            <a:r>
              <a:rPr sz="400" spc="90" dirty="0"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400" spc="-5" dirty="0">
                <a:latin typeface="LM Sans 8"/>
                <a:cs typeface="LM Sans 8"/>
                <a:hlinkClick r:id="rId7" action="ppaction://hlinksldjump"/>
              </a:rPr>
              <a:t>.</a:t>
            </a:r>
            <a:r>
              <a:rPr sz="400" spc="-5" dirty="0">
                <a:latin typeface="LM Sans 8"/>
                <a:cs typeface="LM Sans 8"/>
              </a:rPr>
              <a:t>	. .</a:t>
            </a:r>
            <a:r>
              <a:rPr sz="400" spc="50" dirty="0">
                <a:latin typeface="LM Sans 8"/>
                <a:cs typeface="LM Sans 8"/>
              </a:rPr>
              <a:t> </a:t>
            </a:r>
            <a:r>
              <a:rPr sz="400" spc="-5" dirty="0">
                <a:latin typeface="LM Sans 8"/>
                <a:cs typeface="LM Sans 8"/>
              </a:rPr>
              <a:t>.</a:t>
            </a:r>
            <a:endParaRPr sz="400">
              <a:latin typeface="LM Sans 8"/>
              <a:cs typeface="LM Sans 8"/>
            </a:endParaRPr>
          </a:p>
          <a:p>
            <a:pPr marL="58674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600" spc="-5" dirty="0">
                <a:latin typeface="LM Sans 8"/>
                <a:cs typeface="LM Sans 8"/>
              </a:rPr>
              <a:t>2020 </a:t>
            </a:r>
            <a:r>
              <a:rPr sz="600" spc="-5" dirty="0">
                <a:latin typeface="Droid Sans Fallback"/>
                <a:cs typeface="Droid Sans Fallback"/>
              </a:rPr>
              <a:t>年  </a:t>
            </a:r>
            <a:r>
              <a:rPr sz="600" spc="-5" dirty="0">
                <a:latin typeface="LM Sans 8"/>
                <a:cs typeface="LM Sans 8"/>
              </a:rPr>
              <a:t>7 </a:t>
            </a:r>
            <a:r>
              <a:rPr sz="600" spc="-5" dirty="0">
                <a:latin typeface="Droid Sans Fallback"/>
                <a:cs typeface="Droid Sans Fallback"/>
              </a:rPr>
              <a:t>月</a:t>
            </a:r>
            <a:r>
              <a:rPr sz="600" spc="-30" dirty="0">
                <a:latin typeface="Droid Sans Fallback"/>
                <a:cs typeface="Droid Sans Fallback"/>
              </a:rPr>
              <a:t> </a:t>
            </a:r>
            <a:r>
              <a:rPr sz="600" spc="-5" dirty="0">
                <a:latin typeface="LM Sans 8"/>
                <a:cs typeface="LM Sans 8"/>
              </a:rPr>
              <a:t>26</a:t>
            </a:r>
            <a:r>
              <a:rPr sz="600" dirty="0">
                <a:latin typeface="LM Sans 8"/>
                <a:cs typeface="LM Sans 8"/>
              </a:rPr>
              <a:t> </a:t>
            </a:r>
            <a:r>
              <a:rPr sz="600" spc="-5" dirty="0">
                <a:latin typeface="Droid Sans Fallback"/>
                <a:cs typeface="Droid Sans Fallback"/>
              </a:rPr>
              <a:t>日	</a:t>
            </a:r>
            <a:r>
              <a:rPr sz="600" spc="-5" dirty="0">
                <a:latin typeface="LM Sans 8"/>
                <a:cs typeface="LM Sans 8"/>
              </a:rPr>
              <a:t>3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/</a:t>
            </a:r>
            <a:r>
              <a:rPr sz="600" spc="-130" dirty="0">
                <a:latin typeface="LM Sans 8"/>
                <a:cs typeface="LM Sans 8"/>
              </a:rPr>
              <a:t> </a:t>
            </a:r>
            <a:r>
              <a:rPr sz="600" spc="-5" dirty="0">
                <a:latin typeface="LM Sans 8"/>
                <a:cs typeface="LM Sans 8"/>
              </a:rPr>
              <a:t>29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yanQval </a:t>
            </a:r>
            <a:r>
              <a:rPr dirty="0"/>
              <a:t>(IIIS,</a:t>
            </a:r>
            <a:r>
              <a:rPr spc="-40" dirty="0"/>
              <a:t> </a:t>
            </a:r>
            <a:r>
              <a:rPr spc="-10" dirty="0"/>
              <a:t>Tsinghua)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8200" y="3322038"/>
            <a:ext cx="49212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latin typeface="LM Sans 8"/>
                <a:cs typeface="LM Sans 8"/>
                <a:hlinkClick r:id="rId7" action="ppaction://hlinksldjump"/>
              </a:rPr>
              <a:t>Segment</a:t>
            </a:r>
            <a:r>
              <a:rPr sz="600" spc="-55" dirty="0">
                <a:latin typeface="LM Sans 8"/>
                <a:cs typeface="LM Sans 8"/>
                <a:hlinkClick r:id="rId7" action="ppaction://hlinksldjump"/>
              </a:rPr>
              <a:t> </a:t>
            </a:r>
            <a:r>
              <a:rPr sz="600" spc="-15" dirty="0">
                <a:latin typeface="LM Sans 8"/>
                <a:cs typeface="LM Sans 8"/>
                <a:hlinkClick r:id="rId7" action="ppaction://hlinksldjump"/>
              </a:rPr>
              <a:t>Tree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444" y="1433663"/>
            <a:ext cx="160020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58039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solidFill>
                  <a:srgbClr val="000000"/>
                </a:solidFill>
                <a:latin typeface="Droid Sans Fallback"/>
                <a:cs typeface="Droid Sans Fallback"/>
              </a:rPr>
              <a:t>节点总数？</a:t>
            </a:r>
            <a:r>
              <a:rPr sz="1100" i="1" spc="-10" dirty="0">
                <a:solidFill>
                  <a:srgbClr val="000000"/>
                </a:solidFill>
                <a:latin typeface="LM Sans 10"/>
                <a:cs typeface="LM Sans 10"/>
              </a:rPr>
              <a:t>O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(</a:t>
            </a:r>
            <a:r>
              <a:rPr sz="1100" i="1" spc="-5" dirty="0">
                <a:solidFill>
                  <a:srgbClr val="000000"/>
                </a:solidFill>
                <a:latin typeface="LM Sans 10"/>
                <a:cs typeface="LM Sans 10"/>
              </a:rPr>
              <a:t>n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) </a:t>
            </a:r>
            <a:r>
              <a:rPr sz="1100" spc="-10" dirty="0">
                <a:solidFill>
                  <a:srgbClr val="000000"/>
                </a:solidFill>
                <a:latin typeface="Droid Sans Fallback"/>
                <a:cs typeface="Droid Sans Fallback"/>
              </a:rPr>
              <a:t>深度</a:t>
            </a:r>
            <a:r>
              <a:rPr sz="1100" spc="-5" dirty="0">
                <a:solidFill>
                  <a:srgbClr val="000000"/>
                </a:solidFill>
                <a:latin typeface="Droid Sans Fallback"/>
                <a:cs typeface="Droid Sans Fallback"/>
              </a:rPr>
              <a:t>？</a:t>
            </a:r>
            <a:r>
              <a:rPr sz="1100" i="1" spc="-5" dirty="0">
                <a:solidFill>
                  <a:srgbClr val="000000"/>
                </a:solidFill>
                <a:latin typeface="LM Sans 10"/>
                <a:cs typeface="LM Sans 10"/>
              </a:rPr>
              <a:t>O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(</a:t>
            </a:r>
            <a:r>
              <a:rPr sz="1100" spc="-5" dirty="0">
                <a:solidFill>
                  <a:srgbClr val="000000"/>
                </a:solidFill>
                <a:latin typeface="LM Roman 10"/>
                <a:cs typeface="LM Roman 10"/>
              </a:rPr>
              <a:t>log</a:t>
            </a:r>
            <a:r>
              <a:rPr sz="1200" spc="-7" baseline="-17361" dirty="0">
                <a:solidFill>
                  <a:srgbClr val="000000"/>
                </a:solidFill>
                <a:latin typeface="LM Roman 8"/>
                <a:cs typeface="LM Roman 8"/>
              </a:rPr>
              <a:t>2</a:t>
            </a:r>
            <a:r>
              <a:rPr sz="1200" spc="-172" baseline="-17361" dirty="0">
                <a:solidFill>
                  <a:srgbClr val="000000"/>
                </a:solidFill>
                <a:latin typeface="LM Roman 8"/>
                <a:cs typeface="LM Roman 8"/>
              </a:rPr>
              <a:t> </a:t>
            </a:r>
            <a:r>
              <a:rPr sz="1100" i="1" spc="-5" dirty="0">
                <a:solidFill>
                  <a:srgbClr val="000000"/>
                </a:solidFill>
                <a:latin typeface="LM Sans 10"/>
                <a:cs typeface="LM Sans 10"/>
              </a:rPr>
              <a:t>n</a:t>
            </a:r>
            <a:r>
              <a:rPr sz="1100" spc="-5" dirty="0">
                <a:solidFill>
                  <a:srgbClr val="000000"/>
                </a:solidFill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000000"/>
                </a:solidFill>
                <a:latin typeface="Droid Sans Fallback"/>
                <a:cs typeface="Droid Sans Fallback"/>
              </a:rPr>
              <a:t>区间划分涉及节点个数？</a:t>
            </a:r>
            <a:endParaRPr sz="11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3001</Words>
  <Application>Microsoft Macintosh PowerPoint</Application>
  <PresentationFormat>自定义</PresentationFormat>
  <Paragraphs>413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Calibri</vt:lpstr>
      <vt:lpstr>Droid Sans Fallback</vt:lpstr>
      <vt:lpstr>FreeSerif</vt:lpstr>
      <vt:lpstr>Latin Modern Math</vt:lpstr>
      <vt:lpstr>LM Roman 10</vt:lpstr>
      <vt:lpstr>LM Roman 8</vt:lpstr>
      <vt:lpstr>LM Roman Dunhill 10</vt:lpstr>
      <vt:lpstr>LM Sans 10</vt:lpstr>
      <vt:lpstr>LM Sans 12</vt:lpstr>
      <vt:lpstr>LM Sans 8</vt:lpstr>
      <vt:lpstr>宋体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节点总数？O(n) 深度？</vt:lpstr>
      <vt:lpstr>节点总数？O(n) 深度？O(log2 n)</vt:lpstr>
      <vt:lpstr>节点总数？O(n) 深度？O(log2 n) 区间划分涉及节点个数？</vt:lpstr>
      <vt:lpstr>节点总数？O(n) 深度？O(log2 n) 区间划分涉及节点个数？O(log2 n)</vt:lpstr>
      <vt:lpstr>节点总数？O(n) 深度？O(log2 n) 区间划分涉及节点个数？O(log2 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Implementation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Tree</dc:title>
  <dc:creator>yanQval</dc:creator>
  <cp:lastModifiedBy>Microsoft Office 用户</cp:lastModifiedBy>
  <cp:revision>1</cp:revision>
  <dcterms:created xsi:type="dcterms:W3CDTF">2020-07-26T01:00:14Z</dcterms:created>
  <dcterms:modified xsi:type="dcterms:W3CDTF">2020-07-26T03:10:34Z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2020-07-26T00:00:00Z</vt:filetime>
  </property>
</Properties>
</file>