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2"/>
  </p:notesMasterIdLst>
  <p:handoutMasterIdLst>
    <p:handoutMasterId r:id="rId13"/>
  </p:handoutMasterIdLst>
  <p:sldIdLst>
    <p:sldId id="262" r:id="rId3"/>
    <p:sldId id="334" r:id="rId4"/>
    <p:sldId id="333" r:id="rId5"/>
    <p:sldId id="264" r:id="rId6"/>
    <p:sldId id="281" r:id="rId7"/>
    <p:sldId id="337" r:id="rId8"/>
    <p:sldId id="331" r:id="rId9"/>
    <p:sldId id="336" r:id="rId10"/>
    <p:sldId id="265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D9B803-5D5E-44B4-A74E-518B519BBCF0}">
          <p14:sldIdLst>
            <p14:sldId id="262"/>
            <p14:sldId id="334"/>
            <p14:sldId id="333"/>
            <p14:sldId id="264"/>
            <p14:sldId id="281"/>
            <p14:sldId id="337"/>
            <p14:sldId id="331"/>
            <p14:sldId id="33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75" y="53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8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7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919536" y="2780928"/>
            <a:ext cx="7200800" cy="904863"/>
          </a:xfrm>
        </p:spPr>
        <p:txBody>
          <a:bodyPr wrap="square" anchor="b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19536" y="3757565"/>
            <a:ext cx="7200800" cy="535531"/>
          </a:xfrm>
        </p:spPr>
        <p:txBody>
          <a:bodyPr wrap="square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1991544" y="3717032"/>
            <a:ext cx="25315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712170" y="2973446"/>
            <a:ext cx="6128246" cy="83099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712170" y="3831431"/>
            <a:ext cx="6128246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2135560" y="4277274"/>
            <a:ext cx="1146448" cy="0"/>
          </a:xfrm>
          <a:prstGeom prst="line">
            <a:avLst/>
          </a:prstGeom>
          <a:ln w="25400">
            <a:solidFill>
              <a:srgbClr val="EB19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26064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488488" y="365125"/>
            <a:ext cx="86531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950627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1991544" y="3717032"/>
            <a:ext cx="25315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847528" y="2745814"/>
            <a:ext cx="7056784" cy="904863"/>
          </a:xfrm>
        </p:spPr>
        <p:txBody>
          <a:bodyPr wrap="square" anchor="b" anchorCtr="0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847874" y="3748087"/>
            <a:ext cx="7056438" cy="535531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0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 rotWithShape="1">
          <a:blip r:embed="rId20"/>
          <a:srcRect/>
          <a:stretch>
            <a:fillRect/>
          </a:stretch>
        </p:blipFill>
        <p:spPr bwMode="auto">
          <a:xfrm>
            <a:off x="0" y="0"/>
            <a:ext cx="1919536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9EFA74-0CFD-4E68-B556-4E356F03407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0.xml"/><Relationship Id="rId1" Type="http://schemas.openxmlformats.org/officeDocument/2006/relationships/themeOverride" Target="../theme/themeOverr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8.1 </a:t>
            </a:r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pPr algn="r"/>
            <a:r>
              <a:rPr lang="en-US" altLang="zh-CN" dirty="0"/>
              <a:t>PKU </a:t>
            </a:r>
            <a:r>
              <a:rPr lang="en-US" altLang="zh-CN" dirty="0" err="1"/>
              <a:t>Hzyoi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tx2"/>
                </a:solidFill>
              </a:rPr>
              <a:t>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3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838091-640C-44D5-B866-FDB4F826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发现题目给定的矩阵可以看成最短路矩阵。</a:t>
            </a:r>
            <a:endParaRPr lang="en-US" altLang="zh-CN" dirty="0"/>
          </a:p>
          <a:p>
            <a:r>
              <a:rPr lang="zh-CN" altLang="en-US" dirty="0"/>
              <a:t>于是最短路就是最小瓶颈树上的路径</a:t>
            </a:r>
            <a:endParaRPr lang="en-US" altLang="zh-CN" dirty="0"/>
          </a:p>
          <a:p>
            <a:r>
              <a:rPr lang="zh-CN" altLang="en-US" dirty="0"/>
              <a:t>跑一颗最小生成树再检验一下即可。</a:t>
            </a:r>
          </a:p>
          <a:p>
            <a:r>
              <a:rPr lang="zh-CN" altLang="en-US" dirty="0"/>
              <a:t>Kruscal是O(n^2logn)的</a:t>
            </a:r>
          </a:p>
          <a:p>
            <a:r>
              <a:rPr lang="zh-CN" altLang="en-US" dirty="0"/>
              <a:t>Prim是O(n^2)的。</a:t>
            </a:r>
          </a:p>
        </p:txBody>
      </p:sp>
    </p:spTree>
    <p:extLst>
      <p:ext uri="{BB962C8B-B14F-4D97-AF65-F5344CB8AC3E}">
        <p14:creationId xmlns:p14="http://schemas.microsoft.com/office/powerpoint/2010/main" val="52075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爆破检查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tx2"/>
                </a:solidFill>
              </a:rPr>
              <a:t>02</a:t>
            </a: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我们考虑快速统计删掉一条 </a:t>
            </a:r>
            <a:r>
              <a:rPr lang="en-US" altLang="zh-CN" dirty="0"/>
              <a:t>MST </a:t>
            </a:r>
            <a:r>
              <a:rPr lang="zh-CN" altLang="en-US" dirty="0"/>
              <a:t>上的边后的答案。 </a:t>
            </a:r>
            <a:endParaRPr lang="en-US" altLang="zh-CN" dirty="0"/>
          </a:p>
          <a:p>
            <a:r>
              <a:rPr lang="zh-CN" altLang="en-US" dirty="0"/>
              <a:t>我们不妨先考虑一条不在 </a:t>
            </a:r>
            <a:r>
              <a:rPr lang="en-US" altLang="zh-CN" dirty="0"/>
              <a:t>MST </a:t>
            </a:r>
            <a:r>
              <a:rPr lang="zh-CN" altLang="en-US" dirty="0"/>
              <a:t>上的边 </a:t>
            </a:r>
            <a:r>
              <a:rPr lang="en-US" altLang="zh-CN" dirty="0"/>
              <a:t>p </a:t>
            </a:r>
            <a:r>
              <a:rPr lang="zh-CN" altLang="en-US" dirty="0"/>
              <a:t>以及它和 </a:t>
            </a:r>
            <a:r>
              <a:rPr lang="en-US" altLang="zh-CN" dirty="0"/>
              <a:t>MST </a:t>
            </a:r>
            <a:r>
              <a:rPr lang="zh-CN" altLang="en-US" dirty="0"/>
              <a:t>构成的环。</a:t>
            </a:r>
            <a:endParaRPr lang="en-US" altLang="zh-CN" dirty="0"/>
          </a:p>
          <a:p>
            <a:r>
              <a:rPr lang="zh-CN" altLang="en-US" dirty="0"/>
              <a:t> 也就是说，若删去环上的边，可以添加这条树边 </a:t>
            </a:r>
            <a:r>
              <a:rPr lang="en-US" altLang="zh-CN" dirty="0"/>
              <a:t>p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/>
              <a:t>那么相当于每次给树上一段链 </a:t>
            </a:r>
            <a:r>
              <a:rPr lang="en-US" altLang="zh-CN" dirty="0"/>
              <a:t>min </a:t>
            </a:r>
            <a:r>
              <a:rPr lang="zh-CN" altLang="en-US" dirty="0"/>
              <a:t>上一个值。 </a:t>
            </a:r>
            <a:endParaRPr lang="en-US" altLang="zh-CN" dirty="0"/>
          </a:p>
          <a:p>
            <a:r>
              <a:rPr lang="zh-CN" altLang="en-US" dirty="0"/>
              <a:t>这个我们可以用树链剖分或者 </a:t>
            </a:r>
            <a:r>
              <a:rPr lang="en-US" altLang="zh-CN" dirty="0"/>
              <a:t>LCT </a:t>
            </a:r>
            <a:r>
              <a:rPr lang="zh-CN" altLang="en-US" dirty="0"/>
              <a:t>维护。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FD7D0-526A-4A17-A60E-5E876FB5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2B0EA-1086-4334-9E5D-4BD66B28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如何把 </a:t>
            </a:r>
            <a:r>
              <a:rPr lang="en-US" altLang="zh-CN" dirty="0"/>
              <a:t>log </a:t>
            </a:r>
            <a:r>
              <a:rPr lang="zh-CN" altLang="en-US" dirty="0"/>
              <a:t>拿掉呢？</a:t>
            </a:r>
            <a:endParaRPr lang="en-US" altLang="zh-CN" dirty="0"/>
          </a:p>
          <a:p>
            <a:r>
              <a:rPr lang="zh-CN" altLang="en-US" dirty="0"/>
              <a:t>注意这里强制在线根本没有用。我们是在预处理！</a:t>
            </a:r>
            <a:endParaRPr lang="en-US" altLang="zh-CN" dirty="0"/>
          </a:p>
          <a:p>
            <a:r>
              <a:rPr lang="zh-CN" altLang="en-US" dirty="0"/>
              <a:t>既然是预处理，我们可以把非树边的边权排序再逐个添加。 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MST </a:t>
            </a:r>
            <a:r>
              <a:rPr lang="zh-CN" altLang="en-US" dirty="0"/>
              <a:t>的树上，先把边转化成边下端的点。 </a:t>
            </a:r>
            <a:endParaRPr lang="en-US" altLang="zh-CN" dirty="0"/>
          </a:p>
          <a:p>
            <a:r>
              <a:rPr lang="zh-CN" altLang="en-US" dirty="0"/>
              <a:t>我们设 </a:t>
            </a:r>
            <a:r>
              <a:rPr lang="en-US" altLang="zh-CN" dirty="0"/>
              <a:t>F[i]</a:t>
            </a:r>
            <a:r>
              <a:rPr lang="zh-CN" altLang="en-US" dirty="0"/>
              <a:t>表示，离 </a:t>
            </a:r>
            <a:r>
              <a:rPr lang="en-US" altLang="zh-CN" dirty="0"/>
              <a:t>i </a:t>
            </a:r>
            <a:r>
              <a:rPr lang="zh-CN" altLang="en-US" dirty="0"/>
              <a:t>最近的未覆盖过的点。每次进来一个边权， 我们就在树上暴力染色，然后把一个点和它的父亲用并查集并在一起。</a:t>
            </a:r>
            <a:endParaRPr lang="en-US" altLang="zh-CN" dirty="0"/>
          </a:p>
          <a:p>
            <a:r>
              <a:rPr lang="zh-CN" altLang="en-US" dirty="0"/>
              <a:t>这样总体效率就是 </a:t>
            </a:r>
            <a:r>
              <a:rPr lang="en-US" altLang="zh-CN" dirty="0"/>
              <a:t>N*</a:t>
            </a:r>
            <a:r>
              <a:rPr lang="zh-CN" altLang="en-US" dirty="0"/>
              <a:t>（</a:t>
            </a:r>
            <a:r>
              <a:rPr lang="en-US" altLang="zh-CN" dirty="0"/>
              <a:t>α(N)+log(N)</a:t>
            </a:r>
            <a:r>
              <a:rPr lang="zh-CN" altLang="en-US" dirty="0"/>
              <a:t>）。 </a:t>
            </a:r>
            <a:endParaRPr lang="en-US" altLang="zh-CN" dirty="0"/>
          </a:p>
          <a:p>
            <a:r>
              <a:rPr lang="zh-CN" altLang="en-US" dirty="0"/>
              <a:t>其中的 </a:t>
            </a:r>
            <a:r>
              <a:rPr lang="en-US" altLang="zh-CN" dirty="0"/>
              <a:t>log </a:t>
            </a:r>
            <a:r>
              <a:rPr lang="zh-CN" altLang="en-US" dirty="0"/>
              <a:t>仅仅是排序。常数写的好一点就能过。</a:t>
            </a:r>
          </a:p>
        </p:txBody>
      </p:sp>
    </p:spTree>
    <p:extLst>
      <p:ext uri="{BB962C8B-B14F-4D97-AF65-F5344CB8AC3E}">
        <p14:creationId xmlns:p14="http://schemas.microsoft.com/office/powerpoint/2010/main" val="286896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T3 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tx2"/>
                </a:solidFill>
              </a:rPr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843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115BF-EDDC-4EF3-8435-77FA7B3F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A1373-73DA-432D-B327-5149B17F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首先按照点权划分集合，</a:t>
            </a:r>
            <a:r>
              <a:rPr lang="en-US" altLang="zh-CN" dirty="0"/>
              <a:t>d[i]</a:t>
            </a:r>
            <a:r>
              <a:rPr lang="zh-CN" altLang="en-US" dirty="0"/>
              <a:t>表示集合</a:t>
            </a:r>
            <a:r>
              <a:rPr lang="en-US" altLang="zh-CN" dirty="0"/>
              <a:t>k∈{g[k]=i}</a:t>
            </a:r>
            <a:r>
              <a:rPr lang="zh-CN" altLang="en-US" dirty="0"/>
              <a:t>，点权相同的点划为同一集合。之后，考虑不同点权集合的合并。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f[i]</a:t>
            </a:r>
            <a:r>
              <a:rPr lang="zh-CN" altLang="en-US" dirty="0"/>
              <a:t>表示集合</a:t>
            </a:r>
            <a:r>
              <a:rPr lang="en-US" altLang="zh-CN" dirty="0"/>
              <a:t>k∈{g[k]=j,j&amp;i=i}</a:t>
            </a:r>
            <a:r>
              <a:rPr lang="zh-CN" altLang="en-US" dirty="0"/>
              <a:t>中的任意一个元素。因为单一元素无法描述整个集合，不妨用并查集来维护集合。</a:t>
            </a:r>
            <a:endParaRPr lang="en-US" altLang="zh-CN" dirty="0"/>
          </a:p>
          <a:p>
            <a:r>
              <a:rPr lang="zh-CN" altLang="en-US" dirty="0"/>
              <a:t>考虑类似Kruscal，枚举边权</a:t>
            </a:r>
            <a:r>
              <a:rPr lang="en-US" altLang="zh-CN" dirty="0"/>
              <a:t>i</a:t>
            </a:r>
            <a:r>
              <a:rPr lang="zh-CN" altLang="en-US" dirty="0"/>
              <a:t>进行连边</a:t>
            </a:r>
            <a:endParaRPr lang="en-US" altLang="zh-CN" dirty="0"/>
          </a:p>
          <a:p>
            <a:r>
              <a:rPr lang="zh-CN" altLang="en-US" dirty="0"/>
              <a:t>边要是</a:t>
            </a:r>
            <a:r>
              <a:rPr lang="en-US" altLang="zh-CN" dirty="0"/>
              <a:t>i</a:t>
            </a:r>
            <a:r>
              <a:rPr lang="zh-CN" altLang="en-US" dirty="0"/>
              <a:t>，要两端都是</a:t>
            </a:r>
            <a:r>
              <a:rPr lang="en-US" altLang="zh-CN" dirty="0"/>
              <a:t>i</a:t>
            </a:r>
            <a:r>
              <a:rPr lang="zh-CN" altLang="en-US" dirty="0"/>
              <a:t>的超集，不过只要枚举</a:t>
            </a:r>
            <a:r>
              <a:rPr lang="en-US" altLang="zh-CN" dirty="0"/>
              <a:t>j</a:t>
            </a:r>
            <a:r>
              <a:rPr lang="zh-CN" altLang="en-US" dirty="0"/>
              <a:t>，考虑</a:t>
            </a:r>
            <a:r>
              <a:rPr lang="en-US" altLang="zh-CN" dirty="0"/>
              <a:t>f[i|(1&lt;&lt;j)]</a:t>
            </a:r>
            <a:r>
              <a:rPr lang="zh-CN" altLang="en-US" dirty="0"/>
              <a:t>即可，注意此时</a:t>
            </a:r>
            <a:r>
              <a:rPr lang="en-US" altLang="zh-CN" dirty="0"/>
              <a:t>f[i|(1&lt;&lt;j)]</a:t>
            </a:r>
            <a:r>
              <a:rPr lang="zh-CN" altLang="en-US" dirty="0"/>
              <a:t>的集合必然是一个联通块</a:t>
            </a:r>
            <a:endParaRPr lang="en-US" altLang="zh-CN" dirty="0"/>
          </a:p>
          <a:p>
            <a:r>
              <a:rPr lang="zh-CN" altLang="en-US" dirty="0"/>
              <a:t>实现只要将</a:t>
            </a:r>
            <a:r>
              <a:rPr lang="en-US" altLang="zh-CN" dirty="0"/>
              <a:t>d[i]</a:t>
            </a:r>
            <a:r>
              <a:rPr lang="zh-CN" altLang="en-US" dirty="0"/>
              <a:t>与</a:t>
            </a:r>
            <a:r>
              <a:rPr lang="en-US" altLang="zh-CN" dirty="0"/>
              <a:t>f[i|(1&lt;&lt;j)]</a:t>
            </a:r>
            <a:r>
              <a:rPr lang="zh-CN" altLang="en-US" dirty="0"/>
              <a:t>合并，一开始没有</a:t>
            </a:r>
            <a:r>
              <a:rPr lang="en-US" altLang="zh-CN" dirty="0"/>
              <a:t>d[i]</a:t>
            </a:r>
            <a:r>
              <a:rPr lang="zh-CN" altLang="en-US" dirty="0"/>
              <a:t>就随便拿一个</a:t>
            </a:r>
            <a:r>
              <a:rPr lang="en-US" altLang="zh-CN" dirty="0"/>
              <a:t>f[i|(1&lt;&lt;j)] </a:t>
            </a:r>
            <a:r>
              <a:rPr lang="zh-CN" altLang="en-US" dirty="0"/>
              <a:t>，计入答案即可。</a:t>
            </a:r>
          </a:p>
        </p:txBody>
      </p:sp>
    </p:spTree>
    <p:extLst>
      <p:ext uri="{BB962C8B-B14F-4D97-AF65-F5344CB8AC3E}">
        <p14:creationId xmlns:p14="http://schemas.microsoft.com/office/powerpoint/2010/main" val="281714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非常感谢您的观看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 YOU FOR YOUR WATCHING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TEMPLATE_THUMBS_INDEX" val="1、9、12、16、5、22"/>
  <p:tag name="KSO_WM_BEAUTIFY_FLAG" val="#wm#"/>
  <p:tag name="KSO_WM_TEMPLATE_SUBCATEGOR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7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7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"/>
  <p:tag name="KSO_WM_SLIDE_INDEX" val="1"/>
  <p:tag name="KSO_WM_SLIDE_ITEM_CNT" val="0"/>
  <p:tag name="KSO_WM_SLIDE_LAYOUT" val="a_b"/>
  <p:tag name="KSO_WM_SLIDE_LAYOUT_CNT" val="1_1"/>
  <p:tag name="KSO_WM_SLIDE_TYPE" val="title"/>
  <p:tag name="KSO_WM_TEMPLATE_THUMBS_INDEX" val="1、9、12、16、5、22"/>
  <p:tag name="KSO_WM_BEAUTIFY_FLAG" val="#wm#"/>
  <p:tag name="KSO_WM_TEMPLATE_SUBCATEGORY" val="0"/>
  <p:tag name="KSO_WM_SLIDE_SUBTYPE" val="pureTxt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低面简约红色商务通用"/>
  <p:tag name="KSO_WM_UNIT_NOCLEAR" val="0"/>
  <p:tag name="KSO_WM_UNIT_DIAGRAM_ISNUMVISUAL" val="0"/>
  <p:tag name="KSO_WM_UNIT_DIAGRAM_ISREFERUNIT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*b*1"/>
  <p:tag name="KSO_WM_UNIT_LAYERLEVEL" val="1"/>
  <p:tag name="KSO_WM_UNIT_VALUE" val="2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W FACE SIMPLE RED BUSINESS GENERAL"/>
  <p:tag name="KSO_WM_UNIT_NOCLEAR" val="0"/>
  <p:tag name="KSO_WM_UNIT_DIAGRAM_ISNUMVISUAL" val="0"/>
  <p:tag name="KSO_WM_UNIT_DIAGRAM_ISREFERUNIT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TEMPLATE_SUBCATEGORY" val="0"/>
  <p:tag name="KSO_WM_SLIDE_SUBTYPE" val="pureTx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请在此输入章节标题"/>
  <p:tag name="KSO_WM_UNIT_NOCLEAR" val="0"/>
  <p:tag name="KSO_WM_UNIT_DIAGRAM_ISNUMVISUAL" val="0"/>
  <p:tag name="KSO_WM_UNIT_DIAGRAM_ISREFERUNIT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LEASE ENTER CHAPTER TITLE HERE"/>
  <p:tag name="KSO_WM_UNIT_NOCLEAR" val="0"/>
  <p:tag name="KSO_WM_UNIT_DIAGRAM_ISNUMVISUAL" val="0"/>
  <p:tag name="KSO_WM_UNIT_DIAGRAM_ISREFERUNIT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TEMPLATE_SUBCATEGORY" val="0"/>
  <p:tag name="KSO_WM_SLIDE_SUBTYPE" val="pureT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请在此输入章节标题"/>
  <p:tag name="KSO_WM_UNIT_NOCLEAR" val="0"/>
  <p:tag name="KSO_WM_UNIT_DIAGRAM_ISNUMVISUAL" val="0"/>
  <p:tag name="KSO_WM_UNIT_DIAGRAM_ISREFERUNIT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LEASE ENTER CHAPTER TITLE HERE"/>
  <p:tag name="KSO_WM_UNIT_NOCLEAR" val="0"/>
  <p:tag name="KSO_WM_UNIT_DIAGRAM_ISNUMVISUAL" val="0"/>
  <p:tag name="KSO_WM_UNIT_DIAGRAM_ISREFERUNIT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TEMPLATE_SUBCATEGORY" val="0"/>
  <p:tag name="KSO_WM_SLIDE_SUBTYPE" val="pureTx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请在此输入章节标题"/>
  <p:tag name="KSO_WM_UNIT_NOCLEAR" val="0"/>
  <p:tag name="KSO_WM_UNIT_DIAGRAM_ISNUMVISUAL" val="0"/>
  <p:tag name="KSO_WM_UNIT_DIAGRAM_ISREFERUNIT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LEASE ENTER CHAPTER TITLE HERE"/>
  <p:tag name="KSO_WM_UNIT_NOCLEAR" val="0"/>
  <p:tag name="KSO_WM_UNIT_DIAGRAM_ISNUMVISUAL" val="0"/>
  <p:tag name="KSO_WM_UNIT_DIAGRAM_ISREFERUNIT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22"/>
  <p:tag name="KSO_WM_SLIDE_INDEX" val="22"/>
  <p:tag name="KSO_WM_SLIDE_ITEM_CNT" val="0"/>
  <p:tag name="KSO_WM_SLIDE_LAYOUT" val="a_b"/>
  <p:tag name="KSO_WM_SLIDE_LAYOUT_CNT" val="1_1"/>
  <p:tag name="KSO_WM_SLIDE_TYPE" val="endPage"/>
  <p:tag name="KSO_WM_BEAUTIFY_FLAG" val="#wm#"/>
  <p:tag name="KSO_WM_TEMPLATE_SUBCATEGORY" val="0"/>
  <p:tag name="KSO_WM_SLIDE_SUBTYPE" val="pureT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2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非常感谢您的观看"/>
  <p:tag name="KSO_WM_UNIT_NOCLEAR" val="0"/>
  <p:tag name="KSO_WM_UNIT_DIAGRAM_ISNUMVISUAL" val="0"/>
  <p:tag name="KSO_WM_UNIT_DIAGRAM_ISREFERUNIT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22*b*1"/>
  <p:tag name="KSO_WM_UNIT_LAYERLEVEL" val="1"/>
  <p:tag name="KSO_WM_UNIT_VALUE" val="2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 YOU FOR YOUR WATCHING"/>
  <p:tag name="KSO_WM_UNIT_NOCLEAR" val="0"/>
  <p:tag name="KSO_WM_UNIT_DIAGRAM_ISNUMVISUAL" val="0"/>
  <p:tag name="KSO_WM_UNIT_DIAGRAM_ISREFERUNIT" val="0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EB193E"/>
      </a:dk2>
      <a:lt2>
        <a:srgbClr val="E7E6E6"/>
      </a:lt2>
      <a:accent1>
        <a:srgbClr val="CB2E2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484</Words>
  <Application>Microsoft Office PowerPoint</Application>
  <PresentationFormat>宽屏</PresentationFormat>
  <Paragraphs>39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Office 主题​​</vt:lpstr>
      <vt:lpstr>自定义设计方案</vt:lpstr>
      <vt:lpstr>8.1 solution</vt:lpstr>
      <vt:lpstr>矩阵</vt:lpstr>
      <vt:lpstr>PowerPoint 演示文稿</vt:lpstr>
      <vt:lpstr>爆破检查</vt:lpstr>
      <vt:lpstr>标准算法</vt:lpstr>
      <vt:lpstr>PowerPoint 演示文稿</vt:lpstr>
      <vt:lpstr>T3 </vt:lpstr>
      <vt:lpstr>标算</vt:lpstr>
      <vt:lpstr>非常感谢您的观看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Chen·Alvis George</cp:lastModifiedBy>
  <cp:revision>463</cp:revision>
  <dcterms:created xsi:type="dcterms:W3CDTF">2017-08-03T09:01:00Z</dcterms:created>
  <dcterms:modified xsi:type="dcterms:W3CDTF">2020-08-01T10:40:37Z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