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6" r:id="rId2"/>
    <p:sldId id="257" r:id="rId3"/>
    <p:sldId id="258" r:id="rId4"/>
    <p:sldId id="259" r:id="rId5"/>
    <p:sldId id="266" r:id="rId6"/>
    <p:sldId id="260" r:id="rId7"/>
    <p:sldId id="261" r:id="rId8"/>
    <p:sldId id="279" r:id="rId9"/>
    <p:sldId id="273" r:id="rId10"/>
    <p:sldId id="274" r:id="rId11"/>
    <p:sldId id="262" r:id="rId12"/>
    <p:sldId id="263" r:id="rId13"/>
    <p:sldId id="264" r:id="rId14"/>
    <p:sldId id="265" r:id="rId15"/>
    <p:sldId id="267" r:id="rId16"/>
    <p:sldId id="268" r:id="rId17"/>
    <p:sldId id="269" r:id="rId18"/>
    <p:sldId id="270" r:id="rId19"/>
    <p:sldId id="271" r:id="rId20"/>
    <p:sldId id="272" r:id="rId21"/>
    <p:sldId id="276" r:id="rId22"/>
    <p:sldId id="278" r:id="rId23"/>
    <p:sldId id="280" r:id="rId24"/>
    <p:sldId id="281" r:id="rId25"/>
    <p:sldId id="275" r:id="rId26"/>
    <p:sldId id="282" r:id="rId27"/>
    <p:sldId id="283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30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2E40D0F2-F12A-4DFF-ADD8-8F23FDE1F7D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47E1E57-F05B-4E2E-A4C3-29D6F1F244E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962E6A-11BD-4D71-953F-D055CBA990DC}" type="datetimeFigureOut">
              <a:rPr lang="zh-CN" altLang="en-US" smtClean="0"/>
              <a:t>2020-8-3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451ADFE-CB53-4E49-9080-F2050010FEC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2DCFB4F-A660-42DE-BB7E-93135D9F8E4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0202EE-F6BE-425B-B9CE-BE6FEB436E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589823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6FB404-60CD-406F-A964-D02628F05F16}" type="datetimeFigureOut">
              <a:rPr lang="zh-CN" altLang="en-US" smtClean="0"/>
              <a:t>2020-8-3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5E27FE-2145-49D0-B712-2F0F7AA007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771064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AAD347D-5ACD-4C99-B74B-A9C85AD731AF}" type="datetimeFigureOut">
              <a:rPr lang="en-US" dirty="0"/>
              <a:t>8/3/2020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509A250-FF31-4206-8172-F9D3106AACB1}" type="datetimeFigureOut">
              <a:rPr lang="en-US" dirty="0"/>
              <a:t>8/3/2020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509A250-FF31-4206-8172-F9D3106AACB1}" type="datetimeFigureOut">
              <a:rPr lang="en-US" dirty="0"/>
              <a:t>8/3/2020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509A250-FF31-4206-8172-F9D3106AACB1}" type="datetimeFigureOut">
              <a:rPr lang="en-US" dirty="0"/>
              <a:t>8/3/2020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509A250-FF31-4206-8172-F9D3106AACB1}" type="datetimeFigureOut">
              <a:rPr lang="en-US" dirty="0"/>
              <a:t>8/3/2020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509A250-FF31-4206-8172-F9D3106AACB1}" type="datetimeFigureOut">
              <a:rPr lang="en-US" dirty="0"/>
              <a:t>8/3/2020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509A250-FF31-4206-8172-F9D3106AACB1}" type="datetimeFigureOut">
              <a:rPr lang="en-US" dirty="0"/>
              <a:t>8/3/2020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509A250-FF31-4206-8172-F9D3106AACB1}" type="datetimeFigureOut">
              <a:rPr lang="en-US" dirty="0"/>
              <a:t>8/3/2020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509A250-FF31-4206-8172-F9D3106AACB1}" type="datetimeFigureOut">
              <a:rPr lang="en-US" dirty="0"/>
              <a:t>8/3/2020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509A250-FF31-4206-8172-F9D3106AACB1}" type="datetimeFigureOut">
              <a:rPr lang="en-US" dirty="0"/>
              <a:t>8/3/2020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9796027F-7875-4030-9381-8BD8C4F21935}" type="datetimeFigureOut">
              <a:rPr lang="en-US" dirty="0"/>
              <a:t>8/3/2020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9796027F-7875-4030-9381-8BD8C4F21935}" type="datetimeFigureOut">
              <a:rPr lang="en-US" dirty="0"/>
              <a:t>8/3/2020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9796027F-7875-4030-9381-8BD8C4F21935}" type="datetimeFigureOut">
              <a:rPr lang="en-US" dirty="0"/>
              <a:t>8/3/2020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509A250-FF31-4206-8172-F9D3106AACB1}" type="datetimeFigureOut">
              <a:rPr lang="en-US" dirty="0"/>
              <a:t>8/3/2020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509A250-FF31-4206-8172-F9D3106AACB1}" type="datetimeFigureOut">
              <a:rPr lang="en-US" dirty="0"/>
              <a:t>8/3/2020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509A250-FF31-4206-8172-F9D3106AACB1}" type="datetimeFigureOut">
              <a:rPr lang="en-US" dirty="0"/>
              <a:t>8/3/2020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509A250-FF31-4206-8172-F9D3106AACB1}" type="datetimeFigureOut">
              <a:rPr lang="en-US" dirty="0"/>
              <a:t>8/3/2020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4406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1911927"/>
            <a:ext cx="8946541" cy="39817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altLang="zh-CN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4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4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4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17" Type="http://schemas.openxmlformats.org/officeDocument/2006/relationships/image" Target="../media/image28.png"/><Relationship Id="rId2" Type="http://schemas.openxmlformats.org/officeDocument/2006/relationships/image" Target="../media/image13.png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AD05D6-C6CC-4DB8-8FC5-DA678BA42B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Mod</a:t>
            </a:r>
            <a:r>
              <a:rPr lang="zh-CN" altLang="en-US" dirty="0"/>
              <a:t>、</a:t>
            </a:r>
            <a:r>
              <a:rPr lang="en-US" altLang="zh-CN" dirty="0" err="1"/>
              <a:t>gcd</a:t>
            </a:r>
            <a:r>
              <a:rPr lang="zh-CN" altLang="en-US" dirty="0"/>
              <a:t>、快速幂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F33498F-9E3E-456B-9BBC-EDEC3BA81E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清华大学 吴作同</a:t>
            </a:r>
            <a:r>
              <a:rPr lang="en-US" altLang="zh-CN" dirty="0"/>
              <a:t>(</a:t>
            </a:r>
            <a:r>
              <a:rPr lang="en-US" altLang="zh-CN" dirty="0" err="1"/>
              <a:t>E.Space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2652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A7687F-9002-4B11-8D9D-4E49B3016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模运算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794A331-FD12-486A-8A59-ADD0610CAD3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17= ?</m:t>
                    </m:r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0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6</m:t>
                        </m:r>
                      </m:e>
                      <m:sup>
                        <m:r>
                          <a:rPr lang="en-US" altLang="zh-CN" b="0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≡2, 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11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≡2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都可以，需要答案是整数这么做才有意义</a:t>
                </a:r>
                <a:endParaRPr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794A331-FD12-486A-8A59-ADD0610CAD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386D4E-7C6B-4C76-B976-B70992C1B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6458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BDC46E-3A2C-4186-805D-38CCB25C9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3BD41D5-F61A-4D09-9CD5-070DB7BFC07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03312" y="1911927"/>
                <a:ext cx="10515440" cy="398179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𝑎𝑥</m:t>
                    </m:r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⋯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共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个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∘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∘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d>
                      </m:e>
                    </m:d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∘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d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</m:d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∘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∘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∘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3BD41D5-F61A-4D09-9CD5-070DB7BFC0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3312" y="1911927"/>
                <a:ext cx="10515440" cy="3981798"/>
              </a:xfrm>
              <a:blipFill>
                <a:blip r:embed="rId2"/>
                <a:stretch>
                  <a:fillRect l="-4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2FB4FA0-821B-421E-AB8E-A5E98A6CC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8403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D5CD79-5B45-4779-B439-DF3972E08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CDD0059-AD8C-488A-85D1-BA39F1748F7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03312" y="1911927"/>
                <a:ext cx="10305716" cy="398179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 ?</m:t>
                    </m:r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𝑎𝑐𝑥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CDD0059-AD8C-488A-85D1-BA39F1748F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3312" y="1911927"/>
                <a:ext cx="10305716" cy="3981798"/>
              </a:xfrm>
              <a:blipFill>
                <a:blip r:embed="rId2"/>
                <a:stretch>
                  <a:fillRect l="-4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0207934-CAAC-4D38-839F-18149764B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4957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56A4B0-C8A8-46E4-99B6-6719FE781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2AFF6E-1CC2-4B92-9394-F269978B81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60000"/>
              </a:lnSpc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struct fun {</a:t>
            </a:r>
          </a:p>
          <a:p>
            <a:pPr>
              <a:lnSpc>
                <a:spcPct val="60000"/>
              </a:lnSpc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k,b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60000"/>
              </a:lnSpc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int operator () (int x) {</a:t>
            </a:r>
          </a:p>
          <a:p>
            <a:pPr>
              <a:lnSpc>
                <a:spcPct val="60000"/>
              </a:lnSpc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k*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x+b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60000"/>
              </a:lnSpc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>
              <a:lnSpc>
                <a:spcPct val="60000"/>
              </a:lnSpc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>
              <a:lnSpc>
                <a:spcPct val="60000"/>
              </a:lnSpc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fun operator *(fun f, fun g) {</a:t>
            </a:r>
          </a:p>
          <a:p>
            <a:pPr>
              <a:lnSpc>
                <a:spcPct val="60000"/>
              </a:lnSpc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(fun){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f.k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g.k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f.k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g.b+f.b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>
              <a:lnSpc>
                <a:spcPct val="60000"/>
              </a:lnSpc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7325EFD-D341-4F7A-A338-3F29EC897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6027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B1194E-C127-46AF-A17F-A5230B74D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1614A5B-433F-42D3-86D9-D706EF1901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想要求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 ？</a:t>
                </a:r>
                <a:endParaRPr lang="en-US" altLang="zh-CN" dirty="0"/>
              </a:p>
              <a:p>
                <a:r>
                  <a:rPr lang="zh-CN" altLang="en-US" dirty="0"/>
                  <a:t>快速幂！</a:t>
                </a:r>
                <a:endParaRPr lang="en-US" altLang="zh-CN" dirty="0"/>
              </a:p>
              <a:p>
                <a:r>
                  <a:rPr lang="en-US" altLang="zh-CN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fun ex(fun f, int e) {</a:t>
                </a:r>
              </a:p>
              <a:p>
                <a:pPr>
                  <a:lnSpc>
                    <a:spcPct val="60000"/>
                  </a:lnSpc>
                </a:pPr>
                <a:r>
                  <a:rPr lang="en-US" altLang="zh-CN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fun </a:t>
                </a:r>
                <a:r>
                  <a:rPr lang="en-US" altLang="zh-CN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ans</a:t>
                </a:r>
                <a:r>
                  <a:rPr lang="en-US" altLang="zh-CN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=(fun){1,0};</a:t>
                </a:r>
              </a:p>
              <a:p>
                <a:pPr>
                  <a:lnSpc>
                    <a:spcPct val="60000"/>
                  </a:lnSpc>
                </a:pPr>
                <a:r>
                  <a:rPr lang="en-US" altLang="zh-CN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for(;</a:t>
                </a:r>
                <a:r>
                  <a:rPr lang="en-US" altLang="zh-CN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e;e</a:t>
                </a:r>
                <a:r>
                  <a:rPr lang="en-US" altLang="zh-CN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&gt;&gt;=1,f=f*f)</a:t>
                </a:r>
              </a:p>
              <a:p>
                <a:pPr>
                  <a:lnSpc>
                    <a:spcPct val="60000"/>
                  </a:lnSpc>
                </a:pPr>
                <a:r>
                  <a:rPr lang="en-US" altLang="zh-CN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if(e&amp;1)</a:t>
                </a:r>
                <a:r>
                  <a:rPr lang="en-US" altLang="zh-CN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ans</a:t>
                </a:r>
                <a:r>
                  <a:rPr lang="en-US" altLang="zh-CN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=</a:t>
                </a:r>
                <a:r>
                  <a:rPr lang="en-US" altLang="zh-CN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ans</a:t>
                </a:r>
                <a:r>
                  <a:rPr lang="en-US" altLang="zh-CN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*f;</a:t>
                </a:r>
              </a:p>
              <a:p>
                <a:pPr>
                  <a:lnSpc>
                    <a:spcPct val="60000"/>
                  </a:lnSpc>
                </a:pPr>
                <a:r>
                  <a:rPr lang="en-US" altLang="zh-CN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return </a:t>
                </a:r>
                <a:r>
                  <a:rPr lang="en-US" altLang="zh-CN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ans</a:t>
                </a:r>
                <a:r>
                  <a:rPr lang="en-US" altLang="zh-CN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;</a:t>
                </a:r>
              </a:p>
              <a:p>
                <a:pPr>
                  <a:lnSpc>
                    <a:spcPct val="60000"/>
                  </a:lnSpc>
                </a:pPr>
                <a:r>
                  <a:rPr lang="en-US" altLang="zh-CN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  <a:endParaRPr lang="zh-CN" alt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1614A5B-433F-42D3-86D9-D706EF1901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C6A133C-1E49-405D-A7C6-A41EFE91E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8487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2004D0-1082-4AAC-BD9E-8F181AD19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2FEF606-0756-40A2-BFEE-D64A5C9FDF5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d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2FEF606-0756-40A2-BFEE-D64A5C9FDF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740C3A2-F9C3-4AA3-B398-070C1D9D6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7988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2BE375-524E-4A94-B492-CE98EBFB9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31332EE-796B-4C41-A231-33EB3680BFF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03312" y="1911926"/>
                <a:ext cx="8946541" cy="4170091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 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22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  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22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  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22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endChr m:val="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   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21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22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endChr m:val="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21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22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</m:e>
                    </m:d>
                  </m:oMath>
                </a14:m>
                <a:endParaRPr lang="en-US" altLang="zh-CN" dirty="0"/>
              </a:p>
              <a:p>
                <a:r>
                  <a:rPr lang="zh-CN" altLang="en-US" dirty="0"/>
                  <a:t>   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21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22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31332EE-796B-4C41-A231-33EB3680BF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3312" y="1911926"/>
                <a:ext cx="8946541" cy="4170091"/>
              </a:xfrm>
              <a:blipFill>
                <a:blip r:embed="rId2"/>
                <a:stretch>
                  <a:fillRect l="-545" b="-206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539550D-DB35-44D3-BA22-9D8E67740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853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D264FC-F51C-4D05-82C8-4EB1F4CF4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958DF0-3ACF-4633-BD73-0BF71AAE27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7177" y="1911927"/>
            <a:ext cx="10498662" cy="3981798"/>
          </a:xfrm>
        </p:spPr>
        <p:txBody>
          <a:bodyPr>
            <a:normAutofit/>
          </a:bodyPr>
          <a:lstStyle/>
          <a:p>
            <a:pPr>
              <a:lnSpc>
                <a:spcPct val="60000"/>
              </a:lnSpc>
            </a:pP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struct fun {</a:t>
            </a:r>
          </a:p>
          <a:p>
            <a:pPr>
              <a:lnSpc>
                <a:spcPct val="60000"/>
              </a:lnSpc>
            </a:pP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int a11,a12,a21,a22;</a:t>
            </a:r>
          </a:p>
          <a:p>
            <a:pPr>
              <a:lnSpc>
                <a:spcPct val="60000"/>
              </a:lnSpc>
            </a:pP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vector&lt;int&gt; operator () (vector&lt;int&gt; x) {</a:t>
            </a:r>
          </a:p>
          <a:p>
            <a:pPr>
              <a:lnSpc>
                <a:spcPct val="60000"/>
              </a:lnSpc>
            </a:pP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vector&lt;int&gt;{a11*x[1]+a12*x[2],a21*x[1]+a22*x[2]};</a:t>
            </a:r>
          </a:p>
          <a:p>
            <a:pPr>
              <a:lnSpc>
                <a:spcPct val="60000"/>
              </a:lnSpc>
            </a:pP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>
              <a:lnSpc>
                <a:spcPct val="60000"/>
              </a:lnSpc>
            </a:pP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>
              <a:lnSpc>
                <a:spcPct val="60000"/>
              </a:lnSpc>
            </a:pP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fun operator *(fun f, fun g) {</a:t>
            </a:r>
          </a:p>
          <a:p>
            <a:pPr>
              <a:lnSpc>
                <a:spcPct val="60000"/>
              </a:lnSpc>
            </a:pP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(fun){f.a11*g.a11+f.a12*g.a21,f.a11*g.a12+f.a12*g.a22,</a:t>
            </a:r>
          </a:p>
          <a:p>
            <a:pPr>
              <a:lnSpc>
                <a:spcPct val="60000"/>
              </a:lnSpc>
            </a:pP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f.a21*g.a11+f.a22*g.a21,f.a21*g.a12+f.a22*g.a22};</a:t>
            </a:r>
          </a:p>
          <a:p>
            <a:pPr>
              <a:lnSpc>
                <a:spcPct val="60000"/>
              </a:lnSpc>
            </a:pP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zh-CN" altLang="en-US" sz="20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D05A20A-0EEE-4A10-97EB-9F8E9E10A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3705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矩形 60">
            <a:extLst>
              <a:ext uri="{FF2B5EF4-FFF2-40B4-BE49-F238E27FC236}">
                <a16:creationId xmlns:a16="http://schemas.microsoft.com/office/drawing/2014/main" id="{7BBBE5A1-6D65-4A83-ACD3-A85FA75203D5}"/>
              </a:ext>
            </a:extLst>
          </p:cNvPr>
          <p:cNvSpPr/>
          <p:nvPr/>
        </p:nvSpPr>
        <p:spPr>
          <a:xfrm>
            <a:off x="5997254" y="1023779"/>
            <a:ext cx="1576744" cy="1195701"/>
          </a:xfrm>
          <a:prstGeom prst="rect">
            <a:avLst/>
          </a:prstGeom>
          <a:solidFill>
            <a:schemeClr val="accent2"/>
          </a:solidFill>
          <a:ln w="3810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0" rIns="0" bIns="108000" rtlCol="0" anchor="ctr"/>
          <a:lstStyle/>
          <a:p>
            <a:pPr algn="r"/>
            <a:endParaRPr lang="zh-CN" altLang="en-US" dirty="0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3981B430-3659-442F-A53A-FB260B779F63}"/>
              </a:ext>
            </a:extLst>
          </p:cNvPr>
          <p:cNvSpPr/>
          <p:nvPr/>
        </p:nvSpPr>
        <p:spPr>
          <a:xfrm>
            <a:off x="7575797" y="1023779"/>
            <a:ext cx="1576744" cy="1195701"/>
          </a:xfrm>
          <a:prstGeom prst="rect">
            <a:avLst/>
          </a:prstGeom>
          <a:solidFill>
            <a:schemeClr val="accent2"/>
          </a:solidFill>
          <a:ln w="3810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0" rIns="0" bIns="108000" rtlCol="0" anchor="ctr"/>
          <a:lstStyle/>
          <a:p>
            <a:pPr algn="r"/>
            <a:endParaRPr lang="zh-CN" altLang="en-US" dirty="0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BEF3FB4F-651A-48BA-B506-9FE01AE79532}"/>
              </a:ext>
            </a:extLst>
          </p:cNvPr>
          <p:cNvSpPr/>
          <p:nvPr/>
        </p:nvSpPr>
        <p:spPr>
          <a:xfrm>
            <a:off x="6002108" y="1036678"/>
            <a:ext cx="1576744" cy="1195701"/>
          </a:xfrm>
          <a:prstGeom prst="rect">
            <a:avLst/>
          </a:prstGeom>
          <a:solidFill>
            <a:schemeClr val="accent2"/>
          </a:solidFill>
          <a:ln w="3810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0" rIns="0" bIns="108000" rtlCol="0" anchor="ctr"/>
          <a:lstStyle/>
          <a:p>
            <a:pPr algn="r"/>
            <a:endParaRPr lang="zh-CN" altLang="en-US" dirty="0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EE5D0FB4-5977-43BD-96FF-FB68630BDEC9}"/>
              </a:ext>
            </a:extLst>
          </p:cNvPr>
          <p:cNvSpPr/>
          <p:nvPr/>
        </p:nvSpPr>
        <p:spPr>
          <a:xfrm>
            <a:off x="7574595" y="1021923"/>
            <a:ext cx="1576744" cy="1195701"/>
          </a:xfrm>
          <a:prstGeom prst="rect">
            <a:avLst/>
          </a:prstGeom>
          <a:solidFill>
            <a:schemeClr val="accent2"/>
          </a:solidFill>
          <a:ln w="3810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0" rIns="0" bIns="108000" rtlCol="0" anchor="ctr"/>
          <a:lstStyle/>
          <a:p>
            <a:pPr algn="r"/>
            <a:endParaRPr lang="zh-CN" altLang="en-US" dirty="0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FA9D5154-CBDF-4DC0-87C4-1524172FCD7E}"/>
              </a:ext>
            </a:extLst>
          </p:cNvPr>
          <p:cNvSpPr/>
          <p:nvPr/>
        </p:nvSpPr>
        <p:spPr>
          <a:xfrm>
            <a:off x="2202494" y="3744119"/>
            <a:ext cx="1576744" cy="1195701"/>
          </a:xfrm>
          <a:prstGeom prst="rect">
            <a:avLst/>
          </a:prstGeom>
          <a:solidFill>
            <a:schemeClr val="accent2"/>
          </a:solidFill>
          <a:ln w="3810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0" rIns="0" bIns="108000" rtlCol="0" anchor="ctr"/>
          <a:lstStyle/>
          <a:p>
            <a:pPr algn="ctr"/>
            <a:endParaRPr lang="zh-CN" altLang="en-US" sz="3200" dirty="0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BE23D8EF-9D6C-4E8F-AE9D-984FC3A0FD04}"/>
              </a:ext>
            </a:extLst>
          </p:cNvPr>
          <p:cNvSpPr/>
          <p:nvPr/>
        </p:nvSpPr>
        <p:spPr>
          <a:xfrm>
            <a:off x="2199809" y="3744119"/>
            <a:ext cx="1576744" cy="1195701"/>
          </a:xfrm>
          <a:prstGeom prst="rect">
            <a:avLst/>
          </a:prstGeom>
          <a:solidFill>
            <a:schemeClr val="accent2"/>
          </a:solidFill>
          <a:ln w="3810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0" rIns="0" bIns="108000" rtlCol="0" anchor="ctr"/>
          <a:lstStyle/>
          <a:p>
            <a:pPr algn="ctr"/>
            <a:endParaRPr lang="zh-CN" altLang="en-US" sz="3200" dirty="0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75D5CDE1-4637-485E-A1C1-9B9AD6121A31}"/>
              </a:ext>
            </a:extLst>
          </p:cNvPr>
          <p:cNvSpPr/>
          <p:nvPr/>
        </p:nvSpPr>
        <p:spPr>
          <a:xfrm>
            <a:off x="2222588" y="4954161"/>
            <a:ext cx="1576744" cy="1195701"/>
          </a:xfrm>
          <a:prstGeom prst="rect">
            <a:avLst/>
          </a:prstGeom>
          <a:solidFill>
            <a:schemeClr val="accent2"/>
          </a:solidFill>
          <a:ln w="3810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0" rIns="0" bIns="108000" rtlCol="0" anchor="ctr"/>
          <a:lstStyle/>
          <a:p>
            <a:pPr algn="ctr"/>
            <a:endParaRPr lang="zh-CN" altLang="en-US" sz="3200" dirty="0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B5394A9D-970A-47DE-9352-C3742E8FA28B}"/>
              </a:ext>
            </a:extLst>
          </p:cNvPr>
          <p:cNvSpPr/>
          <p:nvPr/>
        </p:nvSpPr>
        <p:spPr>
          <a:xfrm>
            <a:off x="2211719" y="4937651"/>
            <a:ext cx="1576744" cy="1195701"/>
          </a:xfrm>
          <a:prstGeom prst="rect">
            <a:avLst/>
          </a:prstGeom>
          <a:solidFill>
            <a:schemeClr val="accent2"/>
          </a:solidFill>
          <a:ln w="3810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0" rIns="0" bIns="108000" rtlCol="0" anchor="ctr"/>
          <a:lstStyle/>
          <a:p>
            <a:pPr algn="ctr"/>
            <a:endParaRPr lang="zh-CN" altLang="en-US" sz="3200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58F6AB1-114D-47E9-B73F-A65C6EEDF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5E458A3-1F60-47C5-B066-11EF999EC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18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56D1352F-8B09-43CF-9347-ED560DFB075C}"/>
                  </a:ext>
                </a:extLst>
              </p:cNvPr>
              <p:cNvSpPr/>
              <p:nvPr/>
            </p:nvSpPr>
            <p:spPr>
              <a:xfrm>
                <a:off x="2204098" y="3745722"/>
                <a:ext cx="1576744" cy="1195701"/>
              </a:xfrm>
              <a:prstGeom prst="rect">
                <a:avLst/>
              </a:prstGeom>
              <a:noFill/>
              <a:ln w="38100" cap="sq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0" tIns="0" rIns="0" bIns="108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zh-CN" altLang="en-US" sz="3200" dirty="0"/>
              </a:p>
            </p:txBody>
          </p:sp>
        </mc:Choice>
        <mc:Fallback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56D1352F-8B09-43CF-9347-ED560DFB07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4098" y="3745722"/>
                <a:ext cx="1576744" cy="119570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38100" cap="sq">
                <a:solidFill>
                  <a:schemeClr val="tx1"/>
                </a:solidFill>
                <a:miter lim="800000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147FCD96-66FC-4D5D-8330-394890D8C782}"/>
                  </a:ext>
                </a:extLst>
              </p:cNvPr>
              <p:cNvSpPr/>
              <p:nvPr/>
            </p:nvSpPr>
            <p:spPr>
              <a:xfrm>
                <a:off x="3780842" y="3745722"/>
                <a:ext cx="1576744" cy="1195701"/>
              </a:xfrm>
              <a:prstGeom prst="rect">
                <a:avLst/>
              </a:prstGeom>
              <a:noFill/>
              <a:ln w="38100" cap="sq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0" tIns="0" rIns="0" bIns="108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zh-CN" altLang="en-US" sz="3200" dirty="0"/>
              </a:p>
            </p:txBody>
          </p:sp>
        </mc:Choice>
        <mc:Fallback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147FCD96-66FC-4D5D-8330-394890D8C7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0842" y="3745722"/>
                <a:ext cx="1576744" cy="119570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 cap="sq">
                <a:solidFill>
                  <a:schemeClr val="tx1"/>
                </a:solidFill>
                <a:miter lim="800000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8535605C-01E5-4B58-B84F-3B7677BCBC69}"/>
                  </a:ext>
                </a:extLst>
              </p:cNvPr>
              <p:cNvSpPr/>
              <p:nvPr/>
            </p:nvSpPr>
            <p:spPr>
              <a:xfrm>
                <a:off x="2204100" y="4941250"/>
                <a:ext cx="1576744" cy="1195701"/>
              </a:xfrm>
              <a:prstGeom prst="rect">
                <a:avLst/>
              </a:prstGeom>
              <a:noFill/>
              <a:ln w="38100" cap="sq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0" tIns="0" rIns="0" bIns="108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zh-CN" altLang="en-US" sz="3200" dirty="0"/>
              </a:p>
            </p:txBody>
          </p:sp>
        </mc:Choice>
        <mc:Fallback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8535605C-01E5-4B58-B84F-3B7677BCBC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4100" y="4941250"/>
                <a:ext cx="1576744" cy="119570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 cap="sq">
                <a:solidFill>
                  <a:schemeClr val="tx1"/>
                </a:solidFill>
                <a:miter lim="800000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64929DD9-BE84-412C-8D78-83F2E0D86B72}"/>
                  </a:ext>
                </a:extLst>
              </p:cNvPr>
              <p:cNvSpPr/>
              <p:nvPr/>
            </p:nvSpPr>
            <p:spPr>
              <a:xfrm>
                <a:off x="3780842" y="4941250"/>
                <a:ext cx="1576744" cy="1195701"/>
              </a:xfrm>
              <a:prstGeom prst="rect">
                <a:avLst/>
              </a:prstGeom>
              <a:noFill/>
              <a:ln w="38100" cap="sq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0" tIns="0" rIns="0" bIns="108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</m:oMath>
                  </m:oMathPara>
                </a14:m>
                <a:endParaRPr lang="zh-CN" altLang="en-US" sz="3200" dirty="0"/>
              </a:p>
            </p:txBody>
          </p:sp>
        </mc:Choice>
        <mc:Fallback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64929DD9-BE84-412C-8D78-83F2E0D86B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0842" y="4941250"/>
                <a:ext cx="1576744" cy="119570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8100" cap="sq">
                <a:solidFill>
                  <a:schemeClr val="tx1"/>
                </a:solidFill>
                <a:miter lim="800000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组合 35">
            <a:extLst>
              <a:ext uri="{FF2B5EF4-FFF2-40B4-BE49-F238E27FC236}">
                <a16:creationId xmlns:a16="http://schemas.microsoft.com/office/drawing/2014/main" id="{796AD843-2BD0-4D9E-86D9-905D1DE39CED}"/>
              </a:ext>
            </a:extLst>
          </p:cNvPr>
          <p:cNvGrpSpPr/>
          <p:nvPr/>
        </p:nvGrpSpPr>
        <p:grpSpPr>
          <a:xfrm>
            <a:off x="5992327" y="3745722"/>
            <a:ext cx="3153488" cy="2391229"/>
            <a:chOff x="1558212" y="3526971"/>
            <a:chExt cx="3359021" cy="2668362"/>
          </a:xfrm>
        </p:grpSpPr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C95648E0-5B62-417E-B8BA-D44F0620F657}"/>
                </a:ext>
              </a:extLst>
            </p:cNvPr>
            <p:cNvSpPr/>
            <p:nvPr/>
          </p:nvSpPr>
          <p:spPr>
            <a:xfrm>
              <a:off x="1558212" y="3526971"/>
              <a:ext cx="1679511" cy="1334277"/>
            </a:xfrm>
            <a:prstGeom prst="rect">
              <a:avLst/>
            </a:prstGeom>
            <a:noFill/>
            <a:ln w="38100" cap="sq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0" rIns="0" bIns="108000" rtlCol="0" anchor="ctr"/>
            <a:lstStyle/>
            <a:p>
              <a:pPr algn="ctr"/>
              <a:endParaRPr lang="zh-CN" altLang="en-US" sz="3200" dirty="0"/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F7C86607-DD69-427A-BE40-609710B8CF50}"/>
                </a:ext>
              </a:extLst>
            </p:cNvPr>
            <p:cNvSpPr/>
            <p:nvPr/>
          </p:nvSpPr>
          <p:spPr>
            <a:xfrm>
              <a:off x="3237722" y="3526971"/>
              <a:ext cx="1679511" cy="1334277"/>
            </a:xfrm>
            <a:prstGeom prst="rect">
              <a:avLst/>
            </a:prstGeom>
            <a:noFill/>
            <a:ln w="38100" cap="sq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0" rIns="0" bIns="108000" rtlCol="0" anchor="ctr"/>
            <a:lstStyle/>
            <a:p>
              <a:pPr algn="ctr"/>
              <a:endParaRPr lang="zh-CN" altLang="en-US" sz="3200" dirty="0"/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7FE05435-E9C0-4564-83A2-4C7711675DF6}"/>
                </a:ext>
              </a:extLst>
            </p:cNvPr>
            <p:cNvSpPr/>
            <p:nvPr/>
          </p:nvSpPr>
          <p:spPr>
            <a:xfrm>
              <a:off x="1558214" y="4861055"/>
              <a:ext cx="1679511" cy="1334277"/>
            </a:xfrm>
            <a:prstGeom prst="rect">
              <a:avLst/>
            </a:prstGeom>
            <a:noFill/>
            <a:ln w="38100" cap="sq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0" rIns="0" bIns="108000" rtlCol="0" anchor="ctr"/>
            <a:lstStyle/>
            <a:p>
              <a:pPr algn="ctr"/>
              <a:endParaRPr lang="zh-CN" altLang="en-US" sz="3200" dirty="0"/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10F019D1-7783-47B8-A804-E39B9DC93A0F}"/>
                </a:ext>
              </a:extLst>
            </p:cNvPr>
            <p:cNvSpPr/>
            <p:nvPr/>
          </p:nvSpPr>
          <p:spPr>
            <a:xfrm>
              <a:off x="3237722" y="4861056"/>
              <a:ext cx="1679511" cy="1334277"/>
            </a:xfrm>
            <a:prstGeom prst="rect">
              <a:avLst/>
            </a:prstGeom>
            <a:noFill/>
            <a:ln w="38100" cap="sq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0" rIns="0" bIns="108000" rtlCol="0" anchor="ctr"/>
            <a:lstStyle/>
            <a:p>
              <a:pPr algn="ctr"/>
              <a:endParaRPr lang="zh-CN" altLang="en-US" sz="3200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86CBA223-803A-477F-B429-4838E754C823}"/>
                  </a:ext>
                </a:extLst>
              </p:cNvPr>
              <p:cNvSpPr/>
              <p:nvPr/>
            </p:nvSpPr>
            <p:spPr>
              <a:xfrm>
                <a:off x="5992327" y="1021183"/>
                <a:ext cx="1576744" cy="1195701"/>
              </a:xfrm>
              <a:prstGeom prst="rect">
                <a:avLst/>
              </a:prstGeom>
              <a:noFill/>
              <a:ln w="38100" cap="sq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0" tIns="0" rIns="0" bIns="108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zh-CN" altLang="en-US" sz="3200" dirty="0"/>
              </a:p>
            </p:txBody>
          </p:sp>
        </mc:Choice>
        <mc:Fallback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86CBA223-803A-477F-B429-4838E754C8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2327" y="1021183"/>
                <a:ext cx="1576744" cy="119570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38100" cap="sq">
                <a:solidFill>
                  <a:schemeClr val="tx1"/>
                </a:solidFill>
                <a:miter lim="800000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95861EA2-927E-4FDA-8903-DAE8915D4151}"/>
                  </a:ext>
                </a:extLst>
              </p:cNvPr>
              <p:cNvSpPr/>
              <p:nvPr/>
            </p:nvSpPr>
            <p:spPr>
              <a:xfrm>
                <a:off x="7569071" y="1021183"/>
                <a:ext cx="1576744" cy="1195701"/>
              </a:xfrm>
              <a:prstGeom prst="rect">
                <a:avLst/>
              </a:prstGeom>
              <a:noFill/>
              <a:ln w="38100" cap="sq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0" tIns="0" rIns="0" bIns="108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zh-CN" altLang="en-US" sz="3200" dirty="0"/>
              </a:p>
            </p:txBody>
          </p:sp>
        </mc:Choice>
        <mc:Fallback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95861EA2-927E-4FDA-8903-DAE8915D41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9071" y="1021183"/>
                <a:ext cx="1576744" cy="119570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38100" cap="sq">
                <a:solidFill>
                  <a:schemeClr val="tx1"/>
                </a:solidFill>
                <a:miter lim="800000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ADD44801-DF82-463D-B2B0-79E7E605D56C}"/>
                  </a:ext>
                </a:extLst>
              </p:cNvPr>
              <p:cNvSpPr/>
              <p:nvPr/>
            </p:nvSpPr>
            <p:spPr>
              <a:xfrm>
                <a:off x="5992329" y="2216711"/>
                <a:ext cx="1576744" cy="1195701"/>
              </a:xfrm>
              <a:prstGeom prst="rect">
                <a:avLst/>
              </a:prstGeom>
              <a:noFill/>
              <a:ln w="38100" cap="sq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0" tIns="0" rIns="0" bIns="108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zh-CN" altLang="en-US" sz="3200" dirty="0"/>
              </a:p>
            </p:txBody>
          </p:sp>
        </mc:Choice>
        <mc:Fallback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ADD44801-DF82-463D-B2B0-79E7E605D5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2329" y="2216711"/>
                <a:ext cx="1576744" cy="119570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38100" cap="sq">
                <a:solidFill>
                  <a:schemeClr val="tx1"/>
                </a:solidFill>
                <a:miter lim="800000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FF49D805-E8C5-4030-BF30-FE3004DCA1EF}"/>
                  </a:ext>
                </a:extLst>
              </p:cNvPr>
              <p:cNvSpPr/>
              <p:nvPr/>
            </p:nvSpPr>
            <p:spPr>
              <a:xfrm>
                <a:off x="7569071" y="2216711"/>
                <a:ext cx="1576744" cy="1195701"/>
              </a:xfrm>
              <a:prstGeom prst="rect">
                <a:avLst/>
              </a:prstGeom>
              <a:noFill/>
              <a:ln w="38100" cap="sq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0" tIns="0" rIns="0" bIns="108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</m:oMath>
                  </m:oMathPara>
                </a14:m>
                <a:endParaRPr lang="zh-CN" altLang="en-US" sz="3200" dirty="0"/>
              </a:p>
            </p:txBody>
          </p:sp>
        </mc:Choice>
        <mc:Fallback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FF49D805-E8C5-4030-BF30-FE3004DCA1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9071" y="2216711"/>
                <a:ext cx="1576744" cy="119570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38100" cap="sq">
                <a:solidFill>
                  <a:schemeClr val="tx1"/>
                </a:solidFill>
                <a:miter lim="800000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ACCBF09B-022E-4968-89D2-C64E86101553}"/>
                  </a:ext>
                </a:extLst>
              </p:cNvPr>
              <p:cNvSpPr txBox="1"/>
              <p:nvPr/>
            </p:nvSpPr>
            <p:spPr>
              <a:xfrm>
                <a:off x="6278143" y="3837477"/>
                <a:ext cx="81176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ACCBF09B-022E-4968-89D2-C64E861015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8143" y="3837477"/>
                <a:ext cx="811763" cy="461665"/>
              </a:xfrm>
              <a:prstGeom prst="rect">
                <a:avLst/>
              </a:prstGeom>
              <a:blipFill>
                <a:blip r:embed="rId10"/>
                <a:stretch>
                  <a:fillRect r="-23308" b="-4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27CB5D45-33E5-496A-8843-9A16ACBF753D}"/>
                  </a:ext>
                </a:extLst>
              </p:cNvPr>
              <p:cNvSpPr txBox="1"/>
              <p:nvPr/>
            </p:nvSpPr>
            <p:spPr>
              <a:xfrm>
                <a:off x="6278143" y="4276016"/>
                <a:ext cx="81176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27CB5D45-33E5-496A-8843-9A16ACBF75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8143" y="4276016"/>
                <a:ext cx="811763" cy="461665"/>
              </a:xfrm>
              <a:prstGeom prst="rect">
                <a:avLst/>
              </a:prstGeom>
              <a:blipFill>
                <a:blip r:embed="rId11"/>
                <a:stretch>
                  <a:fillRect r="-24060" b="-3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29F51A8A-B450-4887-886F-DF43B466D906}"/>
                  </a:ext>
                </a:extLst>
              </p:cNvPr>
              <p:cNvSpPr txBox="1"/>
              <p:nvPr/>
            </p:nvSpPr>
            <p:spPr>
              <a:xfrm>
                <a:off x="7900568" y="3837477"/>
                <a:ext cx="81176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29F51A8A-B450-4887-886F-DF43B466D9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0568" y="3837477"/>
                <a:ext cx="811763" cy="461665"/>
              </a:xfrm>
              <a:prstGeom prst="rect">
                <a:avLst/>
              </a:prstGeom>
              <a:blipFill>
                <a:blip r:embed="rId12"/>
                <a:stretch>
                  <a:fillRect r="-23308" b="-4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8B0B766F-3A68-4431-BF6C-E6718AC34C3D}"/>
                  </a:ext>
                </a:extLst>
              </p:cNvPr>
              <p:cNvSpPr txBox="1"/>
              <p:nvPr/>
            </p:nvSpPr>
            <p:spPr>
              <a:xfrm>
                <a:off x="7900568" y="4276016"/>
                <a:ext cx="81176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8B0B766F-3A68-4431-BF6C-E6718AC34C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0568" y="4276016"/>
                <a:ext cx="811763" cy="461665"/>
              </a:xfrm>
              <a:prstGeom prst="rect">
                <a:avLst/>
              </a:prstGeom>
              <a:blipFill>
                <a:blip r:embed="rId13"/>
                <a:stretch>
                  <a:fillRect r="-24060" b="-3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F9C672F6-B583-45AE-84BC-B20D95EA3136}"/>
                  </a:ext>
                </a:extLst>
              </p:cNvPr>
              <p:cNvSpPr txBox="1"/>
              <p:nvPr/>
            </p:nvSpPr>
            <p:spPr>
              <a:xfrm>
                <a:off x="7848181" y="5048739"/>
                <a:ext cx="81176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F9C672F6-B583-45AE-84BC-B20D95EA31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8181" y="5048739"/>
                <a:ext cx="811763" cy="461665"/>
              </a:xfrm>
              <a:prstGeom prst="rect">
                <a:avLst/>
              </a:prstGeom>
              <a:blipFill>
                <a:blip r:embed="rId14"/>
                <a:stretch>
                  <a:fillRect r="-23134" b="-3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44704FDB-37DC-4B8B-AA48-81CB0DBCB5EE}"/>
                  </a:ext>
                </a:extLst>
              </p:cNvPr>
              <p:cNvSpPr txBox="1"/>
              <p:nvPr/>
            </p:nvSpPr>
            <p:spPr>
              <a:xfrm>
                <a:off x="7848181" y="5487278"/>
                <a:ext cx="81176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44704FDB-37DC-4B8B-AA48-81CB0DBCB5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8181" y="5487278"/>
                <a:ext cx="811763" cy="461665"/>
              </a:xfrm>
              <a:prstGeom prst="rect">
                <a:avLst/>
              </a:prstGeom>
              <a:blipFill>
                <a:blip r:embed="rId15"/>
                <a:stretch>
                  <a:fillRect r="-23881" b="-3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41ED8548-C523-45EF-96BA-3B3C4A76896D}"/>
                  </a:ext>
                </a:extLst>
              </p:cNvPr>
              <p:cNvSpPr txBox="1"/>
              <p:nvPr/>
            </p:nvSpPr>
            <p:spPr>
              <a:xfrm>
                <a:off x="6274968" y="5072552"/>
                <a:ext cx="81176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41ED8548-C523-45EF-96BA-3B3C4A7689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4968" y="5072552"/>
                <a:ext cx="811763" cy="461665"/>
              </a:xfrm>
              <a:prstGeom prst="rect">
                <a:avLst/>
              </a:prstGeom>
              <a:blipFill>
                <a:blip r:embed="rId16"/>
                <a:stretch>
                  <a:fillRect r="-23134" b="-3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4CAF0868-635E-4274-8D45-6DABB98B348C}"/>
                  </a:ext>
                </a:extLst>
              </p:cNvPr>
              <p:cNvSpPr txBox="1"/>
              <p:nvPr/>
            </p:nvSpPr>
            <p:spPr>
              <a:xfrm>
                <a:off x="6274968" y="5511091"/>
                <a:ext cx="81176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4CAF0868-635E-4274-8D45-6DABB98B34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4968" y="5511091"/>
                <a:ext cx="811763" cy="461665"/>
              </a:xfrm>
              <a:prstGeom prst="rect">
                <a:avLst/>
              </a:prstGeom>
              <a:blipFill>
                <a:blip r:embed="rId17"/>
                <a:stretch>
                  <a:fillRect r="-23881" b="-3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4828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6.66667E-6 L 0.31042 -6.66667E-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521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2.59259E-6 L -4.16667E-7 0.39236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606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1.85185E-6 L 0.44089 -1.85185E-6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044" y="0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2.59259E-6 L 2.5E-6 0.39653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815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-4.44444E-6 L -1.04167E-6 0.57153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8565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7.40741E-7 L 0.30886 -7.40741E-7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443" y="0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4.07407E-6 L 0.4392 4.07407E-6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953" y="0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1.11111E-6 L 2.5E-6 0.5706 " pathEditMode="relative" rAng="0" ptsTypes="AA">
                                      <p:cBhvr>
                                        <p:cTn id="64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8519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1" grpId="1" animBg="1"/>
      <p:bldP spid="62" grpId="0" animBg="1"/>
      <p:bldP spid="62" grpId="1" animBg="1"/>
      <p:bldP spid="63" grpId="0" animBg="1"/>
      <p:bldP spid="63" grpId="1" animBg="1"/>
      <p:bldP spid="64" grpId="0" animBg="1"/>
      <p:bldP spid="64" grpId="1" animBg="1"/>
      <p:bldP spid="56" grpId="0" animBg="1"/>
      <p:bldP spid="56" grpId="1" animBg="1"/>
      <p:bldP spid="57" grpId="0" animBg="1"/>
      <p:bldP spid="57" grpId="1" animBg="1"/>
      <p:bldP spid="58" grpId="0" animBg="1"/>
      <p:bldP spid="58" grpId="1" animBg="1"/>
      <p:bldP spid="59" grpId="0" animBg="1"/>
      <p:bldP spid="59" grpId="1" animBg="1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4EDDFC-B7AA-4D86-959A-0C7CEEC71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F4C5744-9BC4-4AB1-82A1-0A05A06E9C8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线性函数</a:t>
                </a:r>
                <a:endParaRPr lang="en-US" altLang="zh-CN" dirty="0"/>
              </a:p>
              <a:p>
                <a:r>
                  <a:rPr lang="zh-CN" altLang="en-US" dirty="0"/>
                  <a:t>用</a:t>
                </a:r>
                <a:r>
                  <a:rPr lang="en-US" altLang="zh-CN" dirty="0"/>
                  <a:t>a[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][j]</a:t>
                </a:r>
                <a:r>
                  <a:rPr lang="zh-CN" altLang="en-US" dirty="0"/>
                  <a:t>表示返回值的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 包含的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b="0" dirty="0"/>
                  <a:t> </a:t>
                </a:r>
                <a:r>
                  <a:rPr lang="zh-CN" altLang="en-US" dirty="0"/>
                  <a:t>项</a:t>
                </a:r>
                <a:r>
                  <a:rPr lang="zh-CN" altLang="en-US" b="0" dirty="0"/>
                  <a:t>的系数</a:t>
                </a:r>
                <a:endParaRPr lang="en-US" altLang="zh-CN" b="0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F4C5744-9BC4-4AB1-82A1-0A05A06E9C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A3FFCB8-1CB9-4052-B2BC-8BB0ECC96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203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D3A0D4-AD5D-4F22-BC69-98F2ED6D2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快速幂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2CDBA6-F44D-41D2-B9E2-FA6398B9F1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问题：求</a:t>
            </a:r>
            <a:r>
              <a:rPr lang="en-US" altLang="zh-CN" dirty="0"/>
              <a:t>a</a:t>
            </a:r>
            <a:r>
              <a:rPr lang="zh-CN" altLang="en-US" dirty="0"/>
              <a:t>的</a:t>
            </a:r>
            <a:r>
              <a:rPr lang="en-US" altLang="zh-CN" dirty="0"/>
              <a:t>b</a:t>
            </a:r>
            <a:r>
              <a:rPr lang="zh-CN" altLang="en-US" dirty="0"/>
              <a:t>次方模</a:t>
            </a:r>
            <a:r>
              <a:rPr lang="en-US" altLang="zh-CN" dirty="0"/>
              <a:t>m</a:t>
            </a:r>
            <a:r>
              <a:rPr lang="zh-CN" altLang="en-US" dirty="0"/>
              <a:t>的值</a:t>
            </a:r>
            <a:endParaRPr lang="en-US" altLang="zh-CN" dirty="0"/>
          </a:p>
          <a:p>
            <a:r>
              <a:rPr lang="en-US" altLang="zh-CN" dirty="0"/>
              <a:t>a</a:t>
            </a:r>
            <a:r>
              <a:rPr lang="zh-CN" altLang="en-US" dirty="0"/>
              <a:t>，</a:t>
            </a:r>
            <a:r>
              <a:rPr lang="en-US" altLang="zh-CN" dirty="0"/>
              <a:t>b</a:t>
            </a:r>
            <a:r>
              <a:rPr lang="zh-CN" altLang="en-US" dirty="0"/>
              <a:t>，</a:t>
            </a:r>
            <a:r>
              <a:rPr lang="en-US" altLang="zh-CN" dirty="0"/>
              <a:t>m</a:t>
            </a:r>
            <a:r>
              <a:rPr lang="zh-CN" altLang="en-US" dirty="0"/>
              <a:t>都很大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84382D9-2857-48FF-9BAD-4D567074E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766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70D59D-396E-4268-A379-03BE6542B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6215ED-B4F4-4F8B-BDE8-18CCB68006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911926"/>
            <a:ext cx="8946541" cy="4171239"/>
          </a:xfrm>
        </p:spPr>
        <p:txBody>
          <a:bodyPr/>
          <a:lstStyle/>
          <a:p>
            <a:pPr>
              <a:lnSpc>
                <a:spcPct val="60000"/>
              </a:lnSpc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struct mat {</a:t>
            </a:r>
          </a:p>
          <a:p>
            <a:pPr>
              <a:lnSpc>
                <a:spcPct val="60000"/>
              </a:lnSpc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int a[N][N];</a:t>
            </a:r>
          </a:p>
          <a:p>
            <a:pPr>
              <a:lnSpc>
                <a:spcPct val="60000"/>
              </a:lnSpc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}O;</a:t>
            </a:r>
          </a:p>
          <a:p>
            <a:pPr>
              <a:lnSpc>
                <a:spcPct val="60000"/>
              </a:lnSpc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mat operator *(const mat &amp;x, const mat &amp;y) {</a:t>
            </a:r>
          </a:p>
          <a:p>
            <a:pPr>
              <a:lnSpc>
                <a:spcPct val="60000"/>
              </a:lnSpc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mat z=O;</a:t>
            </a:r>
          </a:p>
          <a:p>
            <a:pPr>
              <a:lnSpc>
                <a:spcPct val="60000"/>
              </a:lnSpc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for(int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=1;i&lt;=n;++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60000"/>
              </a:lnSpc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    for(int k=1;k&lt;=n;++k)</a:t>
            </a:r>
          </a:p>
          <a:p>
            <a:pPr>
              <a:lnSpc>
                <a:spcPct val="60000"/>
              </a:lnSpc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for(int j=1;j&lt;=n;++j)</a:t>
            </a:r>
          </a:p>
          <a:p>
            <a:pPr>
              <a:lnSpc>
                <a:spcPct val="60000"/>
              </a:lnSpc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z.a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][j]+=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x.a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][k]*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y.a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[k][j];</a:t>
            </a:r>
          </a:p>
          <a:p>
            <a:pPr>
              <a:lnSpc>
                <a:spcPct val="60000"/>
              </a:lnSpc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z;</a:t>
            </a:r>
          </a:p>
          <a:p>
            <a:pPr>
              <a:lnSpc>
                <a:spcPct val="60000"/>
              </a:lnSpc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8A8639E-98F6-434E-93B8-8E3EAD3C3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1526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707268-2AFB-42FC-8B9A-9B4B9D747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模板题 例题 </a:t>
            </a:r>
            <a:r>
              <a:rPr lang="en-US" altLang="zh-CN" dirty="0"/>
              <a:t>1 HDU1575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16A1B6-0DB2-4CA5-8195-78E655B9E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给定矩阵</a:t>
            </a:r>
            <a:r>
              <a:rPr lang="en-US" altLang="zh-CN" dirty="0"/>
              <a:t>A</a:t>
            </a:r>
            <a:r>
              <a:rPr lang="zh-CN" altLang="en-US" dirty="0"/>
              <a:t>，求</a:t>
            </a:r>
            <a:r>
              <a:rPr lang="en-US" altLang="zh-CN" dirty="0" err="1"/>
              <a:t>A^k</a:t>
            </a:r>
            <a:r>
              <a:rPr lang="zh-CN" altLang="en-US" dirty="0"/>
              <a:t>的迹模</a:t>
            </a:r>
            <a:r>
              <a:rPr lang="en-US" altLang="zh-CN" dirty="0"/>
              <a:t>9973</a:t>
            </a:r>
          </a:p>
          <a:p>
            <a:r>
              <a:rPr lang="zh-CN" altLang="en-US" dirty="0"/>
              <a:t>大小不超过</a:t>
            </a:r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AA815E6-392A-4419-8914-0A13EC434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5370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707268-2AFB-42FC-8B9A-9B4B9D747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模板题 例题 </a:t>
            </a:r>
            <a:r>
              <a:rPr lang="en-US" altLang="zh-CN" dirty="0"/>
              <a:t>2 POJ3070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416A1B6-0DB2-4CA5-8195-78E655B9E70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求</a:t>
                </a:r>
                <a:r>
                  <a:rPr lang="en-US" altLang="zh-CN" dirty="0"/>
                  <a:t>Fibonacci</a:t>
                </a:r>
                <a:r>
                  <a:rPr lang="zh-CN" altLang="en-US" dirty="0"/>
                  <a:t>数列的第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项</a:t>
                </a:r>
                <a:endParaRPr lang="en-US" altLang="zh-CN" dirty="0"/>
              </a:p>
              <a:p>
                <a:r>
                  <a:rPr lang="en-US" altLang="zh-CN" dirty="0"/>
                  <a:t>n&lt;=2e9</a:t>
                </a: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416A1B6-0DB2-4CA5-8195-78E655B9E7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AA815E6-392A-4419-8914-0A13EC434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2275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707268-2AFB-42FC-8B9A-9B4B9D747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例题 </a:t>
            </a:r>
            <a:r>
              <a:rPr lang="en-US" altLang="zh-CN" dirty="0"/>
              <a:t>3 POJ2778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16A1B6-0DB2-4CA5-8195-78E655B9E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建出</a:t>
            </a:r>
            <a:r>
              <a:rPr lang="en-US" altLang="zh-CN" dirty="0" err="1"/>
              <a:t>Trie</a:t>
            </a:r>
            <a:r>
              <a:rPr lang="zh-CN" altLang="en-US" dirty="0"/>
              <a:t>图之后，得到一个固定的转移函数</a:t>
            </a:r>
            <a:endParaRPr lang="en-US" altLang="zh-CN" dirty="0"/>
          </a:p>
          <a:p>
            <a:r>
              <a:rPr lang="zh-CN" altLang="en-US" dirty="0"/>
              <a:t>→线性</a:t>
            </a:r>
            <a:endParaRPr lang="en-US" altLang="zh-CN" dirty="0"/>
          </a:p>
          <a:p>
            <a:r>
              <a:rPr lang="zh-CN" altLang="en-US" dirty="0"/>
              <a:t>→矩阵快速幂转移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AA815E6-392A-4419-8914-0A13EC434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7519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767EDD-FB99-4794-BE16-9484AC9AF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例题 </a:t>
            </a:r>
            <a:r>
              <a:rPr lang="en-US" altLang="zh-CN" dirty="0"/>
              <a:t>4 HDU2157</a:t>
            </a:r>
            <a:r>
              <a:rPr lang="zh-CN" altLang="en-US" dirty="0"/>
              <a:t>（加强版）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341078-C5C8-4757-85B1-DCD9B6EAC5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20</a:t>
            </a:r>
            <a:r>
              <a:rPr lang="zh-CN" altLang="en-US" dirty="0"/>
              <a:t>个点，</a:t>
            </a:r>
            <a:r>
              <a:rPr lang="en-US" altLang="zh-CN" dirty="0"/>
              <a:t>100</a:t>
            </a:r>
            <a:r>
              <a:rPr lang="zh-CN" altLang="en-US" dirty="0"/>
              <a:t>条边的有向图</a:t>
            </a:r>
            <a:endParaRPr lang="en-US" altLang="zh-CN" dirty="0"/>
          </a:p>
          <a:p>
            <a:r>
              <a:rPr lang="en-US" altLang="zh-CN" dirty="0"/>
              <a:t>100</a:t>
            </a:r>
            <a:r>
              <a:rPr lang="zh-CN" altLang="en-US" dirty="0"/>
              <a:t>组询问，问</a:t>
            </a:r>
            <a:r>
              <a:rPr lang="en-US" altLang="zh-CN" dirty="0"/>
              <a:t>a</a:t>
            </a:r>
            <a:r>
              <a:rPr lang="zh-CN" altLang="en-US" dirty="0"/>
              <a:t>到</a:t>
            </a:r>
            <a:r>
              <a:rPr lang="en-US" altLang="zh-CN" dirty="0"/>
              <a:t>b</a:t>
            </a:r>
            <a:r>
              <a:rPr lang="zh-CN" altLang="en-US" dirty="0"/>
              <a:t>经过</a:t>
            </a:r>
            <a:r>
              <a:rPr lang="en-US" altLang="zh-CN" dirty="0"/>
              <a:t>k</a:t>
            </a:r>
            <a:r>
              <a:rPr lang="zh-CN" altLang="en-US" dirty="0"/>
              <a:t>个点的路径条数</a:t>
            </a:r>
            <a:endParaRPr lang="en-US" altLang="zh-CN" dirty="0"/>
          </a:p>
          <a:p>
            <a:r>
              <a:rPr lang="en-US" altLang="zh-CN" dirty="0"/>
              <a:t>k&lt;=10^8</a:t>
            </a:r>
          </a:p>
          <a:p>
            <a:r>
              <a:rPr lang="zh-CN" altLang="en-US" dirty="0"/>
              <a:t>记</a:t>
            </a:r>
            <a:r>
              <a:rPr lang="en-US" altLang="zh-CN" dirty="0"/>
              <a:t>f(</a:t>
            </a:r>
            <a:r>
              <a:rPr lang="en-US" altLang="zh-CN" dirty="0" err="1"/>
              <a:t>i,j</a:t>
            </a:r>
            <a:r>
              <a:rPr lang="en-US" altLang="zh-CN" dirty="0"/>
              <a:t>)</a:t>
            </a:r>
            <a:r>
              <a:rPr lang="zh-CN" altLang="en-US" dirty="0"/>
              <a:t>为走了</a:t>
            </a:r>
            <a:r>
              <a:rPr lang="en-US" altLang="zh-CN" dirty="0" err="1"/>
              <a:t>i</a:t>
            </a:r>
            <a:r>
              <a:rPr lang="zh-CN" altLang="en-US" dirty="0"/>
              <a:t>个节点，当前在</a:t>
            </a:r>
            <a:r>
              <a:rPr lang="en-US" altLang="zh-CN" dirty="0"/>
              <a:t>j</a:t>
            </a:r>
            <a:r>
              <a:rPr lang="zh-CN" altLang="en-US" dirty="0"/>
              <a:t>的方案数</a:t>
            </a:r>
            <a:endParaRPr lang="en-US" altLang="zh-CN" dirty="0"/>
          </a:p>
          <a:p>
            <a:r>
              <a:rPr lang="zh-CN" altLang="en-US" dirty="0"/>
              <a:t>矩阵快速幂转移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13A36BC-F127-412F-9F2F-F7898361F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9365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A7687F-9002-4B11-8D9D-4E49B3016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gcd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94A331-FD12-486A-8A59-ADD0610CAD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(</a:t>
            </a:r>
            <a:r>
              <a:rPr lang="en-US" altLang="zh-CN" dirty="0" err="1"/>
              <a:t>a,b</a:t>
            </a:r>
            <a:r>
              <a:rPr lang="en-US" altLang="zh-CN" dirty="0"/>
              <a:t>)=(</a:t>
            </a:r>
            <a:r>
              <a:rPr lang="en-US" altLang="zh-CN" dirty="0" err="1"/>
              <a:t>b,a</a:t>
            </a:r>
            <a:r>
              <a:rPr lang="en-US" altLang="zh-CN" dirty="0"/>
              <a:t>-b)</a:t>
            </a:r>
          </a:p>
          <a:p>
            <a:r>
              <a:rPr lang="zh-CN" altLang="en-US" dirty="0"/>
              <a:t>辗转相除法</a:t>
            </a:r>
            <a:endParaRPr lang="en-US" altLang="zh-CN" dirty="0"/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gcd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(int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x,int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y) {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while(int r=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x%y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) x=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y,y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=r;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y;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386D4E-7C6B-4C76-B976-B70992C1B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6065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A7687F-9002-4B11-8D9D-4E49B3016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exgcd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94A331-FD12-486A-8A59-ADD0610CAD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>
                <a:latin typeface="+mn-lt"/>
                <a:cs typeface="Courier New" panose="02070309020205020404" pitchFamily="49" charset="0"/>
              </a:rPr>
              <a:t>ax+by</a:t>
            </a:r>
            <a:r>
              <a:rPr lang="en-US" altLang="zh-CN" dirty="0">
                <a:latin typeface="+mn-lt"/>
                <a:cs typeface="Courier New" panose="02070309020205020404" pitchFamily="49" charset="0"/>
              </a:rPr>
              <a:t>=1</a:t>
            </a:r>
          </a:p>
          <a:p>
            <a:r>
              <a:rPr lang="en-US" altLang="zh-CN" dirty="0">
                <a:latin typeface="+mn-lt"/>
                <a:cs typeface="Courier New" panose="02070309020205020404" pitchFamily="49" charset="0"/>
              </a:rPr>
              <a:t>a</a:t>
            </a:r>
            <a:r>
              <a:rPr lang="zh-CN" altLang="en-US" dirty="0">
                <a:latin typeface="+mn-lt"/>
                <a:cs typeface="Courier New" panose="02070309020205020404" pitchFamily="49" charset="0"/>
              </a:rPr>
              <a:t>和</a:t>
            </a:r>
            <a:r>
              <a:rPr lang="en-US" altLang="zh-CN" dirty="0">
                <a:latin typeface="+mn-lt"/>
                <a:cs typeface="Courier New" panose="02070309020205020404" pitchFamily="49" charset="0"/>
              </a:rPr>
              <a:t>b</a:t>
            </a:r>
            <a:r>
              <a:rPr lang="zh-CN" altLang="en-US" dirty="0">
                <a:latin typeface="+mn-lt"/>
                <a:cs typeface="Courier New" panose="02070309020205020404" pitchFamily="49" charset="0"/>
              </a:rPr>
              <a:t>互质</a:t>
            </a:r>
            <a:endParaRPr lang="en-US" altLang="zh-CN" dirty="0">
              <a:latin typeface="+mn-lt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+mn-lt"/>
                <a:cs typeface="Courier New" panose="02070309020205020404" pitchFamily="49" charset="0"/>
              </a:rPr>
              <a:t>bx’+(a mod b)y’=1</a:t>
            </a:r>
          </a:p>
          <a:p>
            <a:r>
              <a:rPr lang="en-US" altLang="zh-CN" dirty="0">
                <a:latin typeface="+mn-lt"/>
                <a:cs typeface="Courier New" panose="02070309020205020404" pitchFamily="49" charset="0"/>
              </a:rPr>
              <a:t>a mod b = a-[a/b]*b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386D4E-7C6B-4C76-B976-B70992C1B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1633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806267-361E-4B9C-9D5B-3C263F4B5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例题 </a:t>
            </a:r>
            <a:r>
              <a:rPr lang="en-US" altLang="zh-CN" dirty="0"/>
              <a:t>5 Luogu1082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1753D1-91C1-4C41-9CBC-159FED3997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求</a:t>
            </a:r>
            <a:r>
              <a:rPr lang="en-US" altLang="zh-CN" dirty="0"/>
              <a:t>a</a:t>
            </a:r>
            <a:r>
              <a:rPr lang="zh-CN" altLang="en-US" dirty="0"/>
              <a:t>在模</a:t>
            </a:r>
            <a:r>
              <a:rPr lang="en-US" altLang="zh-CN" dirty="0"/>
              <a:t>b</a:t>
            </a:r>
            <a:r>
              <a:rPr lang="zh-CN" altLang="en-US" dirty="0"/>
              <a:t>意义下的逆</a:t>
            </a:r>
            <a:endParaRPr lang="en-US" altLang="zh-CN" dirty="0"/>
          </a:p>
          <a:p>
            <a:r>
              <a:rPr lang="en-US" altLang="zh-CN" dirty="0" err="1"/>
              <a:t>ax+by</a:t>
            </a:r>
            <a:r>
              <a:rPr lang="en-US" altLang="zh-CN" dirty="0"/>
              <a:t>=1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45B13F9-E807-480F-9021-8E74D2675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217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F5C501-AF98-4E46-AD7C-3C52F6C33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快速幂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BA70F6-2C87-49EB-9706-D2C83E399E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a*a=a^2</a:t>
            </a:r>
          </a:p>
          <a:p>
            <a:r>
              <a:rPr lang="en-US" altLang="zh-CN" dirty="0"/>
              <a:t>(a^2)^2=a^4</a:t>
            </a:r>
          </a:p>
          <a:p>
            <a:r>
              <a:rPr lang="en-US" altLang="zh-CN" dirty="0"/>
              <a:t>(a^4)^2=a^8</a:t>
            </a:r>
          </a:p>
          <a:p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5E4807E-8B2D-432B-852D-0C87FD686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990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684245-838D-4590-91DB-DAD767F83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快速幂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BF6710-EC54-4E3A-B9CC-BD040C7D67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把</a:t>
            </a:r>
            <a:r>
              <a:rPr lang="en-US" altLang="zh-CN" dirty="0"/>
              <a:t>b</a:t>
            </a:r>
            <a:r>
              <a:rPr lang="zh-CN" altLang="en-US" dirty="0"/>
              <a:t>用二进制位表示</a:t>
            </a:r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/>
              <a:t>1</a:t>
            </a:r>
            <a:r>
              <a:rPr lang="zh-CN" altLang="en-US" dirty="0"/>
              <a:t>的地方乘上相应的值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FB29F86-9F21-4792-98C8-C18D53BF8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335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6D0960-919A-4855-9BA9-EFF61E277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5EE85B-D222-43C8-97E5-51260A1DE5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911926"/>
            <a:ext cx="8946541" cy="4102979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int ex(int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a,int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b)</a:t>
            </a:r>
          </a:p>
          <a:p>
            <a:pPr>
              <a:lnSpc>
                <a:spcPct val="80000"/>
              </a:lnSpc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=1;</a:t>
            </a:r>
          </a:p>
          <a:p>
            <a:pPr>
              <a:lnSpc>
                <a:spcPct val="80000"/>
              </a:lnSpc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while(b) {</a:t>
            </a:r>
          </a:p>
          <a:p>
            <a:pPr>
              <a:lnSpc>
                <a:spcPct val="80000"/>
              </a:lnSpc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if(b&amp;1)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=1ll*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a%M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    a=1ll*a*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a%M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    b&gt;&gt;=1;</a:t>
            </a:r>
          </a:p>
          <a:p>
            <a:pPr>
              <a:lnSpc>
                <a:spcPct val="80000"/>
              </a:lnSpc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>
              <a:lnSpc>
                <a:spcPct val="80000"/>
              </a:lnSpc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F928623-FBEC-437A-882E-0A5B61038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439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6D0960-919A-4855-9BA9-EFF61E277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5EE85B-D222-43C8-97E5-51260A1DE5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int ex(int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a,int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b)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=1;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for(;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b;b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&gt;&gt;=1,a=1ll*a*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a%M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if(b&amp;1)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=1ll*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a%M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F928623-FBEC-437A-882E-0A5B61038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977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A7687F-9002-4B11-8D9D-4E49B3016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模运算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94A331-FD12-486A-8A59-ADD0610CAD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我们说了加减乘运算</a:t>
            </a:r>
            <a:endParaRPr lang="en-US" altLang="zh-CN" dirty="0"/>
          </a:p>
          <a:p>
            <a:r>
              <a:rPr lang="zh-CN" altLang="en-US" dirty="0"/>
              <a:t>除法？</a:t>
            </a:r>
            <a:endParaRPr lang="en-US" altLang="zh-CN" dirty="0"/>
          </a:p>
          <a:p>
            <a:r>
              <a:rPr lang="en-US" altLang="zh-CN" dirty="0"/>
              <a:t>3/5 mod 17 = </a:t>
            </a:r>
            <a:r>
              <a:rPr lang="zh-CN" altLang="en-US" dirty="0"/>
              <a:t>？</a:t>
            </a:r>
            <a:endParaRPr lang="en-US" altLang="zh-CN" dirty="0"/>
          </a:p>
          <a:p>
            <a:r>
              <a:rPr lang="zh-CN" altLang="en-US" dirty="0"/>
              <a:t>我们知道 </a:t>
            </a:r>
            <a:r>
              <a:rPr lang="en-US" altLang="zh-CN" dirty="0"/>
              <a:t>3/5 * 5 = 3</a:t>
            </a:r>
          </a:p>
          <a:p>
            <a:r>
              <a:rPr lang="zh-CN" altLang="en-US" dirty="0"/>
              <a:t>在 </a:t>
            </a:r>
            <a:r>
              <a:rPr lang="en-US" altLang="zh-CN" dirty="0"/>
              <a:t>0~16 </a:t>
            </a:r>
            <a:r>
              <a:rPr lang="zh-CN" altLang="en-US" dirty="0"/>
              <a:t>中只有 </a:t>
            </a:r>
            <a:r>
              <a:rPr lang="en-US" altLang="zh-CN" dirty="0"/>
              <a:t>4</a:t>
            </a:r>
            <a:r>
              <a:rPr lang="zh-CN" altLang="en-US" dirty="0"/>
              <a:t>*</a:t>
            </a:r>
            <a:r>
              <a:rPr lang="en-US" altLang="zh-CN" dirty="0"/>
              <a:t>5=3</a:t>
            </a:r>
          </a:p>
          <a:p>
            <a:r>
              <a:rPr lang="en-US" altLang="zh-CN" dirty="0"/>
              <a:t>3/5 mod 17 = 4</a:t>
            </a:r>
            <a:r>
              <a:rPr lang="zh-CN" altLang="en-US" dirty="0"/>
              <a:t>！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386D4E-7C6B-4C76-B976-B70992C1B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708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A7687F-9002-4B11-8D9D-4E49B3016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模运算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94A331-FD12-486A-8A59-ADD0610CAD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1/4 mod 6 = </a:t>
            </a:r>
            <a:r>
              <a:rPr lang="zh-CN" altLang="en-US" dirty="0"/>
              <a:t>？</a:t>
            </a:r>
            <a:endParaRPr lang="en-US" altLang="zh-CN" dirty="0"/>
          </a:p>
          <a:p>
            <a:r>
              <a:rPr lang="zh-CN" altLang="en-US" dirty="0"/>
              <a:t>不存在！</a:t>
            </a:r>
            <a:endParaRPr lang="en-US" altLang="zh-CN" dirty="0"/>
          </a:p>
          <a:p>
            <a:r>
              <a:rPr lang="zh-CN" altLang="en-US" dirty="0"/>
              <a:t>结论：当</a:t>
            </a:r>
            <a:r>
              <a:rPr lang="en-US" altLang="zh-CN" dirty="0"/>
              <a:t>b</a:t>
            </a:r>
            <a:r>
              <a:rPr lang="zh-CN" altLang="en-US" dirty="0"/>
              <a:t>和</a:t>
            </a:r>
            <a:r>
              <a:rPr lang="en-US" altLang="zh-CN" dirty="0"/>
              <a:t>m</a:t>
            </a:r>
            <a:r>
              <a:rPr lang="zh-CN" altLang="en-US" dirty="0"/>
              <a:t>不互质时，最简分数</a:t>
            </a:r>
            <a:r>
              <a:rPr lang="en-US" altLang="zh-CN" dirty="0"/>
              <a:t>a/b</a:t>
            </a:r>
            <a:r>
              <a:rPr lang="zh-CN" altLang="en-US" dirty="0"/>
              <a:t>模</a:t>
            </a:r>
            <a:r>
              <a:rPr lang="en-US" altLang="zh-CN" dirty="0"/>
              <a:t>m</a:t>
            </a:r>
            <a:r>
              <a:rPr lang="zh-CN" altLang="en-US" dirty="0"/>
              <a:t>不存在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386D4E-7C6B-4C76-B976-B70992C1B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1467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A7687F-9002-4B11-8D9D-4E49B3016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模运算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794A331-FD12-486A-8A59-ADD0610CAD3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如何求呢？</a:t>
                </a:r>
                <a:endParaRPr lang="en-US" altLang="zh-CN" dirty="0"/>
              </a:p>
              <a:p>
                <a:r>
                  <a:rPr lang="zh-CN" altLang="en-US" dirty="0"/>
                  <a:t>首先考虑模数是质数的情况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≠0, 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≡1</m:t>
                    </m:r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≡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r>
                  <a:rPr lang="zh-CN" altLang="en-US" dirty="0"/>
                  <a:t>模数不是质数的情况之后讨论</a:t>
                </a:r>
                <a:endParaRPr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794A331-FD12-486A-8A59-ADD0610CAD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386D4E-7C6B-4C76-B976-B70992C1B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8058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演示文稿6.potx" id="{126E046D-F3CB-421D-A18C-50F9B0A3F99F}" vid="{E4BA104C-D46E-49A3-9BF6-B010FDF95712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演示文稿6</Template>
  <TotalTime>732</TotalTime>
  <Words>1110</Words>
  <Application>Microsoft Office PowerPoint</Application>
  <PresentationFormat>宽屏</PresentationFormat>
  <Paragraphs>201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4" baseType="lpstr">
      <vt:lpstr>等线</vt:lpstr>
      <vt:lpstr>Arial</vt:lpstr>
      <vt:lpstr>Cambria Math</vt:lpstr>
      <vt:lpstr>Century Gothic</vt:lpstr>
      <vt:lpstr>Courier New</vt:lpstr>
      <vt:lpstr>Wingdings 3</vt:lpstr>
      <vt:lpstr>离子</vt:lpstr>
      <vt:lpstr>Mod、gcd、快速幂</vt:lpstr>
      <vt:lpstr>快速幂</vt:lpstr>
      <vt:lpstr>快速幂</vt:lpstr>
      <vt:lpstr>快速幂</vt:lpstr>
      <vt:lpstr>代码</vt:lpstr>
      <vt:lpstr>代码</vt:lpstr>
      <vt:lpstr>模运算</vt:lpstr>
      <vt:lpstr>模运算</vt:lpstr>
      <vt:lpstr>模运算</vt:lpstr>
      <vt:lpstr>模运算</vt:lpstr>
      <vt:lpstr>函数</vt:lpstr>
      <vt:lpstr>函数</vt:lpstr>
      <vt:lpstr>函数</vt:lpstr>
      <vt:lpstr>函数</vt:lpstr>
      <vt:lpstr>函数</vt:lpstr>
      <vt:lpstr>函数</vt:lpstr>
      <vt:lpstr>函数</vt:lpstr>
      <vt:lpstr>函数</vt:lpstr>
      <vt:lpstr>函数</vt:lpstr>
      <vt:lpstr>代码</vt:lpstr>
      <vt:lpstr>模板题 例题 1 HDU1575</vt:lpstr>
      <vt:lpstr>模板题 例题 2 POJ3070</vt:lpstr>
      <vt:lpstr>例题 3 POJ2778</vt:lpstr>
      <vt:lpstr>例题 4 HDU2157（加强版）</vt:lpstr>
      <vt:lpstr>gcd</vt:lpstr>
      <vt:lpstr>exgcd</vt:lpstr>
      <vt:lpstr>例题 5 Luogu1082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Mod、gcd、快速幂</dc:title>
  <dc:creator>Eliminate Space</dc:creator>
  <cp:lastModifiedBy>Eliminate Space</cp:lastModifiedBy>
  <cp:revision>32</cp:revision>
  <dcterms:created xsi:type="dcterms:W3CDTF">2020-08-03T15:07:42Z</dcterms:created>
  <dcterms:modified xsi:type="dcterms:W3CDTF">2020-08-04T03:19:51Z</dcterms:modified>
</cp:coreProperties>
</file>