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7" r:id="rId61"/>
    <p:sldId id="318" r:id="rId62"/>
    <p:sldId id="315" r:id="rId63"/>
    <p:sldId id="319" r:id="rId64"/>
    <p:sldId id="316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8" r:id="rId73"/>
    <p:sldId id="327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8" r:id="rId92"/>
    <p:sldId id="349" r:id="rId93"/>
    <p:sldId id="347" r:id="rId94"/>
    <p:sldId id="350" r:id="rId95"/>
    <p:sldId id="351" r:id="rId96"/>
    <p:sldId id="352" r:id="rId9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FD248-6533-344D-8D4B-9C4DA65C1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03F7D-03CC-6A49-98BF-AB3CA9E89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8F071-73F2-4749-B15B-B7F6AAF2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8F35F-0DAB-E042-A144-F4CD78DC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EAE62-AB06-5E47-B9B2-FD441924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2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E476F-D494-4D40-9D03-AE1B3F66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2CA71-C7E2-1140-9540-DF1A464AD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C23BE-1B0F-664F-ACF2-B816D410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7F42B-A925-1147-B1F6-60A999B2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B883B-93DD-EE49-A48C-2BF6DEF8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7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2A44BF-420F-1046-80D8-9A29B8658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B35D3-0F54-9349-9578-D9F3D9A2A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405AD-BC36-8341-B14D-DE98A18C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4DA43-4A94-BA4C-8911-C64E196E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D20E2-ED48-5041-A282-F151AB6A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5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DE70F-5179-2B46-BDCF-4CFFD5A2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71F3C-03D4-FD45-BB4C-D5B32ED9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AD9C7-3638-0445-AF0F-9E1FA813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0C55B-ECDE-3546-8842-CE1D9FBB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8077-C8CE-844F-87E8-655FCBF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45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3F640-312E-F643-8A73-4A45F90A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46C2D-D0A0-F241-BFAE-B657F724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2EDB2-A4BC-2F44-A72C-B99F0323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A25C0-5267-8D43-B0B7-315054DA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D1333-F87D-E146-9EAB-528E8F64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7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EF07C-59EA-B84F-B351-CD51C2B0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02EB8-9578-9C4A-BF51-2332C0CCD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4B7CF-CAF7-1048-9AD7-BB4DB703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592BA-7725-F544-8412-B6C48D4C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123D9-3C59-C144-A616-6FAFFEF4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B984A-4B56-BD40-8F7B-5C650FD6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5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B4737-4A82-1D42-845D-BF939B39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381E8-3D91-F64B-B877-86D66D6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B7E1-96E1-AF4A-AB40-538A8C469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76740-A03F-3249-99A0-9BD7B6C4B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333ABA-EED7-9843-AA39-3DA80F7A3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7A5F2-BA3E-094D-87CB-E0D0BE1B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DB52F9-0AB8-9348-BC77-D89A8DB7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FFC31E-4498-D847-B041-5B9D63F4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2C7-25A6-3843-9A8C-EA3328CD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DF7592-084E-4D44-A34E-02576C9E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21D4E7-6FC3-004B-870C-872B1B39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6A279-6BE0-2748-8F7F-11B778E3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91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22B1E6-6BE0-AD45-A86E-522445B3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C6EF81-ACC2-584D-8104-C18332C3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8AC29-11B3-3D43-80B6-49E49F87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0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5F01B-1230-2E4A-88A6-1F1E92C1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CF5B-81F3-1544-8325-1F177C93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CC2A0-7372-EB43-89C6-964AAAEF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C26BF-4028-AC46-9376-016BC94F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1FEB8-855D-B844-9DF4-E37BC973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C3B6A-7E4D-624A-B620-6E04FAA0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1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454A4-3241-DE44-9127-B5D1C1BA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318F64-78D9-0A41-936C-084B946D3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DA22F-CF3F-D840-9E3F-05E2CC25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C8BF1-1720-8145-8195-3CF8514C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5F35E-EE68-9543-966D-FFC68C89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9BBE7-B7B7-B34F-85DD-16284D2F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6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0A9B67-A3AB-D64F-A119-232CC5F4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3EFDE-732F-6548-9D48-9D6F24F4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853B5-A001-D440-B165-5A718B58B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7F17-9146-8A49-A3DE-CCAAAC748A8D}" type="datetimeFigureOut">
              <a:rPr kumimoji="1" lang="zh-CN" altLang="en-US" smtClean="0"/>
              <a:t>2020/8/9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A2E7D-6C03-9C47-B169-7C0C6820A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4CFE-2100-7F4D-9FF8-65992D1DE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9CD6-5544-844B-97C9-0A9495B4B4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25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B50BB-E91E-6149-9A43-CB16857E5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0698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只有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操作？</a:t>
            </a:r>
            <a:endParaRPr kumimoji="1" lang="en-US" altLang="zh-CN" dirty="0"/>
          </a:p>
          <a:p>
            <a:r>
              <a:rPr kumimoji="1" lang="en-US" altLang="zh-CN" dirty="0"/>
              <a:t>BZOJ2002</a:t>
            </a:r>
            <a:r>
              <a:rPr kumimoji="1" lang="zh-CN" altLang="en-US" dirty="0"/>
              <a:t>弹飞绵羊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LCT</a:t>
            </a:r>
            <a:r>
              <a:rPr kumimoji="1" lang="zh-CN" altLang="en-US" dirty="0"/>
              <a:t>模板题</a:t>
            </a:r>
            <a:endParaRPr kumimoji="1" lang="en-US" altLang="zh-CN" dirty="0"/>
          </a:p>
          <a:p>
            <a:r>
              <a:rPr lang="zh-CN" altLang="en-US" dirty="0"/>
              <a:t>某天，</a:t>
            </a:r>
            <a:r>
              <a:rPr lang="en-US" altLang="zh-CN" dirty="0" err="1"/>
              <a:t>Lostmonkey</a:t>
            </a:r>
            <a:r>
              <a:rPr lang="zh-CN" altLang="en-US" dirty="0"/>
              <a:t>发明了一种超级弹力装置，为了在他的绵羊朋友面前显摆，他邀请小绵羊一起玩个游戏。游戏一开始，</a:t>
            </a:r>
            <a:r>
              <a:rPr lang="en-US" altLang="zh-CN" dirty="0" err="1"/>
              <a:t>Lostmonkey</a:t>
            </a:r>
            <a:r>
              <a:rPr lang="zh-CN" altLang="en-US" dirty="0"/>
              <a:t>在地上沿着一条直线摆上</a:t>
            </a:r>
            <a:r>
              <a:rPr lang="en-US" altLang="zh-CN" dirty="0"/>
              <a:t>n</a:t>
            </a:r>
            <a:r>
              <a:rPr lang="zh-CN" altLang="en-US" dirty="0"/>
              <a:t>个装置，每个装置设定初始弹力系数</a:t>
            </a:r>
            <a:r>
              <a:rPr lang="en-US" altLang="zh-CN" dirty="0" err="1"/>
              <a:t>ki</a:t>
            </a:r>
            <a:r>
              <a:rPr lang="zh-CN" altLang="en-US" dirty="0"/>
              <a:t>，当绵羊达到第</a:t>
            </a:r>
            <a:r>
              <a:rPr lang="en-US" altLang="zh-CN" dirty="0" err="1"/>
              <a:t>i</a:t>
            </a:r>
            <a:r>
              <a:rPr lang="zh-CN" altLang="en-US" dirty="0"/>
              <a:t>个装置时，它会往后弹</a:t>
            </a:r>
            <a:r>
              <a:rPr lang="en-US" altLang="zh-CN" dirty="0" err="1"/>
              <a:t>ki</a:t>
            </a:r>
            <a:r>
              <a:rPr lang="zh-CN" altLang="en-US" dirty="0"/>
              <a:t>步，达到第</a:t>
            </a:r>
            <a:r>
              <a:rPr lang="en-US" altLang="zh-CN" dirty="0" err="1"/>
              <a:t>i+ki</a:t>
            </a:r>
            <a:r>
              <a:rPr lang="zh-CN" altLang="en-US" dirty="0"/>
              <a:t>个装置，若不存在第</a:t>
            </a:r>
            <a:r>
              <a:rPr lang="en-US" altLang="zh-CN" dirty="0" err="1"/>
              <a:t>i+ki</a:t>
            </a:r>
            <a:r>
              <a:rPr lang="zh-CN" altLang="en-US" dirty="0"/>
              <a:t>个装置，则绵羊被弹飞。绵羊想知道当它从第</a:t>
            </a:r>
            <a:r>
              <a:rPr lang="en-US" altLang="zh-CN" dirty="0" err="1"/>
              <a:t>i</a:t>
            </a:r>
            <a:r>
              <a:rPr lang="zh-CN" altLang="en-US" dirty="0"/>
              <a:t>个装置起步时，被弹几次后会被弹飞。为了使得游戏更有趣，</a:t>
            </a:r>
            <a:r>
              <a:rPr lang="en-US" altLang="zh-CN" dirty="0" err="1"/>
              <a:t>Lostmonkey</a:t>
            </a:r>
            <a:r>
              <a:rPr lang="zh-CN" altLang="en-US" dirty="0"/>
              <a:t>可以修改某个弹力装置的弹力系数，任何时候弹力系数均为正整数。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63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修改怎么办？</a:t>
            </a:r>
          </a:p>
        </p:txBody>
      </p:sp>
    </p:spTree>
    <p:extLst>
      <p:ext uri="{BB962C8B-B14F-4D97-AF65-F5344CB8AC3E}">
        <p14:creationId xmlns:p14="http://schemas.microsoft.com/office/powerpoint/2010/main" val="143104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修改怎么办？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向后面的第一个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或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]+1</a:t>
            </a:r>
            <a:r>
              <a:rPr kumimoji="1" lang="zh-CN" altLang="en-US" dirty="0"/>
              <a:t>连边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每个修改影响的边数？</a:t>
            </a:r>
          </a:p>
        </p:txBody>
      </p:sp>
    </p:spTree>
    <p:extLst>
      <p:ext uri="{BB962C8B-B14F-4D97-AF65-F5344CB8AC3E}">
        <p14:creationId xmlns:p14="http://schemas.microsoft.com/office/powerpoint/2010/main" val="367125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修改怎么办？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向后面的第一个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或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]+1</a:t>
            </a:r>
            <a:r>
              <a:rPr kumimoji="1" lang="zh-CN" altLang="en-US" dirty="0"/>
              <a:t>连边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每个修改影响的边数？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116970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向右边第一个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或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]+1</a:t>
            </a:r>
            <a:r>
              <a:rPr lang="zh-CN" altLang="en-US" dirty="0"/>
              <a:t>连边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某个值改变的时候暴力重构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这个点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所有连向这个点的点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可能会连向这个点的点。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 err="1"/>
              <a:t>lct</a:t>
            </a:r>
            <a:r>
              <a:rPr kumimoji="1" lang="zh-CN" altLang="en-US" dirty="0"/>
              <a:t>维护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Prob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两棵树，</a:t>
                </a:r>
                <a:r>
                  <a:rPr kumimoji="1" lang="en-US" altLang="zh-CN" dirty="0"/>
                  <a:t>n(1e5)</a:t>
                </a:r>
                <a:r>
                  <a:rPr kumimoji="1" lang="zh-CN" altLang="en-US" dirty="0"/>
                  <a:t>个点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定义</a:t>
                </a:r>
                <a:r>
                  <a:rPr kumimoji="1" lang="en-US" altLang="zh-CN" dirty="0"/>
                  <a:t>d1(</a:t>
                </a:r>
                <a:r>
                  <a:rPr kumimoji="1" lang="en-US" altLang="zh-CN" dirty="0" err="1"/>
                  <a:t>u,v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是第一棵树上</a:t>
                </a:r>
                <a:r>
                  <a:rPr kumimoji="1" lang="en-US" altLang="zh-CN" dirty="0"/>
                  <a:t>u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的距离，</a:t>
                </a:r>
                <a:r>
                  <a:rPr kumimoji="1" lang="en-US" altLang="zh-CN" dirty="0"/>
                  <a:t>d2(</a:t>
                </a:r>
                <a:r>
                  <a:rPr kumimoji="1" lang="en-US" altLang="zh-CN" dirty="0" err="1"/>
                  <a:t>u,v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同理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求</a:t>
                </a:r>
                <a:r>
                  <a:rPr kumimoji="1" lang="en-US" altLang="zh-CN" dirty="0"/>
                  <a:t>[d1(1,1),d1(1,2),...,d1(</a:t>
                </a:r>
                <a:r>
                  <a:rPr kumimoji="1" lang="en-US" altLang="zh-CN" dirty="0" err="1"/>
                  <a:t>n,n</a:t>
                </a:r>
                <a:r>
                  <a:rPr kumimoji="1" lang="en-US" altLang="zh-CN" dirty="0"/>
                  <a:t>)] * [d2(1,1),d2(1,2),...,d2(</a:t>
                </a:r>
                <a:r>
                  <a:rPr kumimoji="1" lang="en-US" altLang="zh-CN" dirty="0" err="1"/>
                  <a:t>n,n</a:t>
                </a:r>
                <a:r>
                  <a:rPr kumimoji="1" lang="en-US" altLang="zh-CN" dirty="0"/>
                  <a:t>)]</a:t>
                </a:r>
              </a:p>
              <a:p>
                <a:r>
                  <a:rPr kumimoji="1" lang="en-US" altLang="zh-CN" dirty="0"/>
                  <a:t>*</a:t>
                </a:r>
                <a:r>
                  <a:rPr kumimoji="1" lang="zh-CN" altLang="en-US" dirty="0"/>
                  <a:t>为向量内积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即求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is-I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is-I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∗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2(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90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考虑第一棵树中一条边</a:t>
            </a:r>
            <a:r>
              <a:rPr kumimoji="1" lang="en-US" altLang="zh-CN" dirty="0" err="1"/>
              <a:t>u,v</a:t>
            </a:r>
            <a:r>
              <a:rPr kumimoji="1" lang="zh-CN" altLang="en-US" dirty="0"/>
              <a:t>的贡献</a:t>
            </a:r>
          </a:p>
        </p:txBody>
      </p:sp>
    </p:spTree>
    <p:extLst>
      <p:ext uri="{BB962C8B-B14F-4D97-AF65-F5344CB8AC3E}">
        <p14:creationId xmlns:p14="http://schemas.microsoft.com/office/powerpoint/2010/main" val="3653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考虑第一棵树中一条边</a:t>
            </a:r>
            <a:r>
              <a:rPr kumimoji="1" lang="en-US" altLang="zh-CN" dirty="0" err="1"/>
              <a:t>u,v</a:t>
            </a:r>
            <a:r>
              <a:rPr kumimoji="1" lang="zh-CN" altLang="en-US" dirty="0"/>
              <a:t>的贡献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树被分成了两部分，将其中一部分在第二棵树对应点染为白色，其余染为黑色。</a:t>
            </a:r>
          </a:p>
        </p:txBody>
      </p:sp>
    </p:spTree>
    <p:extLst>
      <p:ext uri="{BB962C8B-B14F-4D97-AF65-F5344CB8AC3E}">
        <p14:creationId xmlns:p14="http://schemas.microsoft.com/office/powerpoint/2010/main" val="38810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考虑第一棵树中一条边</a:t>
                </a:r>
                <a:r>
                  <a:rPr kumimoji="1" lang="en-US" altLang="zh-CN" dirty="0" err="1"/>
                  <a:t>u,v</a:t>
                </a:r>
                <a:r>
                  <a:rPr kumimoji="1" lang="zh-CN" altLang="en-US" dirty="0"/>
                  <a:t>的贡献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树被分成了两部分，将其中一部分在第二棵树对应点染为白色，其余染为黑色。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边</a:t>
                </a:r>
                <a:r>
                  <a:rPr kumimoji="1" lang="en-US" altLang="zh-CN" dirty="0"/>
                  <a:t>&lt;</a:t>
                </a:r>
                <a:r>
                  <a:rPr kumimoji="1" lang="en-US" altLang="zh-CN" dirty="0" err="1"/>
                  <a:t>u,v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贡献为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w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1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u</m:t>
                        </m:r>
                        <m:r>
                          <a:rPr kumimoji="1" lang="en-US" altLang="zh-CN" b="0" i="0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v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{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𝑐𝑜𝑙𝑜𝑟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𝑐𝑜𝑙𝑜𝑟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1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只算一条边的贡献，怎么算？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04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84005-ED2F-D04A-809D-7569BD02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给定一张网格地图，有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</a:t>
            </a:r>
            <a:r>
              <a:rPr kumimoji="1" lang="zh-CN" altLang="en-US" dirty="0"/>
              <a:t>组询问，每组给定一个主角，一些武器，一些怪兽，问是否存在一种可能，主角在遇到武器之前没有遇到怪兽。主角每次移动到相邻点。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 </a:t>
            </a:r>
            <a:r>
              <a:rPr kumimoji="1" lang="en-US" altLang="zh-CN" dirty="0"/>
              <a:t>3e5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  1e6</a:t>
            </a:r>
          </a:p>
          <a:p>
            <a:r>
              <a:rPr kumimoji="1" lang="en-US" altLang="zh-CN" dirty="0"/>
              <a:t>T  1e5,</a:t>
            </a:r>
            <a:r>
              <a:rPr kumimoji="1" lang="zh-CN" altLang="en-US" dirty="0"/>
              <a:t>武器，怪兽各最多出现</a:t>
            </a:r>
            <a:r>
              <a:rPr kumimoji="1" lang="en-US" altLang="zh-CN" dirty="0"/>
              <a:t>1e5</a:t>
            </a:r>
            <a:r>
              <a:rPr kumimoji="1" lang="zh-CN" altLang="en-US" dirty="0"/>
              <a:t>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7E9FA-A621-B248-A159-C92936BE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05" y="4634792"/>
            <a:ext cx="6182929" cy="21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0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只算一条边的贡献，怎么算？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点分治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514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只算一条边的贡献，怎么算？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点分治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每次修改一个点的颜色，如何快速维护答案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36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只算一条边的贡献，怎么算？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点分治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每次修改一个点的颜色，如何快速维护答案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动态点分治（点分治树）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733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如果能在有限次修改点的颜色内经过所有状态，就做完了</a:t>
            </a:r>
          </a:p>
        </p:txBody>
      </p:sp>
    </p:spTree>
    <p:extLst>
      <p:ext uri="{BB962C8B-B14F-4D97-AF65-F5344CB8AC3E}">
        <p14:creationId xmlns:p14="http://schemas.microsoft.com/office/powerpoint/2010/main" val="13672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如果能在有限次修改点的颜色内经过所有状态，就做完了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dsu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Dsu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137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6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 err="1"/>
              <a:t>dsu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遍历树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用动态点分治维护节点颜色更改后的答案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统计所有边的答案</a:t>
            </a:r>
          </a:p>
        </p:txBody>
      </p:sp>
    </p:spTree>
    <p:extLst>
      <p:ext uri="{BB962C8B-B14F-4D97-AF65-F5344CB8AC3E}">
        <p14:creationId xmlns:p14="http://schemas.microsoft.com/office/powerpoint/2010/main" val="1214530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Prob</a:t>
            </a:r>
            <a:r>
              <a:rPr kumimoji="1" lang="en-US" altLang="zh-CN" dirty="0"/>
              <a:t>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小</a:t>
            </a:r>
            <a:r>
              <a:rPr kumimoji="1" lang="en-US" altLang="zh-CN" dirty="0"/>
              <a:t>B</a:t>
            </a:r>
            <a:r>
              <a:rPr kumimoji="1" lang="zh-CN" altLang="en-US" dirty="0"/>
              <a:t>玩游戏，小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先手</a:t>
            </a:r>
            <a:endParaRPr kumimoji="1" lang="en-US" altLang="zh-CN" dirty="0"/>
          </a:p>
          <a:p>
            <a:r>
              <a:rPr kumimoji="1" lang="zh-CN" altLang="en-US" dirty="0"/>
              <a:t>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一开始</a:t>
            </a:r>
            <a:r>
              <a:rPr kumimoji="1" lang="en-US" altLang="zh-CN" dirty="0"/>
              <a:t>X</a:t>
            </a:r>
            <a:r>
              <a:rPr kumimoji="1" lang="zh-CN" altLang="en-US" dirty="0"/>
              <a:t>糖果，每轮拿小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颗  （奇数轮）</a:t>
            </a:r>
            <a:endParaRPr kumimoji="1" lang="en-US" altLang="zh-CN" dirty="0"/>
          </a:p>
          <a:p>
            <a:r>
              <a:rPr kumimoji="1" lang="zh-CN" altLang="en-US" dirty="0"/>
              <a:t>小</a:t>
            </a:r>
            <a:r>
              <a:rPr kumimoji="1" lang="en-US" altLang="zh-CN" dirty="0"/>
              <a:t>B</a:t>
            </a:r>
            <a:r>
              <a:rPr kumimoji="1" lang="zh-CN" altLang="en-US" dirty="0"/>
              <a:t>一开始</a:t>
            </a:r>
            <a:r>
              <a:rPr kumimoji="1" lang="en-US" altLang="zh-CN" dirty="0"/>
              <a:t>Y</a:t>
            </a:r>
            <a:r>
              <a:rPr kumimoji="1" lang="zh-CN" altLang="en-US" dirty="0"/>
              <a:t>糖果，每轮拿小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颗  （偶数轮）</a:t>
            </a:r>
            <a:endParaRPr kumimoji="1" lang="en-US" altLang="zh-CN" dirty="0"/>
          </a:p>
          <a:p>
            <a:r>
              <a:rPr kumimoji="1" lang="zh-CN" altLang="en-US" dirty="0"/>
              <a:t>问</a:t>
            </a:r>
            <a:r>
              <a:rPr kumimoji="1" lang="en-US" altLang="zh-CN" dirty="0"/>
              <a:t>n</a:t>
            </a:r>
            <a:r>
              <a:rPr kumimoji="1" lang="zh-CN" altLang="en-US" dirty="0"/>
              <a:t>轮之后小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手里的糖果数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1e5</a:t>
            </a:r>
          </a:p>
        </p:txBody>
      </p:sp>
    </p:spTree>
    <p:extLst>
      <p:ext uri="{BB962C8B-B14F-4D97-AF65-F5344CB8AC3E}">
        <p14:creationId xmlns:p14="http://schemas.microsoft.com/office/powerpoint/2010/main" val="920883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简单题，模拟即可</a:t>
            </a:r>
          </a:p>
        </p:txBody>
      </p:sp>
    </p:spTree>
    <p:extLst>
      <p:ext uri="{BB962C8B-B14F-4D97-AF65-F5344CB8AC3E}">
        <p14:creationId xmlns:p14="http://schemas.microsoft.com/office/powerpoint/2010/main" val="3077098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简单题，模拟即可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加操作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）修改</a:t>
            </a:r>
            <a:r>
              <a:rPr kumimoji="1" lang="en-US" altLang="zh-CN" dirty="0"/>
              <a:t>X</a:t>
            </a:r>
            <a:r>
              <a:rPr kumimoji="1" lang="zh-CN" altLang="en-US" dirty="0"/>
              <a:t>为</a:t>
            </a:r>
            <a:r>
              <a:rPr kumimoji="1" lang="en-US" altLang="zh-CN" dirty="0"/>
              <a:t>V</a:t>
            </a:r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）修改</a:t>
            </a:r>
            <a:r>
              <a:rPr kumimoji="1" lang="en-US" altLang="zh-CN" dirty="0"/>
              <a:t>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V</a:t>
            </a:r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）修改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为</a:t>
            </a:r>
            <a:r>
              <a:rPr kumimoji="1" lang="en-US" altLang="zh-CN" dirty="0"/>
              <a:t>V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每次操作之后输出答案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89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9FDFD-1F18-9E42-8F2A-CA8A88E7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一棵树，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次操作：</a:t>
            </a:r>
            <a:r>
              <a:rPr kumimoji="1" lang="en-US" altLang="zh-CN" dirty="0" err="1"/>
              <a:t>a,x,y,z</a:t>
            </a:r>
            <a:r>
              <a:rPr kumimoji="1" lang="en-US" altLang="zh-CN" dirty="0"/>
              <a:t>,</a:t>
            </a:r>
            <a:r>
              <a:rPr kumimoji="1" lang="zh-CN" altLang="en-US" dirty="0"/>
              <a:t>将</a:t>
            </a:r>
            <a:r>
              <a:rPr kumimoji="1" lang="en-US" altLang="zh-CN" dirty="0"/>
              <a:t>a</a:t>
            </a:r>
            <a:r>
              <a:rPr kumimoji="1" lang="zh-CN" altLang="en-US" dirty="0"/>
              <a:t>子树中和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距离</a:t>
            </a:r>
            <a:r>
              <a:rPr kumimoji="1" lang="en-US" altLang="zh-CN" dirty="0"/>
              <a:t>mod x=y</a:t>
            </a:r>
            <a:r>
              <a:rPr kumimoji="1" lang="zh-CN" altLang="en-US" dirty="0"/>
              <a:t>的点的权值加</a:t>
            </a:r>
            <a:r>
              <a:rPr kumimoji="1" lang="en-US" altLang="zh-CN" dirty="0"/>
              <a:t>z/</a:t>
            </a:r>
            <a:r>
              <a:rPr kumimoji="1" lang="zh-CN" altLang="en-US" dirty="0"/>
              <a:t>询问</a:t>
            </a:r>
            <a:r>
              <a:rPr kumimoji="1" lang="en-US" altLang="zh-CN" dirty="0"/>
              <a:t>a</a:t>
            </a:r>
            <a:r>
              <a:rPr kumimoji="1" lang="zh-CN" altLang="en-US" dirty="0"/>
              <a:t>权值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N,Q   3e5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32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将偶数轮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视为</a:t>
            </a:r>
            <a:r>
              <a:rPr kumimoji="1" lang="en-US" altLang="zh-CN" dirty="0"/>
              <a:t>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</a:t>
            </a:r>
            <a:r>
              <a:rPr kumimoji="1" lang="zh-CN" altLang="en-US" dirty="0"/>
              <a:t>轮操作为</a:t>
            </a:r>
            <a:r>
              <a:rPr kumimoji="1" lang="en-US" altLang="zh-CN" dirty="0"/>
              <a:t>-</a:t>
            </a:r>
            <a:r>
              <a:rPr kumimoji="1" lang="zh-CN" altLang="en-US" dirty="0"/>
              <a:t>∞，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轮操作为</a:t>
            </a:r>
            <a:r>
              <a:rPr kumimoji="1" lang="en-US" altLang="zh-C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083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将偶数轮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视为</a:t>
            </a:r>
            <a:r>
              <a:rPr kumimoji="1" lang="en-US" altLang="zh-CN" dirty="0"/>
              <a:t>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</a:t>
            </a:r>
            <a:r>
              <a:rPr kumimoji="1" lang="zh-CN" altLang="en-US" dirty="0"/>
              <a:t>轮操作为</a:t>
            </a:r>
            <a:r>
              <a:rPr kumimoji="1" lang="en-US" altLang="zh-CN" dirty="0"/>
              <a:t>-</a:t>
            </a:r>
            <a:r>
              <a:rPr kumimoji="1" lang="zh-CN" altLang="en-US" dirty="0"/>
              <a:t>∞，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轮操作为</a:t>
            </a:r>
            <a:r>
              <a:rPr kumimoji="1" lang="en-US" altLang="zh-CN" dirty="0"/>
              <a:t>X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S=X+Y</a:t>
            </a:r>
            <a:r>
              <a:rPr kumimoji="1" lang="zh-CN" altLang="en-US" dirty="0"/>
              <a:t>   维护</a:t>
            </a:r>
            <a:r>
              <a:rPr kumimoji="1" lang="en-US" altLang="zh-CN" dirty="0"/>
              <a:t>max(min(</a:t>
            </a:r>
            <a:r>
              <a:rPr kumimoji="1" lang="en-US" altLang="zh-CN" dirty="0" err="1"/>
              <a:t>S,last+a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]),0)</a:t>
            </a:r>
            <a:r>
              <a:rPr kumimoji="1" lang="zh-CN" altLang="en-US" dirty="0"/>
              <a:t>的最终状态</a:t>
            </a:r>
          </a:p>
        </p:txBody>
      </p:sp>
    </p:spTree>
    <p:extLst>
      <p:ext uri="{BB962C8B-B14F-4D97-AF65-F5344CB8AC3E}">
        <p14:creationId xmlns:p14="http://schemas.microsoft.com/office/powerpoint/2010/main" val="1236125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将偶数轮</a:t>
                </a:r>
                <a:r>
                  <a:rPr kumimoji="1" lang="en-US" altLang="zh-CN" dirty="0"/>
                  <a:t>a[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</a:t>
                </a:r>
                <a:r>
                  <a:rPr kumimoji="1" lang="zh-CN" altLang="en-US" dirty="0"/>
                  <a:t>视为</a:t>
                </a:r>
                <a:r>
                  <a:rPr kumimoji="1" lang="en-US" altLang="zh-CN" dirty="0"/>
                  <a:t>-a[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-1</a:t>
                </a:r>
                <a:r>
                  <a:rPr kumimoji="1" lang="zh-CN" altLang="en-US" dirty="0"/>
                  <a:t>轮操作为</a:t>
                </a:r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∞，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轮操作为</a:t>
                </a:r>
                <a:r>
                  <a:rPr kumimoji="1" lang="en-US" altLang="zh-CN" dirty="0"/>
                  <a:t>X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S=X+Y</a:t>
                </a:r>
                <a:r>
                  <a:rPr kumimoji="1" lang="zh-CN" altLang="en-US" dirty="0"/>
                  <a:t>   维护</a:t>
                </a:r>
                <a:r>
                  <a:rPr kumimoji="1" lang="en-US" altLang="zh-CN" dirty="0"/>
                  <a:t>max(min(</a:t>
                </a:r>
                <a:r>
                  <a:rPr kumimoji="1" lang="en-US" altLang="zh-CN" dirty="0" err="1"/>
                  <a:t>S,last+a</a:t>
                </a:r>
                <a:r>
                  <a:rPr kumimoji="1" lang="en-US" altLang="zh-CN" dirty="0"/>
                  <a:t>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]),0)</a:t>
                </a:r>
                <a:r>
                  <a:rPr kumimoji="1" lang="zh-CN" altLang="en-US" dirty="0"/>
                  <a:t>的最终状态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考虑某个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满足第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轮之后结果为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或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，且对于任意</a:t>
                </a:r>
                <a:r>
                  <a:rPr kumimoji="1" lang="en-US" altLang="zh-CN" dirty="0"/>
                  <a:t>j&gt;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，第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轮之后的结果直接是</a:t>
                </a:r>
                <a:r>
                  <a:rPr kumimoji="1" lang="en-US" altLang="zh-CN" dirty="0" err="1"/>
                  <a:t>last+a</a:t>
                </a:r>
                <a:r>
                  <a:rPr kumimoji="1" lang="en-US" altLang="zh-CN" dirty="0"/>
                  <a:t>[j]</a:t>
                </a:r>
                <a:r>
                  <a:rPr kumimoji="1" lang="zh-CN" altLang="en-US" dirty="0"/>
                  <a:t>，则结果就是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ans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i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1" lang="is-I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631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考虑所有</a:t>
                </a:r>
                <a:r>
                  <a:rPr kumimoji="1" lang="en-US" altLang="zh-CN" dirty="0"/>
                  <a:t>[L,R]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hr-H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is-I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𝑅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nary>
                        <m:r>
                          <a:rPr kumimoji="1"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则满足条件的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一定在其中最大的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的后面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74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考虑所有</a:t>
                </a:r>
                <a:r>
                  <a:rPr kumimoji="1" lang="en-US" altLang="zh-CN" dirty="0"/>
                  <a:t>[L,R]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hr-H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is-I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𝑅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nary>
                        <m:r>
                          <a:rPr kumimoji="1"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则满足条件的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一定在其中最大的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的后面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找到最大的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之后，显然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是绝对值最大时的</a:t>
                </a:r>
                <a:r>
                  <a:rPr kumimoji="1" lang="en-US" altLang="zh-CN"/>
                  <a:t>R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61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考虑所有</a:t>
                </a:r>
                <a:r>
                  <a:rPr kumimoji="1" lang="en-US" altLang="zh-CN" dirty="0"/>
                  <a:t>[L,R]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hr-H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is-I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𝑅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nary>
                        <m:r>
                          <a:rPr kumimoji="1"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则满足条件的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一定在其中最大的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的后面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找到最大的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之后，显然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是绝对值最大时的</a:t>
                </a:r>
                <a:r>
                  <a:rPr kumimoji="1" lang="en-US" altLang="zh-CN" dirty="0"/>
                  <a:t>R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线段树维护区间最大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最小子段和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45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Prob</a:t>
            </a:r>
            <a:r>
              <a:rPr kumimoji="1" lang="en-US" altLang="zh-CN" dirty="0"/>
              <a:t>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给定一个字符串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，定义</a:t>
            </a:r>
            <a:r>
              <a:rPr kumimoji="1" lang="en-US" altLang="zh-CN" dirty="0"/>
              <a:t>T(S)</a:t>
            </a:r>
            <a:r>
              <a:rPr kumimoji="1" lang="zh-CN" altLang="en-US" dirty="0"/>
              <a:t>为将</a:t>
            </a:r>
            <a:r>
              <a:rPr kumimoji="1" lang="en-US" altLang="zh-CN" dirty="0"/>
              <a:t>S</a:t>
            </a:r>
            <a:r>
              <a:rPr kumimoji="1" lang="zh-CN" altLang="en-US" dirty="0"/>
              <a:t>的所有子串按字典序连接后的结果</a:t>
            </a:r>
            <a:endParaRPr kumimoji="1" lang="en-US" altLang="zh-CN" dirty="0"/>
          </a:p>
          <a:p>
            <a:r>
              <a:rPr kumimoji="1" lang="zh-CN" altLang="en-US" dirty="0"/>
              <a:t>询问</a:t>
            </a:r>
            <a:r>
              <a:rPr kumimoji="1" lang="en-US" altLang="zh-CN" dirty="0"/>
              <a:t>T(S)</a:t>
            </a:r>
            <a:r>
              <a:rPr kumimoji="1" lang="zh-CN" altLang="en-US" dirty="0"/>
              <a:t>中第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个字母是什么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|S|</a:t>
            </a:r>
            <a:r>
              <a:rPr kumimoji="1" lang="zh-CN" altLang="en-US" dirty="0"/>
              <a:t>  </a:t>
            </a:r>
            <a:r>
              <a:rPr kumimoji="1" lang="en-US" altLang="zh-CN" dirty="0"/>
              <a:t>5000</a:t>
            </a:r>
          </a:p>
          <a:p>
            <a:r>
              <a:rPr kumimoji="1" lang="zh-CN" altLang="en-US" dirty="0"/>
              <a:t>询问个数 </a:t>
            </a:r>
            <a:r>
              <a:rPr kumimoji="1" lang="en-US" altLang="zh-CN" dirty="0"/>
              <a:t>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828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子串总长度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，暴力不行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88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子串总长度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，暴力不行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考虑对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建立</a:t>
                </a:r>
                <a:r>
                  <a:rPr kumimoji="1" lang="en-US" altLang="zh-CN" dirty="0"/>
                  <a:t>SAM</a:t>
                </a:r>
                <a:r>
                  <a:rPr kumimoji="1" lang="zh-CN" altLang="en-US" dirty="0"/>
                  <a:t>，每个节点都代表一些子串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373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子串总长度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，暴力不行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考虑对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建立</a:t>
                </a:r>
                <a:r>
                  <a:rPr kumimoji="1" lang="en-US" altLang="zh-CN" dirty="0"/>
                  <a:t>SAM</a:t>
                </a:r>
                <a:r>
                  <a:rPr kumimoji="1" lang="zh-CN" altLang="en-US" dirty="0"/>
                  <a:t>，每个节点都代表一些子串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每个节点代表的子串的出现次数容易得到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1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443-C44B-CD44-8DF1-A2A3D518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个量筒，相邻导管高度</a:t>
            </a:r>
            <a:r>
              <a:rPr kumimoji="1" lang="en-US" altLang="zh-CN" dirty="0"/>
              <a:t>hi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</a:t>
            </a:r>
            <a:r>
              <a:rPr kumimoji="1" lang="zh-CN" altLang="en-US" dirty="0"/>
              <a:t>组询问，每次询问</a:t>
            </a:r>
            <a:r>
              <a:rPr kumimoji="1" lang="en-US" altLang="zh-CN" dirty="0" err="1"/>
              <a:t>a,b</a:t>
            </a:r>
            <a:r>
              <a:rPr kumimoji="1" lang="zh-CN" altLang="en-US" dirty="0"/>
              <a:t>，往</a:t>
            </a:r>
            <a:r>
              <a:rPr kumimoji="1" lang="en-US" altLang="zh-CN" dirty="0"/>
              <a:t>a</a:t>
            </a:r>
            <a:r>
              <a:rPr kumimoji="1" lang="zh-CN" altLang="en-US" dirty="0"/>
              <a:t>里不断倒水，至少多少水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中才开始有水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N,T   2e5</a:t>
            </a:r>
          </a:p>
          <a:p>
            <a:r>
              <a:rPr kumimoji="1" lang="en-US" altLang="zh-CN" dirty="0"/>
              <a:t>hi   1e9</a:t>
            </a:r>
          </a:p>
        </p:txBody>
      </p:sp>
    </p:spTree>
    <p:extLst>
      <p:ext uri="{BB962C8B-B14F-4D97-AF65-F5344CB8AC3E}">
        <p14:creationId xmlns:p14="http://schemas.microsoft.com/office/powerpoint/2010/main" val="2070356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子串总长度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，暴力不行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考虑对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建立</a:t>
                </a:r>
                <a:r>
                  <a:rPr kumimoji="1" lang="en-US" altLang="zh-CN" dirty="0"/>
                  <a:t>SAM</a:t>
                </a:r>
                <a:r>
                  <a:rPr kumimoji="1" lang="zh-CN" altLang="en-US" dirty="0"/>
                  <a:t>，每个节点都代表一些子串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每个节点代表的子串的出现次数容易得到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从根节点出发按字典序走出所有的子串，根据出现次数得到第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个字母的位置，注意细节，不要退化成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26∗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49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Prob</a:t>
            </a:r>
            <a:r>
              <a:rPr kumimoji="1" lang="en-US" altLang="zh-CN" dirty="0"/>
              <a:t> 5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给定平面上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个点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x,y</a:t>
                </a:r>
                <a:r>
                  <a:rPr kumimoji="1" lang="en-US" altLang="zh-CN" dirty="0"/>
                  <a:t>)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每次询问满足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1≤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kumimoji="1" lang="zh-CN" altLang="en-US" dirty="0"/>
                  <a:t>的点中，不同的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数量，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数量，询问强制在线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 err="1"/>
                  <a:t>n,q</a:t>
                </a:r>
                <a:r>
                  <a:rPr kumimoji="1" lang="en-US" altLang="zh-CN" dirty="0"/>
                  <a:t>  5e4   </a:t>
                </a:r>
                <a:r>
                  <a:rPr kumimoji="1" lang="en-US" altLang="zh-CN" dirty="0" err="1"/>
                  <a:t>x,y</a:t>
                </a:r>
                <a:r>
                  <a:rPr kumimoji="1" lang="en-US" altLang="zh-CN" dirty="0"/>
                  <a:t>  5e5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TL   10s    ML  768M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927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不去重？（比如部分分保证没有重复的点）</a:t>
            </a:r>
          </a:p>
        </p:txBody>
      </p:sp>
    </p:spTree>
    <p:extLst>
      <p:ext uri="{BB962C8B-B14F-4D97-AF65-F5344CB8AC3E}">
        <p14:creationId xmlns:p14="http://schemas.microsoft.com/office/powerpoint/2010/main" val="564100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不去重？（比如部分分保证没有重复的点）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二维线段树、主席树</a:t>
            </a:r>
          </a:p>
        </p:txBody>
      </p:sp>
    </p:spTree>
    <p:extLst>
      <p:ext uri="{BB962C8B-B14F-4D97-AF65-F5344CB8AC3E}">
        <p14:creationId xmlns:p14="http://schemas.microsoft.com/office/powerpoint/2010/main" val="121186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不去重？（比如部分分保证没有重复的点）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二维线段树、主席树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考虑用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去重，线段树每个节点保存一个</a:t>
            </a:r>
            <a:r>
              <a:rPr kumimoji="1" lang="en-US" altLang="zh-CN" dirty="0" err="1"/>
              <a:t>bitset</a:t>
            </a:r>
            <a:r>
              <a:rPr kumimoji="1" lang="en-US" altLang="zh-CN" dirty="0"/>
              <a:t>&lt;50000&gt;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38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不去重？（比如部分分保证没有重复的点）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二维线段树、主席树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考虑用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去重，线段树每个节点保存一个</a:t>
            </a:r>
            <a:r>
              <a:rPr kumimoji="1" lang="en-US" altLang="zh-CN" dirty="0" err="1"/>
              <a:t>bitset</a:t>
            </a:r>
            <a:r>
              <a:rPr kumimoji="1" lang="en-US" altLang="zh-CN" dirty="0"/>
              <a:t>&lt;50000&gt;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时间</a:t>
            </a:r>
            <a:r>
              <a:rPr kumimoji="1" lang="en-US" altLang="zh-CN" dirty="0"/>
              <a:t>OK</a:t>
            </a:r>
            <a:r>
              <a:rPr kumimoji="1" lang="zh-CN" altLang="en-US" dirty="0"/>
              <a:t>，内存</a:t>
            </a:r>
            <a:r>
              <a:rPr kumimoji="1" lang="en-US" altLang="zh-CN" dirty="0"/>
              <a:t>BOOM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330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每一块保存一个</a:t>
            </a:r>
            <a:r>
              <a:rPr kumimoji="1" lang="en-US" altLang="zh-CN" dirty="0" err="1"/>
              <a:t>bitset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取合适的块大小来平衡</a:t>
            </a:r>
            <a:r>
              <a:rPr kumimoji="1" lang="en-US" altLang="zh-CN" dirty="0"/>
              <a:t>TL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3261761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考虑线段树每个节点的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的总数量，至多只有</a:t>
            </a:r>
            <a:r>
              <a:rPr kumimoji="1" lang="en-US" altLang="zh-CN" dirty="0" err="1"/>
              <a:t>nlogn</a:t>
            </a:r>
            <a:r>
              <a:rPr kumimoji="1"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048902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考虑线段树每个节点的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的总数量，至多只有</a:t>
            </a:r>
            <a:r>
              <a:rPr kumimoji="1" lang="en-US" altLang="zh-CN" dirty="0" err="1"/>
              <a:t>nlogn</a:t>
            </a:r>
            <a:r>
              <a:rPr kumimoji="1" lang="zh-CN" altLang="en-US" dirty="0"/>
              <a:t>个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每个节点都开满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显然大大的浪费了空间，于是手动实现用链表维护的</a:t>
            </a:r>
            <a:r>
              <a:rPr kumimoji="1" lang="en-US" altLang="zh-CN" dirty="0" err="1"/>
              <a:t>bitset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609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考虑线段树每个节点的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的总数量，至多只有</a:t>
            </a:r>
            <a:r>
              <a:rPr kumimoji="1" lang="en-US" altLang="zh-CN" dirty="0" err="1"/>
              <a:t>nlogn</a:t>
            </a:r>
            <a:r>
              <a:rPr kumimoji="1" lang="zh-CN" altLang="en-US" dirty="0"/>
              <a:t>个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每个节点都开满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显然大大的浪费了空间，于是手动实现用链表维护的</a:t>
            </a:r>
            <a:r>
              <a:rPr kumimoji="1" lang="en-US" altLang="zh-CN" dirty="0" err="1"/>
              <a:t>bitset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时间</a:t>
            </a:r>
            <a:r>
              <a:rPr kumimoji="1" lang="en-US" altLang="zh-CN" dirty="0"/>
              <a:t>OK</a:t>
            </a:r>
            <a:r>
              <a:rPr kumimoji="1" lang="zh-CN" altLang="en-US" dirty="0"/>
              <a:t>，空间也只需要</a:t>
            </a:r>
            <a:r>
              <a:rPr kumimoji="1" lang="en-US" altLang="zh-CN" dirty="0"/>
              <a:t>40M</a:t>
            </a:r>
            <a:r>
              <a:rPr kumimoji="1" lang="zh-CN" altLang="en-US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419850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79318D-3882-F94F-953C-85CAD7B2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6" y="669862"/>
            <a:ext cx="10068911" cy="51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39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Prob</a:t>
            </a:r>
            <a:r>
              <a:rPr kumimoji="1" lang="en-US" altLang="zh-CN" dirty="0"/>
              <a:t> 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定义串</a:t>
            </a:r>
            <a:r>
              <a:rPr kumimoji="1" lang="en-US" altLang="zh-CN" dirty="0"/>
              <a:t>S</a:t>
            </a:r>
            <a:r>
              <a:rPr kumimoji="1" lang="zh-CN" altLang="en-US" dirty="0"/>
              <a:t>的子串对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kumimoji="1" lang="zh-CN" altLang="en-US" dirty="0"/>
              <a:t>为所有满足以下条件的字符串对（可为空）：</a:t>
            </a:r>
            <a:endParaRPr kumimoji="1" lang="en-US" altLang="zh-CN" dirty="0"/>
          </a:p>
          <a:p>
            <a:r>
              <a:rPr kumimoji="1" lang="zh-CN" altLang="en-US" dirty="0"/>
              <a:t>存在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</a:t>
            </a:r>
            <a:r>
              <a:rPr kumimoji="1" lang="zh-CN" altLang="en-US" dirty="0"/>
              <a:t>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（均可为空），</a:t>
            </a:r>
            <a:r>
              <a:rPr kumimoji="1" lang="en-US" altLang="zh-CN" dirty="0"/>
              <a:t>S=</a:t>
            </a:r>
            <a:r>
              <a:rPr kumimoji="1" lang="en-US" altLang="zh-CN" dirty="0" err="1"/>
              <a:t>wxvyu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定义子串对的长度为两字符串长度和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给定两个字符串，求最长公共子串对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长度  </a:t>
            </a:r>
            <a:r>
              <a:rPr kumimoji="1" lang="en-US" altLang="zh-CN" dirty="0"/>
              <a:t>2e5</a:t>
            </a:r>
          </a:p>
        </p:txBody>
      </p:sp>
    </p:spTree>
    <p:extLst>
      <p:ext uri="{BB962C8B-B14F-4D97-AF65-F5344CB8AC3E}">
        <p14:creationId xmlns:p14="http://schemas.microsoft.com/office/powerpoint/2010/main" val="385490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考虑枚举两个串的断点，计算两边的最长公共子串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53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考虑枚举两个串的断点，计算两边的最长公共子串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所有断点的最长公共子串可以预处理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888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考虑枚举两个串的断点，计算两边的最长公共子串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所有断点的最长公共子串可以预处理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考虑对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/>
                  <a:t>建立广义后缀自动机，对于每种公共子串，显然只需要保留最长的，并且右端点最靠前的。反过来同理再做一次。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50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考虑枚举两个串的断点，计算两边的最长公共子串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所有断点的最长公共子串可以预处理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考虑对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/>
                  <a:t>建立广义后缀自动机，对于每种公共子串，显然只需要保留最长的，并且右端点最靠前的。反过来同理再做一次。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二维数点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380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定义字符串</a:t>
            </a:r>
            <a:r>
              <a:rPr kumimoji="1" lang="en-US" altLang="zh-CN" dirty="0"/>
              <a:t>S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串强连续于</a:t>
            </a:r>
            <a:r>
              <a:rPr kumimoji="1" lang="en-US" altLang="zh-CN" dirty="0"/>
              <a:t>A</a:t>
            </a:r>
            <a:r>
              <a:rPr kumimoji="1" lang="zh-CN" altLang="en-US" dirty="0"/>
              <a:t>串，当且仅当</a:t>
            </a:r>
            <a:r>
              <a:rPr kumimoji="1" lang="en-US" altLang="zh-CN" dirty="0"/>
              <a:t>S</a:t>
            </a:r>
            <a:r>
              <a:rPr kumimoji="1" lang="zh-CN" altLang="en-US" dirty="0"/>
              <a:t>中每个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出现的位置，后面都跟着一段</a:t>
            </a:r>
            <a:r>
              <a:rPr kumimoji="1" lang="en-US" altLang="zh-CN" dirty="0"/>
              <a:t>B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定义弱连续为，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的每个出现位置后面，如果长度不够，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可以不出现。但是</a:t>
            </a:r>
            <a:r>
              <a:rPr kumimoji="1" lang="en-US" altLang="zh-CN" dirty="0"/>
              <a:t>AB</a:t>
            </a:r>
            <a:r>
              <a:rPr kumimoji="1" lang="zh-CN" altLang="en-US" dirty="0"/>
              <a:t>必须是</a:t>
            </a:r>
            <a:r>
              <a:rPr kumimoji="1" lang="en-US" altLang="zh-CN" dirty="0"/>
              <a:t>S</a:t>
            </a:r>
            <a:r>
              <a:rPr kumimoji="1" lang="zh-CN" altLang="en-US" dirty="0"/>
              <a:t>的子串。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给定串</a:t>
            </a:r>
            <a:r>
              <a:rPr kumimoji="1" lang="en-US" altLang="zh-CN" dirty="0"/>
              <a:t>S</a:t>
            </a:r>
            <a:r>
              <a:rPr kumimoji="1" lang="zh-CN" altLang="en-US" dirty="0"/>
              <a:t>（长度</a:t>
            </a:r>
            <a:r>
              <a:rPr kumimoji="1" lang="en-US" altLang="zh-CN" dirty="0"/>
              <a:t>2e5</a:t>
            </a:r>
            <a:r>
              <a:rPr kumimoji="1" lang="zh-CN" altLang="en-US" dirty="0"/>
              <a:t>），求所有的串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满足：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）是</a:t>
            </a:r>
            <a:r>
              <a:rPr kumimoji="1" lang="en-US" altLang="zh-CN" dirty="0"/>
              <a:t>S</a:t>
            </a:r>
            <a:r>
              <a:rPr kumimoji="1" lang="zh-CN" altLang="en-US" dirty="0"/>
              <a:t>的子串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B</a:t>
            </a:r>
            <a:r>
              <a:rPr kumimoji="1" lang="zh-CN" altLang="en-US" dirty="0"/>
              <a:t>弱连续于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62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先考虑强连续关系，对于每一组强连续关系，显然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出现的所有位置，</a:t>
            </a:r>
            <a:r>
              <a:rPr kumimoji="1" lang="en-US" altLang="zh-CN" dirty="0"/>
              <a:t>AB</a:t>
            </a:r>
            <a:r>
              <a:rPr kumimoji="1" lang="zh-CN" altLang="en-US" dirty="0"/>
              <a:t>也都出现</a:t>
            </a:r>
          </a:p>
        </p:txBody>
      </p:sp>
    </p:spTree>
    <p:extLst>
      <p:ext uri="{BB962C8B-B14F-4D97-AF65-F5344CB8AC3E}">
        <p14:creationId xmlns:p14="http://schemas.microsoft.com/office/powerpoint/2010/main" val="1838642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先考虑强连续关系，对于每一组强连续关系，显然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出现的所有位置，</a:t>
            </a:r>
            <a:r>
              <a:rPr kumimoji="1" lang="en-US" altLang="zh-CN" dirty="0"/>
              <a:t>AB</a:t>
            </a:r>
            <a:r>
              <a:rPr kumimoji="1" lang="zh-CN" altLang="en-US" dirty="0"/>
              <a:t>也都出现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我们将串倒着插入</a:t>
            </a:r>
            <a:r>
              <a:rPr kumimoji="1" lang="en-US" altLang="zh-CN" dirty="0"/>
              <a:t>SAM</a:t>
            </a:r>
            <a:r>
              <a:rPr kumimoji="1" lang="zh-CN" altLang="en-US" dirty="0"/>
              <a:t>，显然满足条件的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AB</a:t>
            </a:r>
            <a:r>
              <a:rPr kumimoji="1" lang="zh-CN" altLang="en-US" dirty="0"/>
              <a:t>属于</a:t>
            </a:r>
            <a:r>
              <a:rPr kumimoji="1" lang="en-US" altLang="zh-CN" dirty="0"/>
              <a:t>SAM</a:t>
            </a:r>
            <a:r>
              <a:rPr kumimoji="1" lang="zh-CN" altLang="en-US" dirty="0"/>
              <a:t>上同一个节点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949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先考虑强连续关系，对于每一组强连续关系，显然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出现的所有位置，</a:t>
            </a:r>
            <a:r>
              <a:rPr kumimoji="1" lang="en-US" altLang="zh-CN" dirty="0"/>
              <a:t>AB</a:t>
            </a:r>
            <a:r>
              <a:rPr kumimoji="1" lang="zh-CN" altLang="en-US" dirty="0"/>
              <a:t>也都出现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我们将串倒着插入</a:t>
            </a:r>
            <a:r>
              <a:rPr kumimoji="1" lang="en-US" altLang="zh-CN" dirty="0"/>
              <a:t>SAM</a:t>
            </a:r>
            <a:r>
              <a:rPr kumimoji="1" lang="zh-CN" altLang="en-US" dirty="0"/>
              <a:t>，显然满足条件的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AB</a:t>
            </a:r>
            <a:r>
              <a:rPr kumimoji="1" lang="zh-CN" altLang="en-US" dirty="0"/>
              <a:t>属于</a:t>
            </a:r>
            <a:r>
              <a:rPr kumimoji="1" lang="en-US" altLang="zh-CN" dirty="0"/>
              <a:t>SAM</a:t>
            </a:r>
            <a:r>
              <a:rPr kumimoji="1" lang="zh-CN" altLang="en-US" dirty="0"/>
              <a:t>上同一个节点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SAM</a:t>
            </a:r>
            <a:r>
              <a:rPr kumimoji="1" lang="zh-CN" altLang="en-US" dirty="0"/>
              <a:t>每个节点，设对应子串的长度为</a:t>
            </a:r>
            <a:r>
              <a:rPr kumimoji="1" lang="en-US" altLang="zh-CN" dirty="0"/>
              <a:t>[L,R],</a:t>
            </a:r>
            <a:r>
              <a:rPr kumimoji="1" lang="zh-CN" altLang="en-US" dirty="0"/>
              <a:t>则</a:t>
            </a:r>
            <a:r>
              <a:rPr kumimoji="1" lang="en-US" altLang="zh-CN" dirty="0"/>
              <a:t>AB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的取值为</a:t>
            </a:r>
            <a:r>
              <a:rPr kumimoji="1" lang="en-US" altLang="zh-CN" dirty="0"/>
              <a:t>[L,R]</a:t>
            </a:r>
            <a:r>
              <a:rPr kumimoji="1" lang="zh-CN" altLang="en-US" dirty="0"/>
              <a:t>，直接统计即可</a:t>
            </a:r>
          </a:p>
        </p:txBody>
      </p:sp>
    </p:spTree>
    <p:extLst>
      <p:ext uri="{BB962C8B-B14F-4D97-AF65-F5344CB8AC3E}">
        <p14:creationId xmlns:p14="http://schemas.microsoft.com/office/powerpoint/2010/main" val="158942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接着我们考虑补上不属于强连续，但是属于弱连续的那些组合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08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BD37C-71F3-2F4D-902F-36233509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环上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个数，每次可以选择一个数，将他变为他和相邻数字共三个数的</a:t>
            </a:r>
            <a:r>
              <a:rPr kumimoji="1" lang="en-US" altLang="zh-CN" dirty="0"/>
              <a:t>max/min</a:t>
            </a:r>
            <a:r>
              <a:rPr kumimoji="1" lang="zh-CN" altLang="en-US" dirty="0"/>
              <a:t>，求最少操作次数使得每个数字都变为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，存在无解，输出</a:t>
            </a:r>
            <a:r>
              <a:rPr kumimoji="1" lang="en-US" altLang="zh-CN" dirty="0"/>
              <a:t>X</a:t>
            </a:r>
            <a:r>
              <a:rPr kumimoji="1" lang="zh-CN" altLang="en-US" dirty="0"/>
              <a:t>为值域每个数的解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 2e5</a:t>
            </a:r>
          </a:p>
          <a:p>
            <a:r>
              <a:rPr kumimoji="1" lang="zh-CN" altLang="en-US" dirty="0"/>
              <a:t>数字范围</a:t>
            </a:r>
            <a:r>
              <a:rPr kumimoji="1" lang="en-US" altLang="zh-CN" dirty="0"/>
              <a:t>   2e5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167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接着我们考虑补上不属于强连续，但是属于弱连续的那些组合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考虑更短的</a:t>
            </a:r>
            <a:r>
              <a:rPr kumimoji="1" lang="en-US" altLang="zh-CN" dirty="0"/>
              <a:t>A</a:t>
            </a:r>
            <a:r>
              <a:rPr kumimoji="1" lang="zh-CN" altLang="en-US" dirty="0"/>
              <a:t>能够满足的</a:t>
            </a:r>
            <a:r>
              <a:rPr kumimoji="1" lang="en-US" altLang="zh-CN" dirty="0"/>
              <a:t>AB</a:t>
            </a:r>
            <a:r>
              <a:rPr kumimoji="1" lang="zh-CN" altLang="en-US" dirty="0"/>
              <a:t>，则需要满足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出现的其他位置后面长度不足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17363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接着我们考虑补上不属于强连续，但是属于弱连续的那些组合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考虑更短的</a:t>
            </a:r>
            <a:r>
              <a:rPr kumimoji="1" lang="en-US" altLang="zh-CN" dirty="0"/>
              <a:t>A</a:t>
            </a:r>
            <a:r>
              <a:rPr kumimoji="1" lang="zh-CN" altLang="en-US" dirty="0"/>
              <a:t>能够满足的</a:t>
            </a:r>
            <a:r>
              <a:rPr kumimoji="1" lang="en-US" altLang="zh-CN" dirty="0"/>
              <a:t>AB</a:t>
            </a:r>
            <a:r>
              <a:rPr kumimoji="1" lang="zh-CN" altLang="en-US" dirty="0"/>
              <a:t>，则需要满足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出现的其他位置后面长度不足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考虑当前节点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树上的祖先除了这颗子树之外的最大值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，对应就是原串中其他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的出现位置最靠前的，我们需要保证这个位置长度不够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782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我们设当前节点长度区间为</a:t>
            </a:r>
            <a:r>
              <a:rPr kumimoji="1" lang="en-US" altLang="zh-CN" dirty="0"/>
              <a:t>[L,R]</a:t>
            </a:r>
            <a:r>
              <a:rPr kumimoji="1" lang="zh-CN" altLang="en-US" dirty="0"/>
              <a:t>，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的值显然直接就是剩余的长度</a:t>
            </a:r>
          </a:p>
        </p:txBody>
      </p:sp>
    </p:spTree>
    <p:extLst>
      <p:ext uri="{BB962C8B-B14F-4D97-AF65-F5344CB8AC3E}">
        <p14:creationId xmlns:p14="http://schemas.microsoft.com/office/powerpoint/2010/main" val="402646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我们设当前节点长度区间为</a:t>
                </a:r>
                <a:r>
                  <a:rPr kumimoji="1" lang="en-US" altLang="zh-CN" dirty="0"/>
                  <a:t>[L,R]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的值显然直接就是剩余的长度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/>
                  <a:t>，则贡献为</a:t>
                </a:r>
                <a:r>
                  <a:rPr kumimoji="1" lang="en-US" altLang="zh-CN" dirty="0"/>
                  <a:t>(max[p]-max[fa[p]])*(R-L+1)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34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我们设当前节点长度区间为</a:t>
                </a:r>
                <a:r>
                  <a:rPr kumimoji="1" lang="en-US" altLang="zh-CN" dirty="0"/>
                  <a:t>[L,R]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的值显然直接就是剩余的长度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/>
                  <a:t>，则贡献为</a:t>
                </a:r>
                <a:r>
                  <a:rPr kumimoji="1" lang="en-US" altLang="zh-CN" dirty="0"/>
                  <a:t>(max[p]-max[fa[p]])*(R-L+1)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</m:oMath>
                </a14:m>
                <a:r>
                  <a:rPr kumimoji="1" lang="zh-CN" altLang="en-US" dirty="0"/>
                  <a:t>，则贡献为</a:t>
                </a:r>
                <a:r>
                  <a:rPr kumimoji="1" lang="en-US" altLang="zh-CN" dirty="0"/>
                  <a:t>(max[p]-max[fa[p]])*(R-x)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92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我们设当前节点长度区间为</a:t>
                </a:r>
                <a:r>
                  <a:rPr kumimoji="1" lang="en-US" altLang="zh-CN" dirty="0"/>
                  <a:t>[L,R]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的值显然直接就是剩余的长度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/>
                  <a:t>，则贡献为</a:t>
                </a:r>
                <a:r>
                  <a:rPr kumimoji="1" lang="en-US" altLang="zh-CN" dirty="0"/>
                  <a:t>(max[p]-max[fa[p]])*(R-L+1)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</m:oMath>
                </a14:m>
                <a:r>
                  <a:rPr kumimoji="1" lang="zh-CN" altLang="en-US" dirty="0"/>
                  <a:t>，则贡献为</a:t>
                </a:r>
                <a:r>
                  <a:rPr kumimoji="1" lang="en-US" altLang="zh-CN" dirty="0"/>
                  <a:t>(max[p]-max[fa[p]])*(R-x)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将式子拆开之后用主席树维护</a:t>
                </a:r>
                <a:r>
                  <a:rPr kumimoji="1" lang="zh-CN" altLang="en-US"/>
                  <a:t>即可（空间回收）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6005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两个楼梯，</a:t>
            </a:r>
            <a:r>
              <a:rPr lang="en-US" altLang="zh-CN" dirty="0"/>
              <a:t>n</a:t>
            </a:r>
            <a:r>
              <a:rPr lang="zh-CN" altLang="en-US" dirty="0"/>
              <a:t>个人要上楼，每个人有一个走完楼梯的时间。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如果一个人前面的人到的比他晚，那他就要走得慢一点，最后和前一个人同时到，这样他就会晚</a:t>
            </a:r>
            <a:r>
              <a:rPr lang="en-US" altLang="zh-CN" dirty="0"/>
              <a:t>t</a:t>
            </a:r>
            <a:r>
              <a:rPr lang="zh-CN" altLang="en-US" dirty="0"/>
              <a:t>时间到，于是他就会骂</a:t>
            </a:r>
            <a:r>
              <a:rPr lang="en-US" altLang="zh-CN" dirty="0"/>
              <a:t>t</a:t>
            </a:r>
            <a:r>
              <a:rPr lang="zh-CN" altLang="en-US" dirty="0"/>
              <a:t>句脏话。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求所有人骂的脏话的和的最小值。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 </a:t>
            </a:r>
            <a:r>
              <a:rPr kumimoji="1" lang="en-US" altLang="zh-CN" dirty="0"/>
              <a:t>1e5</a:t>
            </a:r>
            <a:r>
              <a:rPr kumimoji="1" lang="zh-CN" altLang="en-US" dirty="0"/>
              <a:t>   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 </a:t>
            </a:r>
            <a:r>
              <a:rPr kumimoji="1" lang="en-US" altLang="zh-CN" dirty="0"/>
              <a:t>1e9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176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考虑动态规划，最简单的状态是</a:t>
            </a:r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][j][k]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575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考虑动态规划，最简单的状态是</a:t>
            </a:r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][j][k]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或</a:t>
            </a:r>
            <a:r>
              <a:rPr kumimoji="1" lang="en-US" altLang="zh-CN" dirty="0"/>
              <a:t>k</a:t>
            </a:r>
            <a:r>
              <a:rPr kumimoji="1" lang="zh-CN" altLang="en-US" dirty="0"/>
              <a:t>中的较大者显然是前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个的最大值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94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考虑动态规划，最简单的状态是</a:t>
            </a:r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][j][k]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或</a:t>
            </a:r>
            <a:r>
              <a:rPr kumimoji="1" lang="en-US" altLang="zh-CN" dirty="0"/>
              <a:t>k</a:t>
            </a:r>
            <a:r>
              <a:rPr kumimoji="1" lang="zh-CN" altLang="en-US" dirty="0"/>
              <a:t>中的较大者显然是前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个的最大值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68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mr-IN" dirty="0"/>
              <a:t>序列</a:t>
            </a:r>
            <a:r>
              <a:rPr kumimoji="1" lang="mr-IN" altLang="zh-CN" dirty="0" err="1"/>
              <a:t>a</a:t>
            </a:r>
            <a:r>
              <a:rPr kumimoji="1" lang="mr-IN" altLang="zh-CN" dirty="0"/>
              <a:t>[</a:t>
            </a:r>
            <a:r>
              <a:rPr kumimoji="1" lang="mr-IN" altLang="zh-CN" dirty="0" err="1"/>
              <a:t>i</a:t>
            </a:r>
            <a:r>
              <a:rPr kumimoji="1" lang="mr-IN" altLang="zh-CN" dirty="0"/>
              <a:t>]</a:t>
            </a:r>
            <a:r>
              <a:rPr kumimoji="1" lang="zh-CN" altLang="mr-IN" dirty="0"/>
              <a:t>，范围</a:t>
            </a:r>
            <a:r>
              <a:rPr kumimoji="1" lang="mr-IN" altLang="zh-CN" dirty="0"/>
              <a:t>1-n</a:t>
            </a:r>
            <a:endParaRPr kumimoji="1" lang="en-US" altLang="zh-CN" dirty="0"/>
          </a:p>
          <a:p>
            <a:r>
              <a:rPr kumimoji="1" lang="zh-CN" altLang="mr-IN" dirty="0"/>
              <a:t>操作</a:t>
            </a:r>
            <a:r>
              <a:rPr kumimoji="1" lang="mr-IN" altLang="zh-CN" dirty="0"/>
              <a:t>1 </a:t>
            </a:r>
            <a:r>
              <a:rPr kumimoji="1" lang="mr-IN" altLang="zh-CN" dirty="0" err="1"/>
              <a:t>x</a:t>
            </a:r>
            <a:r>
              <a:rPr kumimoji="1" lang="mr-IN" altLang="zh-CN" dirty="0"/>
              <a:t> </a:t>
            </a:r>
            <a:r>
              <a:rPr kumimoji="1" lang="mr-IN" altLang="zh-CN" dirty="0" err="1"/>
              <a:t>y</a:t>
            </a:r>
            <a:r>
              <a:rPr kumimoji="1" lang="mr-IN" altLang="zh-CN" dirty="0"/>
              <a:t> </a:t>
            </a:r>
            <a:r>
              <a:rPr kumimoji="1" lang="mr-IN" altLang="zh-CN" dirty="0" err="1"/>
              <a:t>a</a:t>
            </a:r>
            <a:r>
              <a:rPr kumimoji="1" lang="mr-IN" altLang="zh-CN" dirty="0"/>
              <a:t>[</a:t>
            </a:r>
            <a:r>
              <a:rPr kumimoji="1" lang="mr-IN" altLang="zh-CN" dirty="0" err="1"/>
              <a:t>x</a:t>
            </a:r>
            <a:r>
              <a:rPr kumimoji="1" lang="mr-IN" altLang="zh-CN" dirty="0"/>
              <a:t>]-&gt;</a:t>
            </a:r>
            <a:r>
              <a:rPr kumimoji="1" lang="mr-IN" altLang="zh-CN" dirty="0" err="1"/>
              <a:t>y</a:t>
            </a:r>
            <a:endParaRPr kumimoji="1" lang="en-US" altLang="zh-CN" dirty="0"/>
          </a:p>
          <a:p>
            <a:r>
              <a:rPr kumimoji="1" lang="zh-CN" altLang="mr-IN" dirty="0"/>
              <a:t>操作</a:t>
            </a:r>
            <a:r>
              <a:rPr kumimoji="1" lang="mr-IN" altLang="zh-CN" dirty="0"/>
              <a:t>2 </a:t>
            </a:r>
            <a:r>
              <a:rPr kumimoji="1" lang="mr-IN" altLang="zh-CN" dirty="0" err="1"/>
              <a:t>l</a:t>
            </a:r>
            <a:r>
              <a:rPr kumimoji="1" lang="mr-IN" altLang="zh-CN" dirty="0"/>
              <a:t> </a:t>
            </a:r>
            <a:r>
              <a:rPr kumimoji="1" lang="mr-IN" altLang="zh-CN" dirty="0" err="1"/>
              <a:t>r</a:t>
            </a:r>
            <a:r>
              <a:rPr kumimoji="1" lang="mr-IN" altLang="zh-CN" dirty="0"/>
              <a:t> </a:t>
            </a:r>
            <a:r>
              <a:rPr kumimoji="1" lang="mr-IN" altLang="zh-CN" dirty="0" err="1"/>
              <a:t>k</a:t>
            </a:r>
            <a:r>
              <a:rPr kumimoji="1" lang="mr-IN" altLang="zh-CN" dirty="0"/>
              <a:t>  </a:t>
            </a:r>
            <a:r>
              <a:rPr kumimoji="1" lang="zh-CN" altLang="mr-IN" dirty="0"/>
              <a:t>求最大的</a:t>
            </a:r>
            <a:r>
              <a:rPr kumimoji="1" lang="mr-IN" altLang="zh-CN" dirty="0" err="1"/>
              <a:t>m</a:t>
            </a:r>
            <a:r>
              <a:rPr kumimoji="1" lang="zh-CN" altLang="mr-IN" dirty="0"/>
              <a:t>满足</a:t>
            </a:r>
            <a:r>
              <a:rPr kumimoji="1" lang="mr-IN" altLang="zh-CN" dirty="0"/>
              <a:t>[</a:t>
            </a:r>
            <a:r>
              <a:rPr kumimoji="1" lang="mr-IN" altLang="zh-CN" dirty="0" err="1"/>
              <a:t>l,r</a:t>
            </a:r>
            <a:r>
              <a:rPr kumimoji="1" lang="mr-IN" altLang="zh-CN" dirty="0"/>
              <a:t>]</a:t>
            </a:r>
            <a:r>
              <a:rPr kumimoji="1" lang="zh-CN" altLang="mr-IN" dirty="0"/>
              <a:t>存在子序列</a:t>
            </a:r>
            <a:r>
              <a:rPr kumimoji="1" lang="mr-IN" altLang="zh-CN" dirty="0"/>
              <a:t>k,k+1,...,</a:t>
            </a:r>
            <a:r>
              <a:rPr kumimoji="1" lang="mr-IN" altLang="zh-CN" dirty="0" err="1"/>
              <a:t>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范围</a:t>
            </a:r>
            <a:r>
              <a:rPr kumimoji="1" lang="en-US" altLang="zh-CN" dirty="0"/>
              <a:t>1e6</a:t>
            </a: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Prob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9071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考虑动态规划，最简单的状态是</a:t>
            </a:r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][j][k]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或</a:t>
            </a:r>
            <a:r>
              <a:rPr kumimoji="1" lang="en-US" altLang="zh-CN" dirty="0"/>
              <a:t>k</a:t>
            </a:r>
            <a:r>
              <a:rPr kumimoji="1" lang="zh-CN" altLang="en-US" dirty="0"/>
              <a:t>中的较大者显然是前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个的最大值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方，不太行</a:t>
            </a:r>
          </a:p>
        </p:txBody>
      </p:sp>
    </p:spTree>
    <p:extLst>
      <p:ext uri="{BB962C8B-B14F-4D97-AF65-F5344CB8AC3E}">
        <p14:creationId xmlns:p14="http://schemas.microsoft.com/office/powerpoint/2010/main" val="15070727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把转移写出来看看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最大值，不转移</a:t>
            </a:r>
            <a:endParaRPr kumimoji="1" lang="en-US" altLang="zh-CN" dirty="0"/>
          </a:p>
          <a:p>
            <a:r>
              <a:rPr kumimoji="1" lang="zh-CN" altLang="en-US" dirty="0"/>
              <a:t>否则另最大值为</a:t>
            </a:r>
            <a:r>
              <a:rPr kumimoji="1" lang="en-US" altLang="zh-CN" dirty="0"/>
              <a:t>MAX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 = min(f[i-1][1..a[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]-1])</a:t>
            </a:r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= f[i-1][j]+MAX-a[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 j&lt;a[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= f[i-1][j]+j-a[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 j&gt;a[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48705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考虑用数据结构维护每一步的</a:t>
            </a:r>
            <a:r>
              <a:rPr kumimoji="1" lang="en-US" altLang="zh-CN" dirty="0" err="1"/>
              <a:t>dp</a:t>
            </a:r>
            <a:r>
              <a:rPr kumimoji="1" lang="zh-CN" altLang="en-US" dirty="0"/>
              <a:t>值，如何将数据结构中的值推到下一</a:t>
            </a:r>
            <a:r>
              <a:rPr kumimoji="1" lang="zh-CN" altLang="en-US"/>
              <a:t>步。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226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考虑用数据结构维护每一步的</a:t>
            </a:r>
            <a:r>
              <a:rPr kumimoji="1" lang="en-US" altLang="zh-CN" dirty="0" err="1"/>
              <a:t>dp</a:t>
            </a:r>
            <a:r>
              <a:rPr kumimoji="1" lang="zh-CN" altLang="en-US" dirty="0"/>
              <a:t>值，如何将数据结构中的值推到下一步。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 = min(f[i-1][1..a[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]-1])</a:t>
            </a:r>
            <a:r>
              <a:rPr kumimoji="1" lang="zh-CN" altLang="en-US" dirty="0"/>
              <a:t>    前缀最值，单点插入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74024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考虑用数据结构维护每一步的</a:t>
            </a:r>
            <a:r>
              <a:rPr kumimoji="1" lang="en-US" altLang="zh-CN" dirty="0" err="1"/>
              <a:t>dp</a:t>
            </a:r>
            <a:r>
              <a:rPr kumimoji="1" lang="zh-CN" altLang="en-US" dirty="0"/>
              <a:t>值，如何将数据结构中的值推到下一步。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 = min(f[i-1][1..a[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]-1])</a:t>
            </a:r>
            <a:r>
              <a:rPr kumimoji="1" lang="zh-CN" altLang="en-US" dirty="0"/>
              <a:t>    前缀最值，单点插入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= f[i-1][j]+MAX-a[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 j&lt;a[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  前缀加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3991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考虑用数据结构维护每一步的</a:t>
            </a:r>
            <a:r>
              <a:rPr kumimoji="1" lang="en-US" altLang="zh-CN" dirty="0" err="1"/>
              <a:t>dp</a:t>
            </a:r>
            <a:r>
              <a:rPr kumimoji="1" lang="zh-CN" altLang="en-US" dirty="0"/>
              <a:t>值，如何将数据结构中的值推到下一步。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 = min(f[i-1][1..a[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]-1])</a:t>
            </a:r>
            <a:r>
              <a:rPr kumimoji="1" lang="zh-CN" altLang="en-US" dirty="0"/>
              <a:t>    前缀最值，单点插入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= f[i-1][j]+MAX-a[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 j&lt;a[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  前缀加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= f[i-1][j]+j-a[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 j&gt;a[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 遮住</a:t>
            </a:r>
            <a:r>
              <a:rPr kumimoji="1" lang="en-US" altLang="zh-CN" dirty="0"/>
              <a:t>+j</a:t>
            </a:r>
            <a:r>
              <a:rPr kumimoji="1" lang="zh-CN" altLang="en-US" dirty="0"/>
              <a:t>   后缀减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8083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= f[i-1][j]+j-a[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 j&gt;a[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 还剩下</a:t>
            </a:r>
            <a:r>
              <a:rPr kumimoji="1" lang="en-US" altLang="zh-CN" dirty="0"/>
              <a:t>+j</a:t>
            </a:r>
          </a:p>
        </p:txBody>
      </p:sp>
    </p:spTree>
    <p:extLst>
      <p:ext uri="{BB962C8B-B14F-4D97-AF65-F5344CB8AC3E}">
        <p14:creationId xmlns:p14="http://schemas.microsoft.com/office/powerpoint/2010/main" val="6055342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= f[i-1][j]+j-a[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 j&gt;a[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 还剩下</a:t>
            </a:r>
            <a:r>
              <a:rPr kumimoji="1" lang="en-US" altLang="zh-CN" dirty="0"/>
              <a:t>+j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仅仅维护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值很简单，但是不好维护最小值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1552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= f[i-1][j]+j-a[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 j&gt;a[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 还剩下</a:t>
            </a:r>
            <a:r>
              <a:rPr kumimoji="1" lang="en-US" altLang="zh-CN" dirty="0"/>
              <a:t>+j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仅仅维护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值很简单，但是不好维护最小值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考虑相邻两个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</a:t>
            </a:r>
            <a:r>
              <a:rPr kumimoji="1" lang="en-US" altLang="zh-CN" dirty="0" err="1"/>
              <a:t>i,j</a:t>
            </a:r>
            <a:r>
              <a:rPr kumimoji="1" lang="zh-CN" altLang="en-US" dirty="0"/>
              <a:t>，如果在某一时刻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的答案比</a:t>
            </a:r>
            <a:r>
              <a:rPr kumimoji="1" lang="en-US" altLang="zh-CN" dirty="0"/>
              <a:t>j</a:t>
            </a:r>
            <a:r>
              <a:rPr kumimoji="1" lang="zh-CN" altLang="en-US" dirty="0"/>
              <a:t>小，在所有不在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到</a:t>
            </a:r>
            <a:r>
              <a:rPr kumimoji="1" lang="en-US" altLang="zh-CN" dirty="0"/>
              <a:t>j</a:t>
            </a:r>
            <a:r>
              <a:rPr kumimoji="1" lang="zh-CN" altLang="en-US" dirty="0"/>
              <a:t>之间的插入中，只有</a:t>
            </a:r>
            <a:r>
              <a:rPr kumimoji="1" lang="en-US" altLang="zh-CN" dirty="0"/>
              <a:t>+j</a:t>
            </a:r>
            <a:r>
              <a:rPr kumimoji="1" lang="zh-CN" altLang="en-US" dirty="0"/>
              <a:t>操作是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和</a:t>
            </a:r>
            <a:r>
              <a:rPr kumimoji="1" lang="en-US" altLang="zh-CN" dirty="0"/>
              <a:t>j</a:t>
            </a:r>
            <a:r>
              <a:rPr kumimoji="1" lang="zh-CN" altLang="en-US" dirty="0"/>
              <a:t>变化不一样的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599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= f[i-1][j]+j-a[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 j&gt;a[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 还剩下</a:t>
            </a:r>
            <a:r>
              <a:rPr kumimoji="1" lang="en-US" altLang="zh-CN" dirty="0"/>
              <a:t>+j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仅仅维护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值很简单，但是不好维护最小值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考虑相邻两个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</a:t>
            </a:r>
            <a:r>
              <a:rPr kumimoji="1" lang="en-US" altLang="zh-CN" dirty="0" err="1"/>
              <a:t>i,j</a:t>
            </a:r>
            <a:r>
              <a:rPr kumimoji="1" lang="zh-CN" altLang="en-US" dirty="0"/>
              <a:t>，如果在某一时刻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的答案比</a:t>
            </a:r>
            <a:r>
              <a:rPr kumimoji="1" lang="en-US" altLang="zh-CN" dirty="0"/>
              <a:t>j</a:t>
            </a:r>
            <a:r>
              <a:rPr kumimoji="1" lang="zh-CN" altLang="en-US" dirty="0"/>
              <a:t>小，在所有不在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到</a:t>
            </a:r>
            <a:r>
              <a:rPr kumimoji="1" lang="en-US" altLang="zh-CN" dirty="0"/>
              <a:t>j</a:t>
            </a:r>
            <a:r>
              <a:rPr kumimoji="1" lang="zh-CN" altLang="en-US" dirty="0"/>
              <a:t>之间的插入中，只有</a:t>
            </a:r>
            <a:r>
              <a:rPr kumimoji="1" lang="en-US" altLang="zh-CN" dirty="0"/>
              <a:t>+j</a:t>
            </a:r>
            <a:r>
              <a:rPr kumimoji="1" lang="zh-CN" altLang="en-US" dirty="0"/>
              <a:t>操作是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和</a:t>
            </a:r>
            <a:r>
              <a:rPr kumimoji="1" lang="en-US" altLang="zh-CN" dirty="0"/>
              <a:t>j</a:t>
            </a:r>
            <a:r>
              <a:rPr kumimoji="1" lang="zh-CN" altLang="en-US" dirty="0"/>
              <a:t>变化不一样的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但是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加的比</a:t>
            </a:r>
            <a:r>
              <a:rPr kumimoji="1" lang="en-US" altLang="zh-CN" dirty="0"/>
              <a:t>j</a:t>
            </a:r>
            <a:r>
              <a:rPr kumimoji="1" lang="zh-CN" altLang="en-US" dirty="0"/>
              <a:t>少，所以还是比</a:t>
            </a:r>
            <a:r>
              <a:rPr kumimoji="1" lang="en-US" altLang="zh-CN" dirty="0"/>
              <a:t>j</a:t>
            </a:r>
            <a:r>
              <a:rPr kumimoji="1" lang="zh-CN" altLang="en-US" dirty="0"/>
              <a:t>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78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只做一次</a:t>
            </a:r>
            <a:r>
              <a:rPr kumimoji="1" lang="en-US" altLang="zh-CN" dirty="0"/>
              <a:t>2</a:t>
            </a:r>
            <a:r>
              <a:rPr kumimoji="1" lang="zh-CN" altLang="en-US" dirty="0"/>
              <a:t>操作？</a:t>
            </a:r>
            <a:endParaRPr kumimoji="1" lang="en-US" altLang="zh-CN" dirty="0"/>
          </a:p>
          <a:p>
            <a:r>
              <a:rPr kumimoji="1" lang="zh-CN" altLang="en-US" dirty="0"/>
              <a:t>贪心</a:t>
            </a:r>
          </a:p>
        </p:txBody>
      </p:sp>
    </p:spTree>
    <p:extLst>
      <p:ext uri="{BB962C8B-B14F-4D97-AF65-F5344CB8AC3E}">
        <p14:creationId xmlns:p14="http://schemas.microsoft.com/office/powerpoint/2010/main" val="32897236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那是不是可以把</a:t>
            </a:r>
            <a:r>
              <a:rPr kumimoji="1" lang="en-US" altLang="zh-CN" dirty="0"/>
              <a:t>j</a:t>
            </a:r>
            <a:r>
              <a:rPr kumimoji="1" lang="zh-CN" altLang="en-US" dirty="0"/>
              <a:t>永久的删掉了？</a:t>
            </a:r>
          </a:p>
        </p:txBody>
      </p:sp>
    </p:spTree>
    <p:extLst>
      <p:ext uri="{BB962C8B-B14F-4D97-AF65-F5344CB8AC3E}">
        <p14:creationId xmlns:p14="http://schemas.microsoft.com/office/powerpoint/2010/main" val="31636140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那是不是可以把</a:t>
            </a:r>
            <a:r>
              <a:rPr kumimoji="1" lang="en-US" altLang="zh-CN" dirty="0"/>
              <a:t>j</a:t>
            </a:r>
            <a:r>
              <a:rPr kumimoji="1" lang="zh-CN" altLang="en-US" dirty="0"/>
              <a:t>永久的删掉了？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考虑来了一个介于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和</a:t>
            </a:r>
            <a:r>
              <a:rPr kumimoji="1" lang="en-US" altLang="zh-CN" dirty="0"/>
              <a:t>j</a:t>
            </a:r>
            <a:r>
              <a:rPr kumimoji="1" lang="zh-CN" altLang="en-US" dirty="0"/>
              <a:t>之间的插入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被加了，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被减了，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的答案可能不再小于</a:t>
            </a:r>
            <a:r>
              <a:rPr kumimoji="1" lang="en-US" altLang="zh-CN" dirty="0"/>
              <a:t>j</a:t>
            </a:r>
            <a:r>
              <a:rPr kumimoji="1" lang="zh-CN" altLang="en-US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15620976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那是不是可以把</a:t>
            </a:r>
            <a:r>
              <a:rPr kumimoji="1" lang="en-US" altLang="zh-CN" dirty="0"/>
              <a:t>j</a:t>
            </a:r>
            <a:r>
              <a:rPr kumimoji="1" lang="zh-CN" altLang="en-US" dirty="0"/>
              <a:t>永久的删掉了？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考虑来了一个介于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和</a:t>
            </a:r>
            <a:r>
              <a:rPr kumimoji="1" lang="en-US" altLang="zh-CN" dirty="0"/>
              <a:t>j</a:t>
            </a:r>
            <a:r>
              <a:rPr kumimoji="1" lang="zh-CN" altLang="en-US" dirty="0"/>
              <a:t>之间的插入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被加了，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被减了，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的答案可能不再小于</a:t>
            </a:r>
            <a:r>
              <a:rPr kumimoji="1" lang="en-US" altLang="zh-CN" dirty="0"/>
              <a:t>j</a:t>
            </a:r>
            <a:r>
              <a:rPr kumimoji="1" lang="zh-CN" altLang="en-US" dirty="0"/>
              <a:t>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但是，考虑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值，发现是上一步的前缀最小值，这个值比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上一步的答案都小。</a:t>
            </a:r>
          </a:p>
        </p:txBody>
      </p:sp>
    </p:spTree>
    <p:extLst>
      <p:ext uri="{BB962C8B-B14F-4D97-AF65-F5344CB8AC3E}">
        <p14:creationId xmlns:p14="http://schemas.microsoft.com/office/powerpoint/2010/main" val="42655910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那是不是可以把</a:t>
            </a:r>
            <a:r>
              <a:rPr kumimoji="1" lang="en-US" altLang="zh-CN" dirty="0"/>
              <a:t>j</a:t>
            </a:r>
            <a:r>
              <a:rPr kumimoji="1" lang="zh-CN" altLang="en-US" dirty="0"/>
              <a:t>永久的删掉了？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考虑来了一个介于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和</a:t>
            </a:r>
            <a:r>
              <a:rPr kumimoji="1" lang="en-US" altLang="zh-CN" dirty="0"/>
              <a:t>j</a:t>
            </a:r>
            <a:r>
              <a:rPr kumimoji="1" lang="zh-CN" altLang="en-US" dirty="0"/>
              <a:t>之间的插入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被加了，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被减了，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的答案可能不再小于</a:t>
            </a:r>
            <a:r>
              <a:rPr kumimoji="1" lang="en-US" altLang="zh-CN" dirty="0"/>
              <a:t>j</a:t>
            </a:r>
            <a:r>
              <a:rPr kumimoji="1" lang="zh-CN" altLang="en-US" dirty="0"/>
              <a:t>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但是，考虑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值，发现是上一步的前缀最小值，这个值比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上一步的答案都小。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而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值在每一步是不减的，所以现在</a:t>
            </a:r>
            <a:r>
              <a:rPr kumimoji="1" lang="en-US" altLang="zh-CN" dirty="0"/>
              <a:t>k</a:t>
            </a:r>
            <a:r>
              <a:rPr kumimoji="1" lang="zh-CN" altLang="en-US" dirty="0"/>
              <a:t>比</a:t>
            </a:r>
            <a:r>
              <a:rPr kumimoji="1" lang="en-US" altLang="zh-CN" dirty="0"/>
              <a:t>j</a:t>
            </a:r>
            <a:r>
              <a:rPr kumimoji="1" lang="zh-CN" altLang="en-US" dirty="0"/>
              <a:t>优了，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又可以被删了。</a:t>
            </a:r>
          </a:p>
        </p:txBody>
      </p:sp>
    </p:spTree>
    <p:extLst>
      <p:ext uri="{BB962C8B-B14F-4D97-AF65-F5344CB8AC3E}">
        <p14:creationId xmlns:p14="http://schemas.microsoft.com/office/powerpoint/2010/main" val="34438636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所以</a:t>
            </a:r>
            <a:r>
              <a:rPr kumimoji="1" lang="en-US" altLang="zh-CN" dirty="0"/>
              <a:t>j</a:t>
            </a:r>
            <a:r>
              <a:rPr kumimoji="1" lang="zh-CN" altLang="en-US" dirty="0"/>
              <a:t>其实可以被永远的去掉，而且实际上我们对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值可以维护出一个单调的结构。</a:t>
            </a:r>
          </a:p>
        </p:txBody>
      </p:sp>
    </p:spTree>
    <p:extLst>
      <p:ext uri="{BB962C8B-B14F-4D97-AF65-F5344CB8AC3E}">
        <p14:creationId xmlns:p14="http://schemas.microsoft.com/office/powerpoint/2010/main" val="41114068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所以</a:t>
            </a:r>
            <a:r>
              <a:rPr kumimoji="1" lang="en-US" altLang="zh-CN" dirty="0"/>
              <a:t>j</a:t>
            </a:r>
            <a:r>
              <a:rPr kumimoji="1" lang="zh-CN" altLang="en-US" dirty="0"/>
              <a:t>其实可以被永远的去掉，而且实际上我们对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值可以维护出一个单调的结构。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用数据结构维护每个人再进行几次</a:t>
            </a:r>
            <a:r>
              <a:rPr kumimoji="1" lang="en-US" altLang="zh-CN" dirty="0"/>
              <a:t>+j</a:t>
            </a:r>
            <a:r>
              <a:rPr kumimoji="1" lang="zh-CN" altLang="en-US" dirty="0"/>
              <a:t>就会比前一个人大了，只有插入操作会产生影响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92377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所以</a:t>
            </a:r>
            <a:r>
              <a:rPr kumimoji="1" lang="en-US" altLang="zh-CN" dirty="0"/>
              <a:t>j</a:t>
            </a:r>
            <a:r>
              <a:rPr kumimoji="1" lang="zh-CN" altLang="en-US" dirty="0"/>
              <a:t>其实可以被永远的去掉，而且实际上我们对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值可以维护出一个单调的结构。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用数据结构维护每个人再进行几次</a:t>
            </a:r>
            <a:r>
              <a:rPr kumimoji="1" lang="en-US" altLang="zh-CN" dirty="0"/>
              <a:t>+j</a:t>
            </a:r>
            <a:r>
              <a:rPr kumimoji="1" lang="zh-CN" altLang="en-US" dirty="0"/>
              <a:t>就会比前一个人大了，只有插入操作会产生影响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所以需要维护单点修改和后缀减，还有全局最值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8919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在每次插入新值之后暴力不断的删直到最小值不为</a:t>
            </a:r>
            <a:r>
              <a:rPr kumimoji="1"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762215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在每次插入新值之后暴力不断的删直到最小值不为</a:t>
            </a:r>
            <a:r>
              <a:rPr kumimoji="1" lang="en-US" altLang="zh-CN" dirty="0"/>
              <a:t>0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这样我们取前缀最小值就只需要知道前面的最后一个点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2576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在每次插入新值之后暴力不断的删直到最小值不为</a:t>
            </a:r>
            <a:r>
              <a:rPr kumimoji="1" lang="en-US" altLang="zh-CN" dirty="0"/>
              <a:t>0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这样我们取前缀最小值就只需要知道前面的最后一个点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现在我们只需要求单点的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值，所以</a:t>
            </a:r>
            <a:r>
              <a:rPr kumimoji="1" lang="en-US" altLang="zh-CN" dirty="0"/>
              <a:t>+j</a:t>
            </a:r>
            <a:r>
              <a:rPr kumimoji="1" lang="zh-CN" altLang="en-US" dirty="0"/>
              <a:t>操作可以直接维护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15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只有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操作？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60622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用数据结构维护一行的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值，支持前缀</a:t>
            </a:r>
            <a:r>
              <a:rPr kumimoji="1" lang="en-US" altLang="zh-CN" dirty="0"/>
              <a:t>+</a:t>
            </a:r>
            <a:r>
              <a:rPr kumimoji="1" lang="zh-CN" altLang="en-US" dirty="0"/>
              <a:t>，后缀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，后缀</a:t>
            </a:r>
            <a:r>
              <a:rPr kumimoji="1" lang="en-US" altLang="zh-CN" dirty="0"/>
              <a:t>+j</a:t>
            </a:r>
            <a:r>
              <a:rPr kumimoji="1" lang="zh-CN" altLang="en-US" dirty="0"/>
              <a:t>，单点查询，单点插入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42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用数据结构维护一行的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值，支持前缀</a:t>
            </a:r>
            <a:r>
              <a:rPr kumimoji="1" lang="en-US" altLang="zh-CN" dirty="0"/>
              <a:t>+</a:t>
            </a:r>
            <a:r>
              <a:rPr kumimoji="1" lang="zh-CN" altLang="en-US" dirty="0"/>
              <a:t>，后缀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，后缀</a:t>
            </a:r>
            <a:r>
              <a:rPr kumimoji="1" lang="en-US" altLang="zh-CN" dirty="0"/>
              <a:t>+j</a:t>
            </a:r>
            <a:r>
              <a:rPr kumimoji="1" lang="zh-CN" altLang="en-US" dirty="0"/>
              <a:t>，单点查询，单点插入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再维护一个数据结构支持单点修改，后缀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，全局最值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4714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用数据结构维护一行的</a:t>
            </a:r>
            <a:r>
              <a:rPr kumimoji="1" lang="en-US" altLang="zh-CN" dirty="0"/>
              <a:t>DP</a:t>
            </a:r>
            <a:r>
              <a:rPr kumimoji="1" lang="zh-CN" altLang="en-US" dirty="0"/>
              <a:t>值，支持前缀</a:t>
            </a:r>
            <a:r>
              <a:rPr kumimoji="1" lang="en-US" altLang="zh-CN" dirty="0"/>
              <a:t>+</a:t>
            </a:r>
            <a:r>
              <a:rPr kumimoji="1" lang="zh-CN" altLang="en-US" dirty="0"/>
              <a:t>，后缀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，后缀</a:t>
            </a:r>
            <a:r>
              <a:rPr kumimoji="1" lang="en-US" altLang="zh-CN" dirty="0"/>
              <a:t>+j</a:t>
            </a:r>
            <a:r>
              <a:rPr kumimoji="1" lang="zh-CN" altLang="en-US" dirty="0"/>
              <a:t>，单点查询，单点插入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再维护一个数据结构支持单点修改，后缀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，全局最值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后者线段树很容易维护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5740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维护前者有很多方法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1894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维护前者有很多方法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不嫌麻烦的，线段树都可以搞定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6862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维护前者有很多方法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不嫌麻烦的，线段树都可以搞定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可以用一个</a:t>
            </a:r>
            <a:r>
              <a:rPr kumimoji="1" lang="en-US" altLang="zh-CN" dirty="0"/>
              <a:t>set</a:t>
            </a:r>
            <a:r>
              <a:rPr kumimoji="1" lang="zh-CN" altLang="en-US" dirty="0"/>
              <a:t>方便找到上一个值，下一个值之类的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351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维护前者有很多方法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不嫌麻烦的，线段树都可以搞定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可以用一个</a:t>
            </a:r>
            <a:r>
              <a:rPr kumimoji="1" lang="en-US" altLang="zh-CN" dirty="0"/>
              <a:t>set</a:t>
            </a:r>
            <a:r>
              <a:rPr kumimoji="1" lang="zh-CN" altLang="en-US" dirty="0"/>
              <a:t>方便找到上一个值，下一个值之类的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有板子的，平衡树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23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4128</Words>
  <Application>Microsoft Macintosh PowerPoint</Application>
  <PresentationFormat>宽屏</PresentationFormat>
  <Paragraphs>383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2" baseType="lpstr">
      <vt:lpstr>等线</vt:lpstr>
      <vt:lpstr>等线 Light</vt:lpstr>
      <vt:lpstr>Arial</vt:lpstr>
      <vt:lpstr>Cambria Math</vt:lpstr>
      <vt:lpstr>Mangal</vt:lpstr>
      <vt:lpstr>Office 主题​​</vt:lpstr>
      <vt:lpstr>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做法</vt:lpstr>
      <vt:lpstr>Prob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Dsu on the tree</vt:lpstr>
      <vt:lpstr>做法</vt:lpstr>
      <vt:lpstr>Prob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 4</vt:lpstr>
      <vt:lpstr>PowerPoint 演示文稿</vt:lpstr>
      <vt:lpstr>PowerPoint 演示文稿</vt:lpstr>
      <vt:lpstr>PowerPoint 演示文稿</vt:lpstr>
      <vt:lpstr>PowerPoint 演示文稿</vt:lpstr>
      <vt:lpstr>Prob 5</vt:lpstr>
      <vt:lpstr>PowerPoint 演示文稿</vt:lpstr>
      <vt:lpstr>PowerPoint 演示文稿</vt:lpstr>
      <vt:lpstr>PowerPoint 演示文稿</vt:lpstr>
      <vt:lpstr>PowerPoint 演示文稿</vt:lpstr>
      <vt:lpstr>做法一</vt:lpstr>
      <vt:lpstr>做法二</vt:lpstr>
      <vt:lpstr>做法二</vt:lpstr>
      <vt:lpstr>做法二</vt:lpstr>
      <vt:lpstr>Prob 6</vt:lpstr>
      <vt:lpstr>PowerPoint 演示文稿</vt:lpstr>
      <vt:lpstr>PowerPoint 演示文稿</vt:lpstr>
      <vt:lpstr>PowerPoint 演示文稿</vt:lpstr>
      <vt:lpstr>PowerPoint 演示文稿</vt:lpstr>
      <vt:lpstr>All Last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All Last  2</vt:lpstr>
      <vt:lpstr>PowerPoint 演示文稿</vt:lpstr>
      <vt:lpstr>PowerPoint 演示文稿</vt:lpstr>
      <vt:lpstr>PowerPoint 演示文稿</vt:lpstr>
      <vt:lpstr>PowerPoint 演示文稿</vt:lpstr>
      <vt:lpstr>把转移写出来看看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总结</vt:lpstr>
      <vt:lpstr>总结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Zicheng Ye</dc:creator>
  <cp:lastModifiedBy>Zicheng Ye</cp:lastModifiedBy>
  <cp:revision>13</cp:revision>
  <dcterms:created xsi:type="dcterms:W3CDTF">2020-07-22T03:01:50Z</dcterms:created>
  <dcterms:modified xsi:type="dcterms:W3CDTF">2020-08-09T09:36:58Z</dcterms:modified>
</cp:coreProperties>
</file>