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59" r:id="rId4"/>
    <p:sldId id="260" r:id="rId5"/>
    <p:sldId id="258" r:id="rId6"/>
    <p:sldId id="257" r:id="rId7"/>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04" userDrawn="1">
          <p15:clr>
            <a:srgbClr val="A4A3A4"/>
          </p15:clr>
        </p15:guide>
        <p15:guide id="2" orient="horz" pos="13088" userDrawn="1">
          <p15:clr>
            <a:srgbClr val="A4A3A4"/>
          </p15:clr>
        </p15:guide>
        <p15:guide id="3" orient="horz" pos="2486" userDrawn="1">
          <p15:clr>
            <a:srgbClr val="A4A3A4"/>
          </p15:clr>
        </p15:guide>
        <p15:guide id="4" orient="horz" pos="1419" userDrawn="1">
          <p15:clr>
            <a:srgbClr val="A4A3A4"/>
          </p15:clr>
        </p15:guide>
        <p15:guide id="5" pos="4782" userDrawn="1">
          <p15:clr>
            <a:srgbClr val="A4A3A4"/>
          </p15:clr>
        </p15:guide>
        <p15:guide id="6" pos="5408" userDrawn="1">
          <p15:clr>
            <a:srgbClr val="A4A3A4"/>
          </p15:clr>
        </p15:guide>
        <p15:guide id="7" pos="9843" userDrawn="1">
          <p15:clr>
            <a:srgbClr val="A4A3A4"/>
          </p15:clr>
        </p15:guide>
        <p15:guide id="8" pos="15773" userDrawn="1">
          <p15:clr>
            <a:srgbClr val="A4A3A4"/>
          </p15:clr>
        </p15:guide>
        <p15:guide id="9" pos="739" userDrawn="1">
          <p15:clr>
            <a:srgbClr val="A4A3A4"/>
          </p15:clr>
        </p15:guide>
        <p15:guide id="10" pos="10498" userDrawn="1">
          <p15:clr>
            <a:srgbClr val="A4A3A4"/>
          </p15:clr>
        </p15:guide>
        <p15:guide id="11" pos="15192"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AAA192-A141-36C8-7796-EEBDD48A7242}" name="Rebecca Rogers" initials="RR" userId="35120500c4f8708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4BA3"/>
    <a:srgbClr val="004FA2"/>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3213B-432C-47BE-9AFF-94E47DCD97CE}" v="5" dt="2023-04-26T14:11:27.5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9"/>
    <p:restoredTop sz="94643"/>
  </p:normalViewPr>
  <p:slideViewPr>
    <p:cSldViewPr snapToGrid="0">
      <p:cViewPr>
        <p:scale>
          <a:sx n="37" d="100"/>
          <a:sy n="37" d="100"/>
        </p:scale>
        <p:origin x="-134" y="-499"/>
      </p:cViewPr>
      <p:guideLst>
        <p:guide orient="horz" pos="504"/>
        <p:guide orient="horz" pos="13088"/>
        <p:guide orient="horz" pos="2486"/>
        <p:guide orient="horz" pos="1419"/>
        <p:guide pos="4782"/>
        <p:guide pos="5408"/>
        <p:guide pos="9843"/>
        <p:guide pos="15773"/>
        <p:guide pos="739"/>
        <p:guide pos="10498"/>
        <p:guide pos="15192"/>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4/27/2023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ataunodc.un.org/"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706"/>
          </a:srgbClr>
        </a:solidFill>
        <a:effectLst/>
      </p:bgPr>
    </p:bg>
    <p:spTree>
      <p:nvGrpSpPr>
        <p:cNvPr id="1" name=""/>
        <p:cNvGrpSpPr/>
        <p:nvPr/>
      </p:nvGrpSpPr>
      <p:grpSpPr>
        <a:xfrm>
          <a:off x="0" y="0"/>
          <a:ext cx="0" cy="0"/>
          <a:chOff x="0" y="0"/>
          <a:chExt cx="0" cy="0"/>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282812" y="3051020"/>
            <a:ext cx="6838040" cy="7949212"/>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sz="2400" b="1" dirty="0">
                <a:latin typeface="Calibri" panose="020F0502020204030204" pitchFamily="34" charset="0"/>
                <a:cs typeface="Calibri" panose="020F0502020204030204" pitchFamily="34" charset="0"/>
              </a:rPr>
              <a:t>Scope:</a:t>
            </a:r>
            <a:r>
              <a:rPr lang="en-US" altLang="ja-JP" sz="2400" dirty="0">
                <a:latin typeface="Calibri" panose="020F0502020204030204" pitchFamily="34" charset="0"/>
                <a:cs typeface="Calibri" panose="020F0502020204030204" pitchFamily="34" charset="0"/>
              </a:rPr>
              <a:t> Use data from the United Nations (UN) to build ML models on femicide, or instances of women being killed on account of their gender.</a:t>
            </a:r>
          </a:p>
          <a:p>
            <a:pPr marL="457200" indent="-457200" eaLnBrk="1" hangingPunct="1">
              <a:spcBef>
                <a:spcPct val="10000"/>
              </a:spcBef>
              <a:buFont typeface="Arial" panose="020B0604020202020204" pitchFamily="34" charset="0"/>
              <a:buChar char="•"/>
            </a:pPr>
            <a:r>
              <a:rPr lang="en-US" altLang="ja-JP" sz="2400" b="1" dirty="0">
                <a:latin typeface="Calibri" panose="020F0502020204030204" pitchFamily="34" charset="0"/>
                <a:cs typeface="Calibri" panose="020F0502020204030204" pitchFamily="34" charset="0"/>
              </a:rPr>
              <a:t>Research Question: </a:t>
            </a:r>
            <a:r>
              <a:rPr lang="en-US" altLang="ja-JP" sz="2400" dirty="0">
                <a:latin typeface="Calibri" panose="020F0502020204030204" pitchFamily="34" charset="0"/>
                <a:cs typeface="Calibri" panose="020F0502020204030204" pitchFamily="34" charset="0"/>
              </a:rPr>
              <a:t>Can a machine learning application predict future rates of femicide when accounting for violent crimes, sexual crimes, and access to a criminal justice system? </a:t>
            </a:r>
          </a:p>
          <a:p>
            <a:pPr marL="457200" indent="-457200" eaLnBrk="1" hangingPunct="1">
              <a:spcBef>
                <a:spcPct val="10000"/>
              </a:spcBef>
              <a:buFont typeface="Arial" panose="020B0604020202020204" pitchFamily="34" charset="0"/>
              <a:buChar char="•"/>
            </a:pPr>
            <a:r>
              <a:rPr lang="en-US" altLang="ja-JP" sz="2400" b="1" dirty="0">
                <a:latin typeface="Calibri" panose="020F0502020204030204" pitchFamily="34" charset="0"/>
                <a:cs typeface="Calibri" panose="020F0502020204030204" pitchFamily="34" charset="0"/>
              </a:rPr>
              <a:t>Importance of Research:</a:t>
            </a:r>
            <a:r>
              <a:rPr lang="en-US" altLang="ja-JP" sz="2400" dirty="0">
                <a:latin typeface="Calibri" panose="020F0502020204030204" pitchFamily="34" charset="0"/>
                <a:cs typeface="Calibri" panose="020F0502020204030204" pitchFamily="34" charset="0"/>
              </a:rPr>
              <a:t> Femicide is a brutal crime that occurs globally and is typically underreported by governments. The UN is dedicated to improving gender equality and security of women globally in its Sustainable Development Goals. However, it lacks data and statistical modeling on femicide, which means resources cannot be allocated globally to address this problem.</a:t>
            </a:r>
            <a:endParaRPr lang="en-US" altLang="ja-JP" sz="2400" b="1" dirty="0">
              <a:latin typeface="Calibri" panose="020F0502020204030204" pitchFamily="34" charset="0"/>
              <a:cs typeface="Calibri" panose="020F0502020204030204" pitchFamily="34" charset="0"/>
            </a:endParaRPr>
          </a:p>
          <a:p>
            <a:pPr eaLnBrk="1" hangingPunct="1">
              <a:spcBef>
                <a:spcPct val="10000"/>
              </a:spcBef>
            </a:pPr>
            <a:r>
              <a:rPr lang="en-US" altLang="ja-JP" sz="2400" dirty="0">
                <a:latin typeface="Calibri" panose="020F0502020204030204" pitchFamily="34" charset="0"/>
                <a:cs typeface="Calibri" panose="020F0502020204030204" pitchFamily="34" charset="0"/>
              </a:rPr>
              <a:t> </a:t>
            </a:r>
            <a:endParaRPr lang="en-US" altLang="en-US" sz="24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237569" y="11309684"/>
            <a:ext cx="6898891" cy="758489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sz="2600" dirty="0">
                <a:solidFill>
                  <a:srgbClr val="FF8000"/>
                </a:solidFill>
                <a:latin typeface="Calibri" panose="020F0502020204030204" pitchFamily="34" charset="0"/>
                <a:cs typeface="Calibri" panose="020F0502020204030204" pitchFamily="34" charset="0"/>
              </a:rPr>
              <a:t>	</a:t>
            </a:r>
          </a:p>
          <a:p>
            <a:pPr marL="457200"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a:t>
            </a:r>
            <a:r>
              <a:rPr lang="en-US" altLang="en-US" sz="2400" b="1" i="1" dirty="0">
                <a:latin typeface="Calibri" panose="020F0502020204030204" pitchFamily="34" charset="0"/>
                <a:cs typeface="Calibri" panose="020F0502020204030204" pitchFamily="34" charset="0"/>
              </a:rPr>
              <a:t>Ridge Regression</a:t>
            </a:r>
            <a:r>
              <a:rPr lang="en-US" altLang="en-US" sz="2400" dirty="0">
                <a:latin typeface="Calibri" panose="020F0502020204030204" pitchFamily="34" charset="0"/>
                <a:cs typeface="Calibri" panose="020F0502020204030204" pitchFamily="34" charset="0"/>
              </a:rPr>
              <a:t>, </a:t>
            </a:r>
            <a:r>
              <a:rPr lang="en-US" altLang="en-US" sz="2400" b="1" i="1" dirty="0">
                <a:latin typeface="Calibri" panose="020F0502020204030204" pitchFamily="34" charset="0"/>
                <a:cs typeface="Calibri" panose="020F0502020204030204" pitchFamily="34" charset="0"/>
              </a:rPr>
              <a:t>LASSO Regression</a:t>
            </a:r>
            <a:r>
              <a:rPr lang="en-US" altLang="en-US" sz="2400" dirty="0">
                <a:latin typeface="Calibri" panose="020F0502020204030204" pitchFamily="34" charset="0"/>
                <a:cs typeface="Calibri" panose="020F0502020204030204" pitchFamily="34" charset="0"/>
              </a:rPr>
              <a:t>, </a:t>
            </a:r>
            <a:r>
              <a:rPr lang="en-US" altLang="en-US" sz="2400" b="1" i="1" dirty="0">
                <a:latin typeface="Calibri" panose="020F0502020204030204" pitchFamily="34" charset="0"/>
                <a:cs typeface="Calibri" panose="020F0502020204030204" pitchFamily="34" charset="0"/>
              </a:rPr>
              <a:t>Principal Components Regression (PCR)</a:t>
            </a:r>
            <a:r>
              <a:rPr lang="en-US" altLang="en-US" sz="2400" dirty="0">
                <a:latin typeface="Calibri" panose="020F0502020204030204" pitchFamily="34" charset="0"/>
                <a:cs typeface="Calibri" panose="020F0502020204030204" pitchFamily="34" charset="0"/>
              </a:rPr>
              <a:t>,</a:t>
            </a:r>
            <a:r>
              <a:rPr lang="en-US" altLang="en-US" sz="2400" b="1" i="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and </a:t>
            </a:r>
            <a:r>
              <a:rPr lang="en-US" altLang="en-US" sz="2400" b="1" i="1" dirty="0">
                <a:latin typeface="Calibri" panose="020F0502020204030204" pitchFamily="34" charset="0"/>
                <a:cs typeface="Calibri" panose="020F0502020204030204" pitchFamily="34" charset="0"/>
              </a:rPr>
              <a:t>Partial Least Squares Regression (PLS) </a:t>
            </a:r>
            <a:r>
              <a:rPr lang="en-US" altLang="en-US" sz="2400" dirty="0">
                <a:latin typeface="Calibri" panose="020F0502020204030204" pitchFamily="34" charset="0"/>
                <a:cs typeface="Calibri" panose="020F0502020204030204" pitchFamily="34" charset="0"/>
              </a:rPr>
              <a:t>to predict a subregion’s femicide rates. The goal of these methods is to improve prediction power by reducing multicollinearity, variance, and the complexity of models to prevent overfitting.</a:t>
            </a:r>
          </a:p>
          <a:p>
            <a:pPr marL="457200"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a:t>
            </a:r>
            <a:r>
              <a:rPr lang="en-US" altLang="en-US" sz="2400" b="1" i="1" dirty="0">
                <a:latin typeface="Calibri" panose="020F0502020204030204" pitchFamily="34" charset="0"/>
                <a:cs typeface="Calibri" panose="020F0502020204030204" pitchFamily="34" charset="0"/>
              </a:rPr>
              <a:t>Classification Trees </a:t>
            </a:r>
            <a:r>
              <a:rPr lang="en-US" altLang="en-US" sz="2400" dirty="0">
                <a:latin typeface="Calibri" panose="020F0502020204030204" pitchFamily="34" charset="0"/>
                <a:cs typeface="Calibri" panose="020F0502020204030204" pitchFamily="34" charset="0"/>
              </a:rPr>
              <a:t>and </a:t>
            </a:r>
            <a:r>
              <a:rPr lang="en-US" altLang="en-US" sz="2400" b="1" i="1" dirty="0">
                <a:latin typeface="Calibri" panose="020F0502020204030204" pitchFamily="34" charset="0"/>
                <a:cs typeface="Calibri" panose="020F0502020204030204" pitchFamily="34" charset="0"/>
              </a:rPr>
              <a:t>K Nearest Neighbors (KNN)</a:t>
            </a:r>
            <a:r>
              <a:rPr lang="en-US" altLang="en-US" sz="2400" b="1" dirty="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to classify the intensity of femicide in a subregion. The goal of these methods is to predict femicide by using the best thresholds maximize the classification rate.</a:t>
            </a:r>
          </a:p>
          <a:p>
            <a:pPr marL="457200"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Use </a:t>
            </a:r>
            <a:r>
              <a:rPr lang="en-US" altLang="en-US" sz="2400" b="1" i="1" dirty="0">
                <a:latin typeface="Calibri" panose="020F0502020204030204" pitchFamily="34" charset="0"/>
                <a:cs typeface="Calibri" panose="020F0502020204030204" pitchFamily="34" charset="0"/>
              </a:rPr>
              <a:t>K-Fold Cross-Validation </a:t>
            </a:r>
            <a:r>
              <a:rPr lang="en-US" altLang="en-US" sz="2400" dirty="0">
                <a:latin typeface="Calibri" panose="020F0502020204030204" pitchFamily="34" charset="0"/>
                <a:cs typeface="Calibri" panose="020F0502020204030204" pitchFamily="34" charset="0"/>
              </a:rPr>
              <a:t>to create more accurate estimations of error and improve prediction accuracy.</a:t>
            </a:r>
          </a:p>
        </p:txBody>
      </p:sp>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885805" y="3051020"/>
            <a:ext cx="15009018" cy="14709775"/>
          </a:xfrm>
          <a:prstGeom prst="rect">
            <a:avLst/>
          </a:prstGeom>
          <a:solidFill>
            <a:schemeClr val="bg1"/>
          </a:solidFill>
          <a:ln w="38100">
            <a:solidFill>
              <a:srgbClr val="004FA2"/>
            </a:solidFill>
            <a:round/>
            <a:headEnd/>
            <a:tailEnd/>
          </a:ln>
        </p:spPr>
        <p:txBody>
          <a:bodyPr lIns="587829" tIns="293914" rIns="587829" bIns="587829" anchor="ctr"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latin typeface="Calibri" panose="020F0502020204030204" pitchFamily="34" charset="0"/>
              <a:cs typeface="Calibri" panose="020F0502020204030204" pitchFamily="34" charset="0"/>
            </a:endParaRPr>
          </a:p>
        </p:txBody>
      </p:sp>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772484" y="2966010"/>
            <a:ext cx="6766560" cy="81938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Across all models, subregion (especially Sub Saharan Africa and Latin America) and robbery were the most significant predictors of femicide.</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26% of subregions have “critical” rates of femicide: Central Asia, Latin America and the Caribbean, South Asia, and Sub Saharan Africa.</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The relationship between femicide and sexual violence varied between models. In regression models, high rates of sexual violence resulted in lower rates femicide. In classification models, high rates of sexual violence led to a higher classification of femicide.</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The efficacy of a justice system (arrests, prosecutions, and convictions) were not a significant predictor of femicide.</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2002874"/>
            <a:ext cx="30175200" cy="96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386"/>
              </a:spcAft>
            </a:pPr>
            <a:r>
              <a:rPr lang="en-US" altLang="en-US" sz="4000" b="1" dirty="0">
                <a:latin typeface="Calibri" panose="020F0502020204030204" pitchFamily="34" charset="0"/>
                <a:cs typeface="Calibri" panose="020F0502020204030204" pitchFamily="34" charset="0"/>
              </a:rPr>
              <a:t>Barbara Broussard, Adrian Bogart, and Rebecca Rogers</a:t>
            </a:r>
            <a:endParaRPr lang="en-US" altLang="en-US" sz="4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3223249" y="478411"/>
            <a:ext cx="26386972" cy="1525119"/>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2880" tIns="182880" rIns="182880" bIns="182880" anchor="ctr">
            <a:spAutoFit/>
          </a:bodyPr>
          <a:lstStyle/>
          <a:p>
            <a:pPr algn="ctr">
              <a:lnSpc>
                <a:spcPct val="90000"/>
              </a:lnSpc>
              <a:defRPr/>
            </a:pPr>
            <a:r>
              <a:rPr lang="en-US" sz="7200" b="1" dirty="0">
                <a:solidFill>
                  <a:schemeClr val="tx1">
                    <a:alpha val="95000"/>
                  </a:schemeClr>
                </a:solidFill>
                <a:latin typeface="Calibri" panose="020F0502020204030204" pitchFamily="34" charset="0"/>
                <a:ea typeface="ＭＳ Ｐゴシック" charset="0"/>
                <a:cs typeface="Calibri" panose="020F0502020204030204" pitchFamily="34" charset="0"/>
              </a:rPr>
              <a:t>Using Machine Learning to Predict Femicide Globally</a:t>
            </a:r>
          </a:p>
        </p:txBody>
      </p:sp>
      <p:grpSp>
        <p:nvGrpSpPr>
          <p:cNvPr id="5" name="Group 4">
            <a:extLst>
              <a:ext uri="{FF2B5EF4-FFF2-40B4-BE49-F238E27FC236}">
                <a16:creationId xmlns:a16="http://schemas.microsoft.com/office/drawing/2014/main" id="{ADA5316A-C039-EB97-16EC-9C93CD2E03FE}"/>
              </a:ext>
            </a:extLst>
          </p:cNvPr>
          <p:cNvGrpSpPr/>
          <p:nvPr/>
        </p:nvGrpSpPr>
        <p:grpSpPr>
          <a:xfrm>
            <a:off x="1282812" y="18113961"/>
            <a:ext cx="30474216" cy="3434304"/>
            <a:chOff x="1282812" y="18113961"/>
            <a:chExt cx="30474216" cy="3434304"/>
          </a:xfrm>
        </p:grpSpPr>
        <p:sp>
          <p:nvSpPr>
            <p:cNvPr id="14345" name="Text Box 16">
              <a:extLst>
                <a:ext uri="{FF2B5EF4-FFF2-40B4-BE49-F238E27FC236}">
                  <a16:creationId xmlns:a16="http://schemas.microsoft.com/office/drawing/2014/main" id="{F890D5BA-89D8-23F0-AF42-640C20C2AE61}"/>
                </a:ext>
              </a:extLst>
            </p:cNvPr>
            <p:cNvSpPr txBox="1">
              <a:spLocks noChangeAspect="1" noChangeArrowheads="1"/>
            </p:cNvSpPr>
            <p:nvPr/>
          </p:nvSpPr>
          <p:spPr bwMode="auto">
            <a:xfrm>
              <a:off x="11719320" y="18113961"/>
              <a:ext cx="9601200" cy="3434304"/>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Data</a:t>
              </a:r>
              <a:r>
                <a:rPr lang="en-US" altLang="en-US" sz="2400" b="1" dirty="0">
                  <a:solidFill>
                    <a:srgbClr val="000000"/>
                  </a:solidFill>
                  <a:latin typeface="Calibri" panose="020F0502020204030204" pitchFamily="34" charset="0"/>
                  <a:cs typeface="Calibri" panose="020F0502020204030204" pitchFamily="34" charset="0"/>
                </a:rPr>
                <a:t> </a:t>
              </a:r>
            </a:p>
            <a:p>
              <a:pPr eaLnBrk="1" hangingPunct="1">
                <a:spcBef>
                  <a:spcPts val="771"/>
                </a:spcBef>
              </a:pPr>
              <a:r>
                <a:rPr lang="en-US" altLang="en-US" sz="2400" dirty="0">
                  <a:latin typeface="Calibri" panose="020F0502020204030204" pitchFamily="34" charset="0"/>
                  <a:cs typeface="Calibri" panose="020F0502020204030204" pitchFamily="34" charset="0"/>
                </a:rPr>
                <a:t>Source: United Nations Office on Drugs and Crime (UNODC)</a:t>
              </a:r>
            </a:p>
            <a:p>
              <a:pPr eaLnBrk="1" hangingPunct="1">
                <a:spcBef>
                  <a:spcPts val="771"/>
                </a:spcBef>
              </a:pPr>
              <a:r>
                <a:rPr lang="en-US" altLang="en-US" sz="2400" dirty="0">
                  <a:latin typeface="Calibri" panose="020F0502020204030204" pitchFamily="34" charset="0"/>
                  <a:cs typeface="Calibri" panose="020F0502020204030204" pitchFamily="34" charset="0"/>
                </a:rPr>
                <a:t>Size/Scale: 130 observations, 11 variables</a:t>
              </a:r>
            </a:p>
            <a:p>
              <a:pPr eaLnBrk="1" hangingPunct="1">
                <a:spcBef>
                  <a:spcPts val="771"/>
                </a:spcBef>
              </a:pPr>
              <a:r>
                <a:rPr lang="en-US" altLang="en-US" sz="2400" dirty="0">
                  <a:latin typeface="Calibri" panose="020F0502020204030204" pitchFamily="34" charset="0"/>
                  <a:cs typeface="Calibri" panose="020F0502020204030204" pitchFamily="34" charset="0"/>
                </a:rPr>
                <a:t>Predictor: Femicide</a:t>
              </a:r>
            </a:p>
            <a:p>
              <a:pPr eaLnBrk="1" hangingPunct="1">
                <a:spcBef>
                  <a:spcPts val="771"/>
                </a:spcBef>
              </a:pPr>
              <a:r>
                <a:rPr lang="en-US" altLang="en-US" sz="2400" dirty="0">
                  <a:latin typeface="Calibri" panose="020F0502020204030204" pitchFamily="34" charset="0"/>
                  <a:cs typeface="Calibri" panose="020F0502020204030204" pitchFamily="34" charset="0"/>
                </a:rPr>
                <a:t>Response: Subregion, Year, Kidnapping, Robbery, Serious Assault, Sexual Violence, Rape, Arrests, Prosecutions, and Convictions </a:t>
              </a:r>
            </a:p>
            <a:p>
              <a:pPr eaLnBrk="1" hangingPunct="1">
                <a:spcBef>
                  <a:spcPts val="771"/>
                </a:spcBef>
              </a:pPr>
              <a:r>
                <a:rPr lang="en-US" altLang="en-US" sz="2400" dirty="0">
                  <a:latin typeface="Calibri" panose="020F0502020204030204" pitchFamily="34" charset="0"/>
                  <a:cs typeface="Calibri" panose="020F0502020204030204" pitchFamily="34" charset="0"/>
                </a:rPr>
                <a:t>*All variables except Subregion and Year are rates per 100,000 people.</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282812" y="19146981"/>
              <a:ext cx="9601200" cy="232020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eaLnBrk="1" hangingPunct="1">
                <a:spcBef>
                  <a:spcPts val="771"/>
                </a:spcBef>
              </a:pPr>
              <a:r>
                <a:rPr lang="en-US" altLang="en-US" sz="2400" dirty="0">
                  <a:latin typeface="Calibri" panose="020F0502020204030204" pitchFamily="34" charset="0"/>
                  <a:cs typeface="Calibri" panose="020F0502020204030204" pitchFamily="34" charset="0"/>
                  <a:hlinkClick r:id="rId4"/>
                </a:rPr>
                <a:t>https://dataunodc.un.org/</a:t>
              </a:r>
              <a:endParaRPr lang="en-US" altLang="en-US" sz="2400" dirty="0">
                <a:latin typeface="Calibri" panose="020F0502020204030204" pitchFamily="34" charset="0"/>
                <a:cs typeface="Calibri" panose="020F0502020204030204" pitchFamily="34" charset="0"/>
              </a:endParaRPr>
            </a:p>
            <a:p>
              <a:pPr eaLnBrk="1" hangingPunct="1">
                <a:spcBef>
                  <a:spcPts val="771"/>
                </a:spcBef>
              </a:pPr>
              <a:r>
                <a:rPr lang="en-US" altLang="en-US" sz="2400" b="1" dirty="0">
                  <a:latin typeface="Calibri" panose="020F0502020204030204" pitchFamily="34" charset="0"/>
                  <a:cs typeface="Calibri" panose="020F0502020204030204" pitchFamily="34" charset="0"/>
                </a:rPr>
                <a:t>Suggested Reading</a:t>
              </a:r>
            </a:p>
            <a:p>
              <a:pPr eaLnBrk="1" hangingPunct="1">
                <a:spcBef>
                  <a:spcPts val="771"/>
                </a:spcBef>
              </a:pPr>
              <a:r>
                <a:rPr lang="en-US" altLang="en-US" sz="2400" dirty="0">
                  <a:latin typeface="Calibri" panose="020F0502020204030204" pitchFamily="34" charset="0"/>
                  <a:cs typeface="Calibri" panose="020F0502020204030204" pitchFamily="34" charset="0"/>
                </a:rPr>
                <a:t>https://www.unodc.org/documents/data-and-analysis/gsh/Booklet1.pdf</a:t>
              </a:r>
            </a:p>
            <a:p>
              <a:pPr eaLnBrk="1" hangingPunct="1"/>
              <a:br>
                <a:rPr lang="en-US" altLang="en-US" sz="1800" dirty="0">
                  <a:latin typeface="Avenir Book" panose="02000503020000020003" pitchFamily="2" charset="0"/>
                </a:rPr>
              </a:br>
              <a:endParaRPr lang="en-US" altLang="en-US" sz="1800" dirty="0">
                <a:latin typeface="Avenir Book" panose="02000503020000020003" pitchFamily="2" charset="0"/>
              </a:endParaRPr>
            </a:p>
            <a:p>
              <a:pPr eaLnBrk="1" hangingPunct="1">
                <a:spcBef>
                  <a:spcPct val="10000"/>
                </a:spcBef>
              </a:pPr>
              <a:endParaRPr lang="en-US" altLang="en-US" sz="1800" dirty="0">
                <a:latin typeface="Avenir Book" panose="02000503020000020003" pitchFamily="2"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spect="1" noChangeArrowheads="1"/>
            </p:cNvSpPr>
            <p:nvPr/>
          </p:nvSpPr>
          <p:spPr bwMode="auto">
            <a:xfrm>
              <a:off x="22155828" y="18894579"/>
              <a:ext cx="9601200" cy="257261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Conclusion and Future Research</a:t>
              </a:r>
            </a:p>
            <a:p>
              <a:pPr marL="342900" indent="-342900" eaLnBrk="1" hangingPunct="1">
                <a:spcBef>
                  <a:spcPct val="50000"/>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The UN can use these models to determine which subregions have the highest rates of femicide and allocate resources to combat femicide.</a:t>
              </a:r>
            </a:p>
            <a:p>
              <a:pPr marL="342900" indent="-342900" eaLnBrk="1" hangingPunct="1">
                <a:spcBef>
                  <a:spcPct val="50000"/>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The UN needs more gender and femicide specific data at the country or district level to better predict where </a:t>
              </a:r>
              <a:r>
                <a:rPr lang="en-US" altLang="en-US" sz="2400">
                  <a:solidFill>
                    <a:srgbClr val="000000"/>
                  </a:solidFill>
                  <a:latin typeface="Calibri" panose="020F0502020204030204" pitchFamily="34" charset="0"/>
                  <a:cs typeface="Calibri" panose="020F0502020204030204" pitchFamily="34" charset="0"/>
                </a:rPr>
                <a:t>femicide occurs.  </a:t>
              </a:r>
              <a:endParaRPr lang="en-US" altLang="en-US" sz="2400" dirty="0">
                <a:solidFill>
                  <a:srgbClr val="000000"/>
                </a:solidFill>
                <a:latin typeface="Calibri" panose="020F0502020204030204" pitchFamily="34" charset="0"/>
                <a:cs typeface="Calibri" panose="020F0502020204030204" pitchFamily="34" charset="0"/>
              </a:endParaRPr>
            </a:p>
          </p:txBody>
        </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29936793" y="420632"/>
            <a:ext cx="1502228" cy="1502228"/>
          </a:xfrm>
          <a:prstGeom prst="rect">
            <a:avLst/>
          </a:prstGeom>
        </p:spPr>
      </p:pic>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772484" y="11378317"/>
            <a:ext cx="6898891" cy="7120865"/>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Challenges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400" b="1" dirty="0">
                <a:latin typeface="Calibri" panose="020F0502020204030204" pitchFamily="34" charset="0"/>
                <a:cs typeface="Calibri" panose="020F0502020204030204" pitchFamily="34" charset="0"/>
              </a:rPr>
              <a:t>Ethical Implications:</a:t>
            </a:r>
          </a:p>
          <a:p>
            <a:pPr marL="1200150" lvl="1"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Representation Bias: UN data is not gender specific and there is limited data of violent or sexual crimes affecting females.</a:t>
            </a:r>
          </a:p>
          <a:p>
            <a:pPr marL="1200150" lvl="1"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Measurement Bias: UN did not have enough data on other proxies that are necessary to measure femicide (i.e., intimate relationships, domestic violence, etc.)</a:t>
            </a:r>
          </a:p>
          <a:p>
            <a:pPr marL="457200" indent="-457200" eaLnBrk="1" hangingPunct="1">
              <a:spcBef>
                <a:spcPct val="10000"/>
              </a:spcBef>
              <a:buFont typeface="Arial" panose="020B0604020202020204" pitchFamily="34" charset="0"/>
              <a:buChar char="•"/>
            </a:pPr>
            <a:r>
              <a:rPr lang="en-US" altLang="en-US" sz="2400" b="1" dirty="0">
                <a:latin typeface="Calibri" panose="020F0502020204030204" pitchFamily="34" charset="0"/>
                <a:cs typeface="Calibri" panose="020F0502020204030204" pitchFamily="34" charset="0"/>
              </a:rPr>
              <a:t>Constrains in Approach:</a:t>
            </a:r>
            <a:endParaRPr lang="en-US" altLang="en-US" sz="2400" dirty="0">
              <a:latin typeface="Calibri" panose="020F0502020204030204" pitchFamily="34" charset="0"/>
              <a:cs typeface="Calibri" panose="020F0502020204030204" pitchFamily="34" charset="0"/>
            </a:endParaRPr>
          </a:p>
          <a:p>
            <a:pPr marL="1200150" lvl="1" indent="-4572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Lack of country specific data, so researchers had to group data by subregion. This introduces bias into our models.</a:t>
            </a:r>
            <a:endParaRPr lang="en-US" altLang="en-US" sz="2400" b="1"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graphicFrame>
        <p:nvGraphicFramePr>
          <p:cNvPr id="4" name="Table 5">
            <a:extLst>
              <a:ext uri="{FF2B5EF4-FFF2-40B4-BE49-F238E27FC236}">
                <a16:creationId xmlns:a16="http://schemas.microsoft.com/office/drawing/2014/main" id="{7C3FD29D-7F95-02D7-2BFE-9CAA3B5FA9DA}"/>
              </a:ext>
            </a:extLst>
          </p:cNvPr>
          <p:cNvGraphicFramePr>
            <a:graphicFrameLocks noGrp="1"/>
          </p:cNvGraphicFramePr>
          <p:nvPr>
            <p:extLst>
              <p:ext uri="{D42A27DB-BD31-4B8C-83A1-F6EECF244321}">
                <p14:modId xmlns:p14="http://schemas.microsoft.com/office/powerpoint/2010/main" val="1712525282"/>
              </p:ext>
            </p:extLst>
          </p:nvPr>
        </p:nvGraphicFramePr>
        <p:xfrm>
          <a:off x="9025874" y="12888494"/>
          <a:ext cx="14760280" cy="4765040"/>
        </p:xfrm>
        <a:graphic>
          <a:graphicData uri="http://schemas.openxmlformats.org/drawingml/2006/table">
            <a:tbl>
              <a:tblPr firstRow="1" bandRow="1">
                <a:tableStyleId>{5C22544A-7EE6-4342-B048-85BDC9FD1C3A}</a:tableStyleId>
              </a:tblPr>
              <a:tblGrid>
                <a:gridCol w="3690070">
                  <a:extLst>
                    <a:ext uri="{9D8B030D-6E8A-4147-A177-3AD203B41FA5}">
                      <a16:colId xmlns:a16="http://schemas.microsoft.com/office/drawing/2014/main" val="3853004183"/>
                    </a:ext>
                  </a:extLst>
                </a:gridCol>
                <a:gridCol w="3690070">
                  <a:extLst>
                    <a:ext uri="{9D8B030D-6E8A-4147-A177-3AD203B41FA5}">
                      <a16:colId xmlns:a16="http://schemas.microsoft.com/office/drawing/2014/main" val="1772333195"/>
                    </a:ext>
                  </a:extLst>
                </a:gridCol>
                <a:gridCol w="3690070">
                  <a:extLst>
                    <a:ext uri="{9D8B030D-6E8A-4147-A177-3AD203B41FA5}">
                      <a16:colId xmlns:a16="http://schemas.microsoft.com/office/drawing/2014/main" val="3821279771"/>
                    </a:ext>
                  </a:extLst>
                </a:gridCol>
                <a:gridCol w="3690070">
                  <a:extLst>
                    <a:ext uri="{9D8B030D-6E8A-4147-A177-3AD203B41FA5}">
                      <a16:colId xmlns:a16="http://schemas.microsoft.com/office/drawing/2014/main" val="64305875"/>
                    </a:ext>
                  </a:extLst>
                </a:gridCol>
              </a:tblGrid>
              <a:tr h="401766">
                <a:tc gridSpan="4">
                  <a:txBody>
                    <a:bodyPr/>
                    <a:lstStyle/>
                    <a:p>
                      <a:pPr algn="ct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extLst>
                  <a:ext uri="{0D108BD9-81ED-4DB2-BD59-A6C34878D82A}">
                    <a16:rowId xmlns:a16="http://schemas.microsoft.com/office/drawing/2014/main" val="1054076884"/>
                  </a:ext>
                </a:extLst>
              </a:tr>
              <a:tr h="401766">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Variance Explained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extLst>
                  <a:ext uri="{0D108BD9-81ED-4DB2-BD59-A6C34878D82A}">
                    <a16:rowId xmlns:a16="http://schemas.microsoft.com/office/drawing/2014/main" val="3510561071"/>
                  </a:ext>
                </a:extLst>
              </a:tr>
              <a:tr h="401766">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Baseline Linear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0.190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87.87%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996557"/>
                  </a:ext>
                </a:extLst>
              </a:tr>
              <a:tr h="401766">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Ridge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0.5209654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68.65%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153197"/>
                  </a:ext>
                </a:extLst>
              </a:tr>
              <a:tr h="401766">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LASSO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0.5690844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65.75%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80097"/>
                  </a:ext>
                </a:extLst>
              </a:tr>
              <a:tr h="433015">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PCR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293934" rtl="0" eaLnBrk="1" fontAlgn="t" latinLnBrk="0" hangingPunct="1">
                        <a:spcBef>
                          <a:spcPts val="0"/>
                        </a:spcBef>
                        <a:spcAft>
                          <a:spcPts val="0"/>
                        </a:spcAft>
                      </a:pPr>
                      <a:r>
                        <a:rPr lang="en-US" sz="22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0.2803102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ctr" defTabSz="293934" rtl="0" eaLnBrk="1" fontAlgn="t" latinLnBrk="0" hangingPunct="1">
                        <a:spcBef>
                          <a:spcPts val="0"/>
                        </a:spcBef>
                        <a:spcAft>
                          <a:spcPts val="0"/>
                        </a:spcAft>
                      </a:pPr>
                      <a:r>
                        <a:rPr lang="en-US" sz="22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95.15%</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14813189"/>
                  </a:ext>
                </a:extLst>
              </a:tr>
              <a:tr h="433015">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293934" rtl="0" eaLnBrk="1" fontAlgn="t" latinLnBrk="0" hangingPunct="1">
                        <a:spcBef>
                          <a:spcPts val="0"/>
                        </a:spcBef>
                        <a:spcAft>
                          <a:spcPts val="0"/>
                        </a:spcAft>
                      </a:pPr>
                      <a:r>
                        <a:rPr lang="en-US" sz="2200" b="1" kern="1200">
                          <a:solidFill>
                            <a:schemeClr val="dk1"/>
                          </a:solidFill>
                          <a:latin typeface="Calibri" panose="020F0502020204030204" pitchFamily="34" charset="0"/>
                          <a:ea typeface="Calibri" panose="020F0502020204030204" pitchFamily="34" charset="0"/>
                          <a:cs typeface="Calibri" panose="020F0502020204030204" pitchFamily="34" charset="0"/>
                        </a:rPr>
                        <a:t>0.3210804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293934" rtl="0" eaLnBrk="1" fontAlgn="t" latinLnBrk="0" hangingPunct="1">
                        <a:spcBef>
                          <a:spcPts val="0"/>
                        </a:spcBef>
                        <a:spcAft>
                          <a:spcPts val="0"/>
                        </a:spcAft>
                      </a:pPr>
                      <a:r>
                        <a:rPr lang="en-US" sz="22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90.98%</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7562682"/>
                  </a:ext>
                </a:extLst>
              </a:tr>
              <a:tr h="401766">
                <a:tc gridSpan="4">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extLst>
                  <a:ext uri="{0D108BD9-81ED-4DB2-BD59-A6C34878D82A}">
                    <a16:rowId xmlns:a16="http://schemas.microsoft.com/office/drawing/2014/main" val="1176291705"/>
                  </a:ext>
                </a:extLst>
              </a:tr>
              <a:tr h="401766">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gridSpan="2">
                  <a:txBody>
                    <a:bodyPr/>
                    <a:lstStyle/>
                    <a:p>
                      <a:pPr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Variance Explained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extLst>
                  <a:ext uri="{0D108BD9-81ED-4DB2-BD59-A6C34878D82A}">
                    <a16:rowId xmlns:a16="http://schemas.microsoft.com/office/drawing/2014/main" val="2275638244"/>
                  </a:ext>
                </a:extLst>
              </a:tr>
              <a:tr h="401766">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Classification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2">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75.38%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8169"/>
                  </a:ext>
                </a:extLst>
              </a:tr>
              <a:tr h="401766">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K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2200" b="1" dirty="0">
                          <a:latin typeface="Calibri" panose="020F0502020204030204" pitchFamily="34" charset="0"/>
                          <a:ea typeface="Calibri" panose="020F0502020204030204" pitchFamily="34" charset="0"/>
                          <a:cs typeface="Calibri" panose="020F0502020204030204" pitchFamily="34" charset="0"/>
                        </a:rPr>
                        <a:t>73.85%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596188"/>
                  </a:ext>
                </a:extLst>
              </a:tr>
            </a:tbl>
          </a:graphicData>
        </a:graphic>
      </p:graphicFrame>
      <p:pic>
        <p:nvPicPr>
          <p:cNvPr id="14" name="Picture 13">
            <a:extLst>
              <a:ext uri="{FF2B5EF4-FFF2-40B4-BE49-F238E27FC236}">
                <a16:creationId xmlns:a16="http://schemas.microsoft.com/office/drawing/2014/main" id="{DAE0F455-237F-1AED-75ED-7BB72BD43302}"/>
              </a:ext>
            </a:extLst>
          </p:cNvPr>
          <p:cNvPicPr>
            <a:picLocks noChangeAspect="1"/>
          </p:cNvPicPr>
          <p:nvPr/>
        </p:nvPicPr>
        <p:blipFill>
          <a:blip r:embed="rId6"/>
          <a:stretch>
            <a:fillRect/>
          </a:stretch>
        </p:blipFill>
        <p:spPr>
          <a:xfrm>
            <a:off x="16892071" y="8485253"/>
            <a:ext cx="6894083" cy="4318411"/>
          </a:xfrm>
          <a:prstGeom prst="rect">
            <a:avLst/>
          </a:prstGeom>
          <a:ln>
            <a:solidFill>
              <a:schemeClr val="tx1"/>
            </a:solidFill>
          </a:ln>
        </p:spPr>
      </p:pic>
      <p:sp>
        <p:nvSpPr>
          <p:cNvPr id="15" name="Rectangle 14">
            <a:extLst>
              <a:ext uri="{FF2B5EF4-FFF2-40B4-BE49-F238E27FC236}">
                <a16:creationId xmlns:a16="http://schemas.microsoft.com/office/drawing/2014/main" id="{0F685F5E-8C35-8CA1-C5F8-1874C53CCC7C}"/>
              </a:ext>
            </a:extLst>
          </p:cNvPr>
          <p:cNvSpPr/>
          <p:nvPr/>
        </p:nvSpPr>
        <p:spPr>
          <a:xfrm>
            <a:off x="17009802" y="7955191"/>
            <a:ext cx="6658619" cy="523220"/>
          </a:xfrm>
          <a:prstGeom prst="rect">
            <a:avLst/>
          </a:prstGeom>
          <a:noFill/>
        </p:spPr>
        <p:txBody>
          <a:bodyPr wrap="none" lIns="91440" tIns="45720" rIns="91440" bIns="45720">
            <a:spAutoFit/>
          </a:bodyPr>
          <a:lstStyle/>
          <a:p>
            <a:pPr algn="ctr"/>
            <a:r>
              <a:rPr lang="en-US" sz="2800" b="1" cap="none" spc="0" dirty="0">
                <a:ln w="0"/>
                <a:solidFill>
                  <a:schemeClr val="tx1"/>
                </a:solidFill>
              </a:rPr>
              <a:t>Classification Trees (with subregions)</a:t>
            </a:r>
          </a:p>
        </p:txBody>
      </p:sp>
      <p:grpSp>
        <p:nvGrpSpPr>
          <p:cNvPr id="19" name="Group 18">
            <a:extLst>
              <a:ext uri="{FF2B5EF4-FFF2-40B4-BE49-F238E27FC236}">
                <a16:creationId xmlns:a16="http://schemas.microsoft.com/office/drawing/2014/main" id="{B9BFB59E-5F00-046D-A8E1-90EC981020BA}"/>
              </a:ext>
            </a:extLst>
          </p:cNvPr>
          <p:cNvGrpSpPr/>
          <p:nvPr/>
        </p:nvGrpSpPr>
        <p:grpSpPr>
          <a:xfrm>
            <a:off x="8998514" y="3065041"/>
            <a:ext cx="7460686" cy="4869312"/>
            <a:chOff x="9698179" y="3146322"/>
            <a:chExt cx="6102215" cy="4869312"/>
          </a:xfrm>
        </p:grpSpPr>
        <p:pic>
          <p:nvPicPr>
            <p:cNvPr id="17" name="Picture 16" descr="Chart, bar chart, histogram&#10;&#10;Description automatically generated">
              <a:extLst>
                <a:ext uri="{FF2B5EF4-FFF2-40B4-BE49-F238E27FC236}">
                  <a16:creationId xmlns:a16="http://schemas.microsoft.com/office/drawing/2014/main" id="{C00100A5-9B35-B5E1-077C-7156BA83B697}"/>
                </a:ext>
              </a:extLst>
            </p:cNvPr>
            <p:cNvPicPr>
              <a:picLocks noChangeAspect="1"/>
            </p:cNvPicPr>
            <p:nvPr/>
          </p:nvPicPr>
          <p:blipFill>
            <a:blip r:embed="rId7"/>
            <a:stretch>
              <a:fillRect/>
            </a:stretch>
          </p:blipFill>
          <p:spPr>
            <a:xfrm>
              <a:off x="9698179" y="3697222"/>
              <a:ext cx="6102215" cy="4318412"/>
            </a:xfrm>
            <a:prstGeom prst="rect">
              <a:avLst/>
            </a:prstGeom>
            <a:ln>
              <a:solidFill>
                <a:schemeClr val="tx1"/>
              </a:solidFill>
            </a:ln>
          </p:spPr>
        </p:pic>
        <p:sp>
          <p:nvSpPr>
            <p:cNvPr id="18" name="Rectangle 17">
              <a:extLst>
                <a:ext uri="{FF2B5EF4-FFF2-40B4-BE49-F238E27FC236}">
                  <a16:creationId xmlns:a16="http://schemas.microsoft.com/office/drawing/2014/main" id="{0AF00842-0167-E192-6275-72116318E61B}"/>
                </a:ext>
              </a:extLst>
            </p:cNvPr>
            <p:cNvSpPr/>
            <p:nvPr/>
          </p:nvSpPr>
          <p:spPr>
            <a:xfrm>
              <a:off x="10218455" y="3146322"/>
              <a:ext cx="5022226" cy="523220"/>
            </a:xfrm>
            <a:prstGeom prst="rect">
              <a:avLst/>
            </a:prstGeom>
            <a:noFill/>
          </p:spPr>
          <p:txBody>
            <a:bodyPr wrap="none" lIns="91440" tIns="45720" rIns="91440" bIns="45720">
              <a:spAutoFit/>
            </a:bodyPr>
            <a:lstStyle/>
            <a:p>
              <a:pPr algn="ctr"/>
              <a:r>
                <a:rPr lang="en-US" sz="2800" b="1" cap="none" spc="0" dirty="0">
                  <a:ln w="0"/>
                  <a:solidFill>
                    <a:schemeClr val="tx1"/>
                  </a:solidFill>
                </a:rPr>
                <a:t>Average Rates of Femicide by Year</a:t>
              </a:r>
            </a:p>
          </p:txBody>
        </p:sp>
      </p:grpSp>
      <p:grpSp>
        <p:nvGrpSpPr>
          <p:cNvPr id="23" name="Group 22">
            <a:extLst>
              <a:ext uri="{FF2B5EF4-FFF2-40B4-BE49-F238E27FC236}">
                <a16:creationId xmlns:a16="http://schemas.microsoft.com/office/drawing/2014/main" id="{6F3292C1-DEB9-554B-BFB7-24C54F7F00C4}"/>
              </a:ext>
            </a:extLst>
          </p:cNvPr>
          <p:cNvGrpSpPr/>
          <p:nvPr/>
        </p:nvGrpSpPr>
        <p:grpSpPr>
          <a:xfrm>
            <a:off x="9025874" y="7934353"/>
            <a:ext cx="7433326" cy="4859759"/>
            <a:chOff x="9284578" y="7934353"/>
            <a:chExt cx="7174622" cy="4859759"/>
          </a:xfrm>
        </p:grpSpPr>
        <p:pic>
          <p:nvPicPr>
            <p:cNvPr id="21" name="Picture 20" descr="Chart, bar chart&#10;&#10;Description automatically generated">
              <a:extLst>
                <a:ext uri="{FF2B5EF4-FFF2-40B4-BE49-F238E27FC236}">
                  <a16:creationId xmlns:a16="http://schemas.microsoft.com/office/drawing/2014/main" id="{BAC89011-F25D-1DBB-E637-6012AB2A8F08}"/>
                </a:ext>
              </a:extLst>
            </p:cNvPr>
            <p:cNvPicPr>
              <a:picLocks noChangeAspect="1"/>
            </p:cNvPicPr>
            <p:nvPr/>
          </p:nvPicPr>
          <p:blipFill>
            <a:blip r:embed="rId8"/>
            <a:stretch>
              <a:fillRect/>
            </a:stretch>
          </p:blipFill>
          <p:spPr>
            <a:xfrm>
              <a:off x="9284578" y="8485253"/>
              <a:ext cx="7174622" cy="4308859"/>
            </a:xfrm>
            <a:prstGeom prst="rect">
              <a:avLst/>
            </a:prstGeom>
            <a:ln>
              <a:solidFill>
                <a:schemeClr val="tx1"/>
              </a:solidFill>
            </a:ln>
          </p:spPr>
        </p:pic>
        <p:sp>
          <p:nvSpPr>
            <p:cNvPr id="22" name="Rectangle 21">
              <a:extLst>
                <a:ext uri="{FF2B5EF4-FFF2-40B4-BE49-F238E27FC236}">
                  <a16:creationId xmlns:a16="http://schemas.microsoft.com/office/drawing/2014/main" id="{4D74B349-BABC-FAA1-EFE6-05EF3D20ABAB}"/>
                </a:ext>
              </a:extLst>
            </p:cNvPr>
            <p:cNvSpPr/>
            <p:nvPr/>
          </p:nvSpPr>
          <p:spPr>
            <a:xfrm>
              <a:off x="9647476" y="7934353"/>
              <a:ext cx="6375880" cy="523220"/>
            </a:xfrm>
            <a:prstGeom prst="rect">
              <a:avLst/>
            </a:prstGeom>
            <a:noFill/>
          </p:spPr>
          <p:txBody>
            <a:bodyPr wrap="none" lIns="91440" tIns="45720" rIns="91440" bIns="45720">
              <a:spAutoFit/>
            </a:bodyPr>
            <a:lstStyle/>
            <a:p>
              <a:pPr algn="ctr"/>
              <a:r>
                <a:rPr lang="en-US" sz="2800" b="1" cap="none" spc="0" dirty="0">
                  <a:ln w="0"/>
                  <a:solidFill>
                    <a:schemeClr val="tx1"/>
                  </a:solidFill>
                </a:rPr>
                <a:t>Average Rates of Femicide by Region</a:t>
              </a:r>
            </a:p>
          </p:txBody>
        </p:sp>
      </p:grpSp>
      <p:pic>
        <p:nvPicPr>
          <p:cNvPr id="2" name="Picture 1">
            <a:extLst>
              <a:ext uri="{FF2B5EF4-FFF2-40B4-BE49-F238E27FC236}">
                <a16:creationId xmlns:a16="http://schemas.microsoft.com/office/drawing/2014/main" id="{A943122C-9C4D-B8D0-A91F-1A86D19E1AE7}"/>
              </a:ext>
            </a:extLst>
          </p:cNvPr>
          <p:cNvPicPr>
            <a:picLocks noChangeAspect="1"/>
          </p:cNvPicPr>
          <p:nvPr/>
        </p:nvPicPr>
        <p:blipFill>
          <a:blip r:embed="rId9"/>
          <a:stretch>
            <a:fillRect/>
          </a:stretch>
        </p:blipFill>
        <p:spPr>
          <a:xfrm>
            <a:off x="16892070" y="3615941"/>
            <a:ext cx="6894083" cy="4318411"/>
          </a:xfrm>
          <a:prstGeom prst="rect">
            <a:avLst/>
          </a:prstGeom>
          <a:ln>
            <a:solidFill>
              <a:schemeClr val="tx1"/>
            </a:solidFill>
          </a:ln>
        </p:spPr>
      </p:pic>
      <p:sp>
        <p:nvSpPr>
          <p:cNvPr id="8" name="Rectangle 7">
            <a:extLst>
              <a:ext uri="{FF2B5EF4-FFF2-40B4-BE49-F238E27FC236}">
                <a16:creationId xmlns:a16="http://schemas.microsoft.com/office/drawing/2014/main" id="{5956A2FA-8135-160F-B8CD-46E5FA6B09E0}"/>
              </a:ext>
            </a:extLst>
          </p:cNvPr>
          <p:cNvSpPr/>
          <p:nvPr/>
        </p:nvSpPr>
        <p:spPr>
          <a:xfrm>
            <a:off x="16730078" y="3089300"/>
            <a:ext cx="7218066" cy="523220"/>
          </a:xfrm>
          <a:prstGeom prst="rect">
            <a:avLst/>
          </a:prstGeom>
          <a:noFill/>
        </p:spPr>
        <p:txBody>
          <a:bodyPr wrap="none" lIns="91440" tIns="45720" rIns="91440" bIns="45720">
            <a:spAutoFit/>
          </a:bodyPr>
          <a:lstStyle/>
          <a:p>
            <a:pPr algn="ctr"/>
            <a:r>
              <a:rPr lang="en-US" sz="2800" b="1" cap="none" spc="0" dirty="0">
                <a:ln w="0"/>
                <a:solidFill>
                  <a:schemeClr val="tx1"/>
                </a:solidFill>
              </a:rPr>
              <a:t>Classification Trees (without subregions)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8FD1FE7-D1A2-6D80-7811-0A74CA7C7F5C}"/>
              </a:ext>
            </a:extLst>
          </p:cNvPr>
          <p:cNvGraphicFramePr>
            <a:graphicFrameLocks noGrp="1"/>
          </p:cNvGraphicFramePr>
          <p:nvPr>
            <p:extLst>
              <p:ext uri="{D42A27DB-BD31-4B8C-83A1-F6EECF244321}">
                <p14:modId xmlns:p14="http://schemas.microsoft.com/office/powerpoint/2010/main" val="3917620573"/>
              </p:ext>
            </p:extLst>
          </p:nvPr>
        </p:nvGraphicFramePr>
        <p:xfrm>
          <a:off x="1921904" y="3023216"/>
          <a:ext cx="29074592" cy="15899167"/>
        </p:xfrm>
        <a:graphic>
          <a:graphicData uri="http://schemas.openxmlformats.org/drawingml/2006/table">
            <a:tbl>
              <a:tblPr firstRow="1" bandRow="1">
                <a:tableStyleId>{5C22544A-7EE6-4342-B048-85BDC9FD1C3A}</a:tableStyleId>
              </a:tblPr>
              <a:tblGrid>
                <a:gridCol w="7268648">
                  <a:extLst>
                    <a:ext uri="{9D8B030D-6E8A-4147-A177-3AD203B41FA5}">
                      <a16:colId xmlns:a16="http://schemas.microsoft.com/office/drawing/2014/main" val="3853004183"/>
                    </a:ext>
                  </a:extLst>
                </a:gridCol>
                <a:gridCol w="7268648">
                  <a:extLst>
                    <a:ext uri="{9D8B030D-6E8A-4147-A177-3AD203B41FA5}">
                      <a16:colId xmlns:a16="http://schemas.microsoft.com/office/drawing/2014/main" val="1772333195"/>
                    </a:ext>
                  </a:extLst>
                </a:gridCol>
                <a:gridCol w="7268648">
                  <a:extLst>
                    <a:ext uri="{9D8B030D-6E8A-4147-A177-3AD203B41FA5}">
                      <a16:colId xmlns:a16="http://schemas.microsoft.com/office/drawing/2014/main" val="3821279771"/>
                    </a:ext>
                  </a:extLst>
                </a:gridCol>
                <a:gridCol w="7268648">
                  <a:extLst>
                    <a:ext uri="{9D8B030D-6E8A-4147-A177-3AD203B41FA5}">
                      <a16:colId xmlns:a16="http://schemas.microsoft.com/office/drawing/2014/main" val="64305875"/>
                    </a:ext>
                  </a:extLst>
                </a:gridCol>
              </a:tblGrid>
              <a:tr h="1342726">
                <a:tc gridSpan="4">
                  <a:txBody>
                    <a:bodyPr/>
                    <a:lstStyle/>
                    <a:p>
                      <a:pPr algn="ctr"/>
                      <a:r>
                        <a:rPr lang="en-US" sz="6600"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extLst>
                  <a:ext uri="{0D108BD9-81ED-4DB2-BD59-A6C34878D82A}">
                    <a16:rowId xmlns:a16="http://schemas.microsoft.com/office/drawing/2014/main" val="1054076884"/>
                  </a:ext>
                </a:extLst>
              </a:tr>
              <a:tr h="1342726">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Variance Explained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FA2"/>
                    </a:solidFill>
                  </a:tcPr>
                </a:tc>
                <a:extLst>
                  <a:ext uri="{0D108BD9-81ED-4DB2-BD59-A6C34878D82A}">
                    <a16:rowId xmlns:a16="http://schemas.microsoft.com/office/drawing/2014/main" val="3510561071"/>
                  </a:ext>
                </a:extLst>
              </a:tr>
              <a:tr h="2263039">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Baseline Linear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0.190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87.87%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88996557"/>
                  </a:ext>
                </a:extLst>
              </a:tr>
              <a:tr h="1342726">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Ridge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0.5209654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68.65%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95153197"/>
                  </a:ext>
                </a:extLst>
              </a:tr>
              <a:tr h="1342726">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LASSO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0.5690844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65.75%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4880097"/>
                  </a:ext>
                </a:extLst>
              </a:tr>
              <a:tr h="1447160">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PCR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293934" rtl="0" eaLnBrk="1" fontAlgn="t" latinLnBrk="0" hangingPunct="1">
                        <a:spcBef>
                          <a:spcPts val="0"/>
                        </a:spcBef>
                        <a:spcAft>
                          <a:spcPts val="0"/>
                        </a:spcAft>
                      </a:pPr>
                      <a:r>
                        <a:rPr lang="en-US" sz="66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0.2803102</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293934" rtl="0" eaLnBrk="1" fontAlgn="t" latinLnBrk="0" hangingPunct="1">
                        <a:spcBef>
                          <a:spcPts val="0"/>
                        </a:spcBef>
                        <a:spcAft>
                          <a:spcPts val="0"/>
                        </a:spcAft>
                      </a:pPr>
                      <a:r>
                        <a:rPr lang="en-US" sz="66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95.15%</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14813189"/>
                  </a:ext>
                </a:extLst>
              </a:tr>
              <a:tr h="1447160">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PLS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293934" rtl="0" eaLnBrk="1" fontAlgn="t" latinLnBrk="0" hangingPunct="1">
                        <a:spcBef>
                          <a:spcPts val="0"/>
                        </a:spcBef>
                        <a:spcAft>
                          <a:spcPts val="0"/>
                        </a:spcAft>
                      </a:pPr>
                      <a:r>
                        <a:rPr lang="en-US" sz="6600" b="1" kern="1200">
                          <a:solidFill>
                            <a:schemeClr val="dk1"/>
                          </a:solidFill>
                          <a:latin typeface="Calibri" panose="020F0502020204030204" pitchFamily="34" charset="0"/>
                          <a:ea typeface="Calibri" panose="020F0502020204030204" pitchFamily="34" charset="0"/>
                          <a:cs typeface="Calibri" panose="020F0502020204030204" pitchFamily="34" charset="0"/>
                        </a:rPr>
                        <a:t>0.3210804</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293934" rtl="0" eaLnBrk="1" fontAlgn="t" latinLnBrk="0" hangingPunct="1">
                        <a:spcBef>
                          <a:spcPts val="0"/>
                        </a:spcBef>
                        <a:spcAft>
                          <a:spcPts val="0"/>
                        </a:spcAft>
                      </a:pPr>
                      <a:r>
                        <a:rPr lang="en-US" sz="66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90.98%</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97562682"/>
                  </a:ext>
                </a:extLst>
              </a:tr>
              <a:tr h="1342726">
                <a:tc gridSpan="4">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extLst>
                  <a:ext uri="{0D108BD9-81ED-4DB2-BD59-A6C34878D82A}">
                    <a16:rowId xmlns:a16="http://schemas.microsoft.com/office/drawing/2014/main" val="1176291705"/>
                  </a:ext>
                </a:extLst>
              </a:tr>
              <a:tr h="1342726">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gridSpan="2">
                  <a:txBody>
                    <a:bodyPr/>
                    <a:lstStyle/>
                    <a:p>
                      <a:pPr algn="ctr"/>
                      <a:r>
                        <a:rPr lang="en-US" sz="66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tc hMerge="1">
                  <a:txBody>
                    <a:bodyPr/>
                    <a:lstStyle/>
                    <a:p>
                      <a:pPr algn="ct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Variance Explained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BA3"/>
                    </a:solidFill>
                  </a:tcPr>
                </a:tc>
                <a:extLst>
                  <a:ext uri="{0D108BD9-81ED-4DB2-BD59-A6C34878D82A}">
                    <a16:rowId xmlns:a16="http://schemas.microsoft.com/office/drawing/2014/main" val="2275638244"/>
                  </a:ext>
                </a:extLst>
              </a:tr>
              <a:tr h="1342726">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Classification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75.38%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548169"/>
                  </a:ext>
                </a:extLst>
              </a:tr>
              <a:tr h="1342726">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K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sz="6600" b="1" dirty="0">
                          <a:latin typeface="Calibri" panose="020F0502020204030204" pitchFamily="34" charset="0"/>
                          <a:ea typeface="Calibri" panose="020F0502020204030204" pitchFamily="34" charset="0"/>
                          <a:cs typeface="Calibri" panose="020F0502020204030204" pitchFamily="34" charset="0"/>
                        </a:rPr>
                        <a:t>73.85%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596188"/>
                  </a:ext>
                </a:extLst>
              </a:tr>
            </a:tbl>
          </a:graphicData>
        </a:graphic>
      </p:graphicFrame>
      <p:sp>
        <p:nvSpPr>
          <p:cNvPr id="4" name="Rectangle 180">
            <a:extLst>
              <a:ext uri="{FF2B5EF4-FFF2-40B4-BE49-F238E27FC236}">
                <a16:creationId xmlns:a16="http://schemas.microsoft.com/office/drawing/2014/main" id="{D3A24180-E9E9-3D89-C73D-F659B247E31F}"/>
              </a:ext>
            </a:extLst>
          </p:cNvPr>
          <p:cNvSpPr>
            <a:spLocks noChangeArrowheads="1"/>
          </p:cNvSpPr>
          <p:nvPr/>
        </p:nvSpPr>
        <p:spPr bwMode="auto">
          <a:xfrm>
            <a:off x="3223249" y="478411"/>
            <a:ext cx="26386972" cy="1525119"/>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82880" tIns="182880" rIns="182880" bIns="182880" anchor="ctr">
            <a:spAutoFit/>
          </a:bodyPr>
          <a:lstStyle/>
          <a:p>
            <a:pPr algn="ctr">
              <a:lnSpc>
                <a:spcPct val="90000"/>
              </a:lnSpc>
              <a:defRPr/>
            </a:pPr>
            <a:r>
              <a:rPr lang="en-US" sz="7200" b="1" dirty="0">
                <a:solidFill>
                  <a:schemeClr val="tx1">
                    <a:alpha val="95000"/>
                  </a:schemeClr>
                </a:solidFill>
                <a:latin typeface="Calibri" panose="020F0502020204030204" pitchFamily="34" charset="0"/>
                <a:ea typeface="ＭＳ Ｐゴシック" charset="0"/>
                <a:cs typeface="Calibri" panose="020F0502020204030204" pitchFamily="34" charset="0"/>
              </a:rPr>
              <a:t>Model Outcome Table</a:t>
            </a:r>
          </a:p>
        </p:txBody>
      </p:sp>
    </p:spTree>
    <p:extLst>
      <p:ext uri="{BB962C8B-B14F-4D97-AF65-F5344CB8AC3E}">
        <p14:creationId xmlns:p14="http://schemas.microsoft.com/office/powerpoint/2010/main" val="288663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 histogram&#10;&#10;Description automatically generated">
            <a:extLst>
              <a:ext uri="{FF2B5EF4-FFF2-40B4-BE49-F238E27FC236}">
                <a16:creationId xmlns:a16="http://schemas.microsoft.com/office/drawing/2014/main" id="{C0ABFE9A-C67F-0B04-CC68-C95320CE697D}"/>
              </a:ext>
            </a:extLst>
          </p:cNvPr>
          <p:cNvPicPr>
            <a:picLocks noChangeAspect="1"/>
          </p:cNvPicPr>
          <p:nvPr/>
        </p:nvPicPr>
        <p:blipFill>
          <a:blip r:embed="rId2"/>
          <a:stretch>
            <a:fillRect/>
          </a:stretch>
        </p:blipFill>
        <p:spPr>
          <a:xfrm>
            <a:off x="0" y="0"/>
            <a:ext cx="32918400" cy="21945599"/>
          </a:xfrm>
          <a:prstGeom prst="rect">
            <a:avLst/>
          </a:prstGeom>
          <a:ln>
            <a:noFill/>
          </a:ln>
        </p:spPr>
      </p:pic>
    </p:spTree>
    <p:extLst>
      <p:ext uri="{BB962C8B-B14F-4D97-AF65-F5344CB8AC3E}">
        <p14:creationId xmlns:p14="http://schemas.microsoft.com/office/powerpoint/2010/main" val="1878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3E0FA7D3-040E-AB8B-1D01-EA821B486DAA}"/>
              </a:ext>
            </a:extLst>
          </p:cNvPr>
          <p:cNvPicPr>
            <a:picLocks noChangeAspect="1"/>
          </p:cNvPicPr>
          <p:nvPr/>
        </p:nvPicPr>
        <p:blipFill>
          <a:blip r:embed="rId2"/>
          <a:stretch>
            <a:fillRect/>
          </a:stretch>
        </p:blipFill>
        <p:spPr>
          <a:xfrm>
            <a:off x="0" y="0"/>
            <a:ext cx="32918400" cy="21945600"/>
          </a:xfrm>
          <a:prstGeom prst="rect">
            <a:avLst/>
          </a:prstGeom>
          <a:ln>
            <a:noFill/>
          </a:ln>
        </p:spPr>
      </p:pic>
    </p:spTree>
    <p:extLst>
      <p:ext uri="{BB962C8B-B14F-4D97-AF65-F5344CB8AC3E}">
        <p14:creationId xmlns:p14="http://schemas.microsoft.com/office/powerpoint/2010/main" val="315184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2B5B5A-47DE-436C-2A9B-6A3295464930}"/>
              </a:ext>
            </a:extLst>
          </p:cNvPr>
          <p:cNvPicPr>
            <a:picLocks noChangeAspect="1"/>
          </p:cNvPicPr>
          <p:nvPr/>
        </p:nvPicPr>
        <p:blipFill>
          <a:blip r:embed="rId2"/>
          <a:stretch>
            <a:fillRect/>
          </a:stretch>
        </p:blipFill>
        <p:spPr>
          <a:xfrm>
            <a:off x="0" y="0"/>
            <a:ext cx="32918400" cy="21945600"/>
          </a:xfrm>
          <a:prstGeom prst="rect">
            <a:avLst/>
          </a:prstGeom>
        </p:spPr>
      </p:pic>
    </p:spTree>
    <p:extLst>
      <p:ext uri="{BB962C8B-B14F-4D97-AF65-F5344CB8AC3E}">
        <p14:creationId xmlns:p14="http://schemas.microsoft.com/office/powerpoint/2010/main" val="342543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482420-9BA6-1B8A-E2FE-915EB758B537}"/>
              </a:ext>
            </a:extLst>
          </p:cNvPr>
          <p:cNvPicPr>
            <a:picLocks noChangeAspect="1"/>
          </p:cNvPicPr>
          <p:nvPr/>
        </p:nvPicPr>
        <p:blipFill>
          <a:blip r:embed="rId2"/>
          <a:stretch>
            <a:fillRect/>
          </a:stretch>
        </p:blipFill>
        <p:spPr>
          <a:xfrm>
            <a:off x="-1" y="-1"/>
            <a:ext cx="32729671" cy="22330611"/>
          </a:xfrm>
          <a:prstGeom prst="rect">
            <a:avLst/>
          </a:prstGeom>
        </p:spPr>
      </p:pic>
    </p:spTree>
    <p:extLst>
      <p:ext uri="{BB962C8B-B14F-4D97-AF65-F5344CB8AC3E}">
        <p14:creationId xmlns:p14="http://schemas.microsoft.com/office/powerpoint/2010/main" val="195308842"/>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6780</TotalTime>
  <Words>728</Words>
  <Application>Microsoft Office PowerPoint</Application>
  <PresentationFormat>Custom</PresentationFormat>
  <Paragraphs>112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Book</vt:lpstr>
      <vt:lpstr>Calibri</vt:lpstr>
      <vt:lpstr>Helvetica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Adrian Bogart</cp:lastModifiedBy>
  <cp:revision>585</cp:revision>
  <cp:lastPrinted>2022-06-29T21:58:41Z</cp:lastPrinted>
  <dcterms:created xsi:type="dcterms:W3CDTF">2012-06-12T14:08:55Z</dcterms:created>
  <dcterms:modified xsi:type="dcterms:W3CDTF">2023-04-27T15:26:30Z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