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1"/>
  </p:notesMasterIdLst>
  <p:sldIdLst>
    <p:sldId id="256" r:id="rId2"/>
    <p:sldId id="349" r:id="rId3"/>
    <p:sldId id="341" r:id="rId4"/>
    <p:sldId id="351" r:id="rId5"/>
    <p:sldId id="346" r:id="rId6"/>
    <p:sldId id="347" r:id="rId7"/>
    <p:sldId id="353" r:id="rId8"/>
    <p:sldId id="354" r:id="rId9"/>
    <p:sldId id="315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17" autoAdjust="0"/>
  </p:normalViewPr>
  <p:slideViewPr>
    <p:cSldViewPr snapToObjects="1">
      <p:cViewPr varScale="1">
        <p:scale>
          <a:sx n="105" d="100"/>
          <a:sy n="105" d="100"/>
        </p:scale>
        <p:origin x="-128" y="-22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21/01/16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Archetype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Architecture, Roles &amp; Responsibilities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26205" y="3830082"/>
            <a:ext cx="1019700" cy="1574712"/>
            <a:chOff x="2652466" y="3927517"/>
            <a:chExt cx="1019700" cy="1574712"/>
          </a:xfrm>
        </p:grpSpPr>
        <p:sp>
          <p:nvSpPr>
            <p:cNvPr id="63" name="Rounded Rectangle 62"/>
            <p:cNvSpPr/>
            <p:nvPr/>
          </p:nvSpPr>
          <p:spPr>
            <a:xfrm>
              <a:off x="2652466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Director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61490" y="425287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Provision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61490" y="456085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Automate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761490" y="486884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Elastic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761490" y="517683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5762" y="3830082"/>
            <a:ext cx="1019700" cy="1574712"/>
            <a:chOff x="3842023" y="3927517"/>
            <a:chExt cx="1019700" cy="1574712"/>
          </a:xfrm>
        </p:grpSpPr>
        <p:sp>
          <p:nvSpPr>
            <p:cNvPr id="75" name="Rounded Rectangle 74"/>
            <p:cNvSpPr/>
            <p:nvPr/>
          </p:nvSpPr>
          <p:spPr>
            <a:xfrm>
              <a:off x="3842023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Navigator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951047" y="425287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Security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951047" y="456085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Policy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951047" y="486884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Lineage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951047" y="517683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05319" y="3830082"/>
            <a:ext cx="4663232" cy="1574712"/>
            <a:chOff x="5031580" y="3927517"/>
            <a:chExt cx="4663232" cy="1574712"/>
          </a:xfrm>
        </p:grpSpPr>
        <p:sp>
          <p:nvSpPr>
            <p:cNvPr id="57" name="Rounded Rectangle 56"/>
            <p:cNvSpPr/>
            <p:nvPr/>
          </p:nvSpPr>
          <p:spPr>
            <a:xfrm>
              <a:off x="5031580" y="3927517"/>
              <a:ext cx="4663232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Enterprise Data Hub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53318" y="4252870"/>
              <a:ext cx="4419756" cy="1160190"/>
              <a:chOff x="5140604" y="4252870"/>
              <a:chExt cx="4419756" cy="116019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40604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Hue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Sqoop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Flume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Sentry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045130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Kite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Hive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Map-Red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YARN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949656" y="4252870"/>
                <a:ext cx="801652" cy="1160190"/>
                <a:chOff x="7018890" y="4252870"/>
                <a:chExt cx="801652" cy="116019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701889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Oozie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01889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1889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Avro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701889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Zookeeper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854182" y="4252870"/>
                <a:ext cx="801652" cy="1160190"/>
                <a:chOff x="7929566" y="4252870"/>
                <a:chExt cx="801652" cy="1160190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7929566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Crunch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929566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Kafka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929566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Parquet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7929566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HDFS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758708" y="4252870"/>
                <a:ext cx="801652" cy="1160190"/>
                <a:chOff x="8883618" y="4252870"/>
                <a:chExt cx="801652" cy="1160190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8883618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Impala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8883618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Solr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883618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Spark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8883618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HBase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520273" y="3830082"/>
            <a:ext cx="1927019" cy="1574712"/>
            <a:chOff x="566993" y="3927517"/>
            <a:chExt cx="1927019" cy="1574712"/>
          </a:xfrm>
        </p:grpSpPr>
        <p:sp>
          <p:nvSpPr>
            <p:cNvPr id="69" name="Rounded Rectangle 68"/>
            <p:cNvSpPr/>
            <p:nvPr/>
          </p:nvSpPr>
          <p:spPr>
            <a:xfrm>
              <a:off x="566993" y="3927517"/>
              <a:ext cx="1927019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Manager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7413" y="4252870"/>
              <a:ext cx="1706178" cy="1160190"/>
              <a:chOff x="690880" y="4252870"/>
              <a:chExt cx="1706178" cy="116019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0880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Deploy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Config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Report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Recover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95406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Manage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Monitor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Diagnose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Integrate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1" name="Rounded Rectangle 150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Roles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Govern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Run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163" name="Rounded Rectangle 16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169" name="Rounded Rectangle 16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179" name="Rounded Rectangle 178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182" name="Rounded Rectangle 181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186" name="Rounded Rectangle 1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190" name="Rounded Rectangle 1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80" name="Straight Arrow Connector 218"/>
          <p:cNvCxnSpPr>
            <a:stCxn id="163" idx="1"/>
            <a:endCxn id="69" idx="0"/>
          </p:cNvCxnSpPr>
          <p:nvPr/>
        </p:nvCxnSpPr>
        <p:spPr>
          <a:xfrm rot="10800000" flipV="1">
            <a:off x="2483784" y="3142580"/>
            <a:ext cx="514285" cy="6875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218"/>
          <p:cNvCxnSpPr>
            <a:stCxn id="169" idx="2"/>
            <a:endCxn id="69" idx="0"/>
          </p:cNvCxnSpPr>
          <p:nvPr/>
        </p:nvCxnSpPr>
        <p:spPr>
          <a:xfrm rot="5400000">
            <a:off x="3430669" y="2528696"/>
            <a:ext cx="354501" cy="2248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218"/>
          <p:cNvCxnSpPr>
            <a:endCxn id="163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218"/>
          <p:cNvCxnSpPr>
            <a:stCxn id="179" idx="2"/>
            <a:endCxn id="75" idx="0"/>
          </p:cNvCxnSpPr>
          <p:nvPr/>
        </p:nvCxnSpPr>
        <p:spPr>
          <a:xfrm rot="5400000">
            <a:off x="5455172" y="3343502"/>
            <a:ext cx="357020" cy="616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218"/>
          <p:cNvCxnSpPr>
            <a:stCxn id="179" idx="2"/>
            <a:endCxn id="57" idx="0"/>
          </p:cNvCxnSpPr>
          <p:nvPr/>
        </p:nvCxnSpPr>
        <p:spPr>
          <a:xfrm rot="16200000" flipH="1">
            <a:off x="6960833" y="2453980"/>
            <a:ext cx="357020" cy="239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218"/>
          <p:cNvCxnSpPr>
            <a:stCxn id="186" idx="3"/>
            <a:endCxn id="57" idx="0"/>
          </p:cNvCxnSpPr>
          <p:nvPr/>
        </p:nvCxnSpPr>
        <p:spPr>
          <a:xfrm flipH="1">
            <a:off x="8336935" y="2988632"/>
            <a:ext cx="505369" cy="841450"/>
          </a:xfrm>
          <a:prstGeom prst="bentConnector4">
            <a:avLst>
              <a:gd name="adj1" fmla="val -45234"/>
              <a:gd name="adj2" fmla="val 787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182" idx="2"/>
            <a:endCxn id="57" idx="0"/>
          </p:cNvCxnSpPr>
          <p:nvPr/>
        </p:nvCxnSpPr>
        <p:spPr>
          <a:xfrm rot="16200000" flipH="1">
            <a:off x="7555612" y="3048759"/>
            <a:ext cx="357020" cy="120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218"/>
          <p:cNvCxnSpPr>
            <a:stCxn id="194" idx="1"/>
            <a:endCxn id="179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218"/>
          <p:cNvCxnSpPr>
            <a:stCxn id="190" idx="0"/>
            <a:endCxn id="186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218"/>
          <p:cNvCxnSpPr>
            <a:stCxn id="194" idx="2"/>
            <a:endCxn id="182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218"/>
          <p:cNvCxnSpPr>
            <a:stCxn id="169" idx="2"/>
            <a:endCxn id="63" idx="0"/>
          </p:cNvCxnSpPr>
          <p:nvPr/>
        </p:nvCxnSpPr>
        <p:spPr>
          <a:xfrm rot="5400000">
            <a:off x="4256805" y="3354832"/>
            <a:ext cx="354501" cy="595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531" name="Group 530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532" name="Rounded Rectangle 531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534" name="Rounded Rectangle 533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537" name="Double Brace 53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1" name="Straight Arrow Connector 218"/>
          <p:cNvCxnSpPr>
            <a:stCxn id="194" idx="2"/>
            <a:endCxn id="16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Architecture, SLA &amp; Non-SLA/Backup/DR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957394" y="3835622"/>
            <a:ext cx="1019700" cy="2192804"/>
            <a:chOff x="6958508" y="1164188"/>
            <a:chExt cx="1019700" cy="2192804"/>
          </a:xfrm>
        </p:grpSpPr>
        <p:sp>
          <p:nvSpPr>
            <p:cNvPr id="388" name="Rounded Rectangle 387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0144424" y="3835622"/>
            <a:ext cx="1019700" cy="2192804"/>
            <a:chOff x="3730472" y="880921"/>
            <a:chExt cx="1019700" cy="2192804"/>
          </a:xfrm>
        </p:grpSpPr>
        <p:sp>
          <p:nvSpPr>
            <p:cNvPr id="396" name="Rounded Rectangle 395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3" name="Straight Arrow Connector 255"/>
          <p:cNvCxnSpPr>
            <a:stCxn id="388" idx="2"/>
            <a:endCxn id="396" idx="2"/>
          </p:cNvCxnSpPr>
          <p:nvPr/>
        </p:nvCxnSpPr>
        <p:spPr>
          <a:xfrm rot="16200000" flipH="1">
            <a:off x="10060759" y="5434911"/>
            <a:ext cx="12700" cy="11870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55"/>
          <p:cNvCxnSpPr>
            <a:stCxn id="140" idx="2"/>
            <a:endCxn id="388" idx="2"/>
          </p:cNvCxnSpPr>
          <p:nvPr/>
        </p:nvCxnSpPr>
        <p:spPr>
          <a:xfrm rot="16200000" flipH="1">
            <a:off x="8299276" y="4860458"/>
            <a:ext cx="12700" cy="233593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481" idx="2"/>
            <a:endCxn id="388" idx="0"/>
          </p:cNvCxnSpPr>
          <p:nvPr/>
        </p:nvCxnSpPr>
        <p:spPr>
          <a:xfrm rot="16200000" flipH="1">
            <a:off x="7523218" y="1891596"/>
            <a:ext cx="362560" cy="3525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218"/>
          <p:cNvCxnSpPr>
            <a:stCxn id="488" idx="3"/>
            <a:endCxn id="396" idx="0"/>
          </p:cNvCxnSpPr>
          <p:nvPr/>
        </p:nvCxnSpPr>
        <p:spPr>
          <a:xfrm>
            <a:off x="8842304" y="2988632"/>
            <a:ext cx="181197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6621459" y="4750426"/>
            <a:ext cx="1019700" cy="1278000"/>
            <a:chOff x="11019833" y="134776"/>
            <a:chExt cx="1019700" cy="1278000"/>
          </a:xfrm>
        </p:grpSpPr>
        <p:sp>
          <p:nvSpPr>
            <p:cNvPr id="618" name="Rounded Rectangle 617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Admin x1</a:t>
              </a:r>
            </a:p>
          </p:txBody>
        </p:sp>
        <p:sp>
          <p:nvSpPr>
            <p:cNvPr id="619" name="Rounded Rectangle 618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Director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Navigator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2998068" y="3835622"/>
            <a:ext cx="1019700" cy="2192804"/>
            <a:chOff x="6958508" y="1164188"/>
            <a:chExt cx="1019700" cy="2192804"/>
          </a:xfrm>
        </p:grpSpPr>
        <p:sp>
          <p:nvSpPr>
            <p:cNvPr id="623" name="Rounded Rectangle 622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7" name="Rounded Rectangle 626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8" name="Rounded Rectangle 627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30" name="Straight Arrow Connector 255"/>
          <p:cNvCxnSpPr>
            <a:stCxn id="623" idx="2"/>
            <a:endCxn id="637" idx="2"/>
          </p:cNvCxnSpPr>
          <p:nvPr/>
        </p:nvCxnSpPr>
        <p:spPr>
          <a:xfrm rot="16200000" flipH="1">
            <a:off x="4119986" y="5416358"/>
            <a:ext cx="12700" cy="12241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637" idx="2"/>
            <a:endCxn id="618" idx="2"/>
          </p:cNvCxnSpPr>
          <p:nvPr/>
        </p:nvCxnSpPr>
        <p:spPr>
          <a:xfrm rot="16200000" flipH="1">
            <a:off x="5931681" y="4828798"/>
            <a:ext cx="12700" cy="239925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218"/>
          <p:cNvCxnSpPr>
            <a:endCxn id="623" idx="0"/>
          </p:cNvCxnSpPr>
          <p:nvPr/>
        </p:nvCxnSpPr>
        <p:spPr>
          <a:xfrm>
            <a:off x="3507918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218"/>
          <p:cNvCxnSpPr>
            <a:endCxn id="637" idx="0"/>
          </p:cNvCxnSpPr>
          <p:nvPr/>
        </p:nvCxnSpPr>
        <p:spPr>
          <a:xfrm>
            <a:off x="4732054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218"/>
          <p:cNvCxnSpPr>
            <a:endCxn id="623" idx="0"/>
          </p:cNvCxnSpPr>
          <p:nvPr/>
        </p:nvCxnSpPr>
        <p:spPr>
          <a:xfrm rot="5400000">
            <a:off x="5138334" y="1842647"/>
            <a:ext cx="362560" cy="3623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218"/>
          <p:cNvCxnSpPr>
            <a:endCxn id="618" idx="0"/>
          </p:cNvCxnSpPr>
          <p:nvPr/>
        </p:nvCxnSpPr>
        <p:spPr>
          <a:xfrm>
            <a:off x="7131309" y="3473062"/>
            <a:ext cx="0" cy="1277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/>
          <p:cNvGrpSpPr/>
          <p:nvPr/>
        </p:nvGrpSpPr>
        <p:grpSpPr>
          <a:xfrm>
            <a:off x="4222204" y="3835622"/>
            <a:ext cx="1019700" cy="2192804"/>
            <a:chOff x="3730472" y="880921"/>
            <a:chExt cx="1019700" cy="2192804"/>
          </a:xfrm>
        </p:grpSpPr>
        <p:sp>
          <p:nvSpPr>
            <p:cNvPr id="637" name="Rounded Rectangle 636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44" name="Straight Arrow Connector 218"/>
          <p:cNvCxnSpPr>
            <a:endCxn id="637" idx="0"/>
          </p:cNvCxnSpPr>
          <p:nvPr/>
        </p:nvCxnSpPr>
        <p:spPr>
          <a:xfrm rot="5400000">
            <a:off x="5155623" y="3049493"/>
            <a:ext cx="362560" cy="120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" name="Group 644"/>
          <p:cNvGrpSpPr/>
          <p:nvPr/>
        </p:nvGrpSpPr>
        <p:grpSpPr>
          <a:xfrm>
            <a:off x="621804" y="4750426"/>
            <a:ext cx="1019700" cy="1278000"/>
            <a:chOff x="11019833" y="134776"/>
            <a:chExt cx="1019700" cy="1278000"/>
          </a:xfrm>
        </p:grpSpPr>
        <p:sp>
          <p:nvSpPr>
            <p:cNvPr id="646" name="Rounded Rectangle 645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Edge xM</a:t>
              </a: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Flume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50" name="Straight Arrow Connector 255"/>
          <p:cNvCxnSpPr>
            <a:stCxn id="623" idx="2"/>
            <a:endCxn id="646" idx="2"/>
          </p:cNvCxnSpPr>
          <p:nvPr/>
        </p:nvCxnSpPr>
        <p:spPr>
          <a:xfrm rot="5400000">
            <a:off x="2319786" y="4840294"/>
            <a:ext cx="12700" cy="2376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8"/>
          <p:cNvCxnSpPr>
            <a:stCxn id="590" idx="3"/>
            <a:endCxn id="388" idx="0"/>
          </p:cNvCxnSpPr>
          <p:nvPr/>
        </p:nvCxnSpPr>
        <p:spPr>
          <a:xfrm>
            <a:off x="8842304" y="2988632"/>
            <a:ext cx="62494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Arrow Connector 255"/>
          <p:cNvCxnSpPr>
            <a:stCxn id="576" idx="0"/>
            <a:endCxn id="123" idx="3"/>
          </p:cNvCxnSpPr>
          <p:nvPr/>
        </p:nvCxnSpPr>
        <p:spPr>
          <a:xfrm rot="16200000" flipH="1">
            <a:off x="5034139" y="1283360"/>
            <a:ext cx="2281944" cy="5334386"/>
          </a:xfrm>
          <a:prstGeom prst="bentConnector4">
            <a:avLst>
              <a:gd name="adj1" fmla="val -82634"/>
              <a:gd name="adj2" fmla="val 112901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21804" y="3835622"/>
            <a:ext cx="1019700" cy="2192804"/>
            <a:chOff x="6958508" y="1164188"/>
            <a:chExt cx="1019700" cy="2192804"/>
          </a:xfrm>
        </p:grpSpPr>
        <p:sp>
          <p:nvSpPr>
            <p:cNvPr id="102" name="Rounded Rectangle 101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Node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Develop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Build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Unit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Deploy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 &amp; Delivery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144424" y="4154624"/>
            <a:ext cx="1019700" cy="1873802"/>
            <a:chOff x="10144424" y="4154624"/>
            <a:chExt cx="1019700" cy="1873802"/>
          </a:xfrm>
        </p:grpSpPr>
        <p:sp>
          <p:nvSpPr>
            <p:cNvPr id="396" name="Rounded Rectangle 395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>
                  <a:cs typeface="Calibri Light"/>
                </a:rPr>
                <a:t>Prod Clstr</a:t>
              </a: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Ingest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Monitor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4" name="Straight Arrow Connector 255"/>
          <p:cNvCxnSpPr>
            <a:stCxn id="152" idx="2"/>
            <a:endCxn id="123" idx="2"/>
          </p:cNvCxnSpPr>
          <p:nvPr/>
        </p:nvCxnSpPr>
        <p:spPr>
          <a:xfrm rot="16200000" flipH="1">
            <a:off x="7588840" y="5284812"/>
            <a:ext cx="12700" cy="148722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144" idx="2"/>
            <a:endCxn id="152" idx="2"/>
          </p:cNvCxnSpPr>
          <p:nvPr/>
        </p:nvCxnSpPr>
        <p:spPr>
          <a:xfrm rot="16200000" flipH="1">
            <a:off x="5788640" y="4971840"/>
            <a:ext cx="12700" cy="211317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255"/>
          <p:cNvCxnSpPr>
            <a:stCxn id="137" idx="1"/>
          </p:cNvCxnSpPr>
          <p:nvPr/>
        </p:nvCxnSpPr>
        <p:spPr>
          <a:xfrm flipH="1">
            <a:off x="1641504" y="5091525"/>
            <a:ext cx="7805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7822604" y="4154624"/>
            <a:ext cx="1019700" cy="1873802"/>
            <a:chOff x="10144424" y="4154624"/>
            <a:chExt cx="1019700" cy="1873802"/>
          </a:xfrm>
        </p:grpSpPr>
        <p:sp>
          <p:nvSpPr>
            <p:cNvPr id="123" name="Rounded Rectangle 122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Clstr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cs typeface="Calibri Light"/>
                </a:rPr>
                <a:t>Regr</a:t>
              </a:r>
              <a:r>
                <a:rPr lang="en-US" sz="1000" dirty="0" smtClean="0">
                  <a:cs typeface="Calibri Light"/>
                </a:rPr>
                <a:t>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Discovery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422004" y="4154624"/>
            <a:ext cx="1019700" cy="1873802"/>
            <a:chOff x="10144424" y="4154624"/>
            <a:chExt cx="1019700" cy="1873802"/>
          </a:xfrm>
        </p:grpSpPr>
        <p:sp>
          <p:nvSpPr>
            <p:cNvPr id="137" name="Rounded Rectangle 136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Repo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Libraries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BoM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22204" y="3835622"/>
            <a:ext cx="1019700" cy="2192804"/>
            <a:chOff x="6958508" y="1164188"/>
            <a:chExt cx="1019700" cy="2192804"/>
          </a:xfrm>
        </p:grpSpPr>
        <p:sp>
          <p:nvSpPr>
            <p:cNvPr id="144" name="Rounded Rectangle 143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Test Clstr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 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61" name="Straight Arrow Connector 255"/>
          <p:cNvCxnSpPr>
            <a:endCxn id="137" idx="3"/>
          </p:cNvCxnSpPr>
          <p:nvPr/>
        </p:nvCxnSpPr>
        <p:spPr>
          <a:xfrm flipH="1" flipV="1">
            <a:off x="3441704" y="5091525"/>
            <a:ext cx="780500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255"/>
          <p:cNvCxnSpPr>
            <a:stCxn id="152" idx="2"/>
            <a:endCxn id="396" idx="2"/>
          </p:cNvCxnSpPr>
          <p:nvPr/>
        </p:nvCxnSpPr>
        <p:spPr>
          <a:xfrm rot="16200000" flipH="1">
            <a:off x="8749750" y="4123902"/>
            <a:ext cx="12700" cy="380904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255"/>
          <p:cNvCxnSpPr>
            <a:stCxn id="576" idx="1"/>
            <a:endCxn id="144" idx="0"/>
          </p:cNvCxnSpPr>
          <p:nvPr/>
        </p:nvCxnSpPr>
        <p:spPr>
          <a:xfrm rot="10800000" flipH="1" flipV="1">
            <a:off x="2998068" y="3142580"/>
            <a:ext cx="1733986" cy="693041"/>
          </a:xfrm>
          <a:prstGeom prst="bentConnector4">
            <a:avLst>
              <a:gd name="adj1" fmla="val -13183"/>
              <a:gd name="adj2" fmla="val 74024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255"/>
          <p:cNvCxnSpPr>
            <a:endCxn id="144" idx="0"/>
          </p:cNvCxnSpPr>
          <p:nvPr/>
        </p:nvCxnSpPr>
        <p:spPr>
          <a:xfrm>
            <a:off x="4732053" y="3475581"/>
            <a:ext cx="1" cy="36004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55"/>
          <p:cNvCxnSpPr>
            <a:stCxn id="586" idx="2"/>
            <a:endCxn id="144" idx="0"/>
          </p:cNvCxnSpPr>
          <p:nvPr/>
        </p:nvCxnSpPr>
        <p:spPr>
          <a:xfrm rot="5400000">
            <a:off x="5750402" y="2454715"/>
            <a:ext cx="362560" cy="2399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255"/>
          <p:cNvCxnSpPr>
            <a:stCxn id="586" idx="2"/>
            <a:endCxn id="102" idx="0"/>
          </p:cNvCxnSpPr>
          <p:nvPr/>
        </p:nvCxnSpPr>
        <p:spPr>
          <a:xfrm rot="5400000">
            <a:off x="3950202" y="654515"/>
            <a:ext cx="362560" cy="5999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255"/>
          <p:cNvCxnSpPr>
            <a:stCxn id="590" idx="2"/>
            <a:endCxn id="123" idx="0"/>
          </p:cNvCxnSpPr>
          <p:nvPr/>
        </p:nvCxnSpPr>
        <p:spPr>
          <a:xfrm>
            <a:off x="8332454" y="3473062"/>
            <a:ext cx="0" cy="68156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255"/>
          <p:cNvCxnSpPr>
            <a:stCxn id="579" idx="1"/>
            <a:endCxn id="123" idx="3"/>
          </p:cNvCxnSpPr>
          <p:nvPr/>
        </p:nvCxnSpPr>
        <p:spPr>
          <a:xfrm rot="10800000" flipH="1" flipV="1">
            <a:off x="4222204" y="2991151"/>
            <a:ext cx="4620100" cy="2100374"/>
          </a:xfrm>
          <a:prstGeom prst="bentConnector5">
            <a:avLst>
              <a:gd name="adj1" fmla="val -3115"/>
              <a:gd name="adj2" fmla="val -98402"/>
              <a:gd name="adj3" fmla="val 114896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55"/>
          <p:cNvCxnSpPr>
            <a:stCxn id="579" idx="1"/>
            <a:endCxn id="396" idx="0"/>
          </p:cNvCxnSpPr>
          <p:nvPr/>
        </p:nvCxnSpPr>
        <p:spPr>
          <a:xfrm rot="10800000" flipH="1" flipV="1">
            <a:off x="4222204" y="2991150"/>
            <a:ext cx="6432070" cy="1163473"/>
          </a:xfrm>
          <a:prstGeom prst="bentConnector4">
            <a:avLst>
              <a:gd name="adj1" fmla="val -2238"/>
              <a:gd name="adj2" fmla="val -177642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1" name="Group 520"/>
          <p:cNvGrpSpPr/>
          <p:nvPr/>
        </p:nvGrpSpPr>
        <p:grpSpPr>
          <a:xfrm>
            <a:off x="6335376" y="4705187"/>
            <a:ext cx="1019700" cy="1323239"/>
            <a:chOff x="6335376" y="4705187"/>
            <a:chExt cx="1019700" cy="1323239"/>
          </a:xfrm>
        </p:grpSpPr>
        <p:sp>
          <p:nvSpPr>
            <p:cNvPr id="152" name="Rounded Rectangle 151"/>
            <p:cNvSpPr/>
            <p:nvPr/>
          </p:nvSpPr>
          <p:spPr>
            <a:xfrm>
              <a:off x="6335376" y="4705187"/>
              <a:ext cx="1019700" cy="1323239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Repo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6444400" y="538491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6444400" y="569290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CSD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6451602" y="5084942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5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&amp; Processing Pipeline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40832"/>
            <a:ext cx="0" cy="186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07831"/>
            <a:ext cx="679710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07831"/>
            <a:ext cx="3058824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07831"/>
            <a:ext cx="4248381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07831"/>
            <a:ext cx="1869267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074832"/>
            <a:ext cx="1019700" cy="666000"/>
            <a:chOff x="8464884" y="2698114"/>
            <a:chExt cx="1019700" cy="666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031581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6051281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47" idx="1"/>
            <a:endCxn id="183" idx="3"/>
          </p:cNvCxnSpPr>
          <p:nvPr/>
        </p:nvCxnSpPr>
        <p:spPr>
          <a:xfrm rot="10800000">
            <a:off x="3672167" y="2105713"/>
            <a:ext cx="1359415" cy="417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Latency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Access &amp; Governance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smtClean="0">
                  <a:cs typeface="Calibri Light"/>
                </a:rPr>
                <a:t>Latency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031581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Python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V="1">
            <a:off x="6051281" y="2518277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5337" y="1988840"/>
            <a:ext cx="2758835" cy="1074935"/>
            <a:chOff x="1175337" y="1988840"/>
            <a:chExt cx="2758835" cy="1074935"/>
          </a:xfrm>
        </p:grpSpPr>
        <p:grpSp>
          <p:nvGrpSpPr>
            <p:cNvPr id="4" name="Group 3"/>
            <p:cNvGrpSpPr/>
            <p:nvPr/>
          </p:nvGrpSpPr>
          <p:grpSpPr>
            <a:xfrm>
              <a:off x="1461617" y="2042048"/>
              <a:ext cx="2210549" cy="968860"/>
              <a:chOff x="1461617" y="2042048"/>
              <a:chExt cx="2210549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75337" y="1988840"/>
              <a:ext cx="2758835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Transform, Load, BI &amp;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379413" y="1447800"/>
            <a:ext cx="5486400" cy="4678366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1pPr>
            <a:lvl2pPr marL="45402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2pPr>
            <a:lvl3pPr marL="857250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3pPr>
            <a:lvl4pPr marL="119697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tabLst>
                <a:tab pos="1889125" algn="l"/>
              </a:tabLst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4pPr>
            <a:lvl5pPr marL="1600200" indent="-17462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Calibre Light"/>
                <a:cs typeface="Calibre Light"/>
              </a:rPr>
              <a:t>Provisioning and automation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Batch and real-time data ingestion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Data processing pipeline: raw, staged, partitioned, processed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Maintenance, change data capture, slowly changing dimensions, streaming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Data access, SQL via Hive, Impala, Spark, MR</a:t>
            </a:r>
          </a:p>
          <a:p>
            <a:endParaRPr lang="en-GB" sz="2400" dirty="0" smtClean="0">
              <a:latin typeface="Calibre Light"/>
              <a:cs typeface="Calibre Light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206573" y="1447800"/>
            <a:ext cx="5486400" cy="4678366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1pPr>
            <a:lvl2pPr marL="45402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2pPr>
            <a:lvl3pPr marL="857250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3pPr>
            <a:lvl4pPr marL="119697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tabLst>
                <a:tab pos="1889125" algn="l"/>
              </a:tabLst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4pPr>
            <a:lvl5pPr marL="1600200" indent="-17462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Calibre Light"/>
                <a:cs typeface="Calibre Light"/>
              </a:rPr>
              <a:t>Operational management, monitoring, </a:t>
            </a:r>
            <a:r>
              <a:rPr lang="en-GB" sz="2400" dirty="0" smtClean="0">
                <a:latin typeface="Calibre Light"/>
                <a:cs typeface="Calibre Light"/>
              </a:rPr>
              <a:t>optimisation, all CDH services</a:t>
            </a:r>
            <a:endParaRPr lang="en-GB" sz="2400" dirty="0">
              <a:latin typeface="Calibre Light"/>
              <a:cs typeface="Calibre Light"/>
            </a:endParaRPr>
          </a:p>
          <a:p>
            <a:r>
              <a:rPr lang="en-GB" sz="2400" dirty="0">
                <a:latin typeface="Calibre Light"/>
                <a:cs typeface="Calibre Light"/>
              </a:rPr>
              <a:t>High availability, ingest and access</a:t>
            </a:r>
          </a:p>
          <a:p>
            <a:r>
              <a:rPr lang="en-GB" sz="2400" dirty="0">
                <a:latin typeface="Calibre Light"/>
                <a:cs typeface="Calibre Light"/>
              </a:rPr>
              <a:t>Upgrade operations, zero-downtime</a:t>
            </a:r>
          </a:p>
          <a:p>
            <a:r>
              <a:rPr lang="en-GB" sz="2400" dirty="0">
                <a:latin typeface="Calibre Light"/>
                <a:cs typeface="Calibre Light"/>
              </a:rPr>
              <a:t>Data governance, audit, lineage, policy </a:t>
            </a:r>
            <a:endParaRPr lang="en-GB" dirty="0" smtClean="0">
              <a:latin typeface="Calibre Light"/>
              <a:cs typeface="Calibre Light"/>
            </a:endParaRPr>
          </a:p>
          <a:p>
            <a:r>
              <a:rPr lang="en-GB" sz="2400" dirty="0" smtClean="0">
                <a:latin typeface="Calibre Light"/>
                <a:cs typeface="Calibre Light"/>
              </a:rPr>
              <a:t>Automation and integration via API</a:t>
            </a:r>
            <a:endParaRPr lang="en-GB" sz="2400" dirty="0">
              <a:latin typeface="Calibre Light"/>
              <a:cs typeface="Calibr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9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9802</TotalTime>
  <Words>587</Words>
  <Application>Microsoft Macintosh PowerPoint</Application>
  <PresentationFormat>Custom</PresentationFormat>
  <Paragraphs>400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Cloudera_Graham</vt:lpstr>
      <vt:lpstr>Cloudera Framework Archetype Architecture</vt:lpstr>
      <vt:lpstr>Logical Architecture, Roles &amp; Responsibilities</vt:lpstr>
      <vt:lpstr>Physical Architecture, SLA &amp; Non-SLA/Backup/DR</vt:lpstr>
      <vt:lpstr>Continuous Integration &amp; Delivery</vt:lpstr>
      <vt:lpstr>Data Ingest &amp; Processing Pipeline</vt:lpstr>
      <vt:lpstr>Data Access &amp; Governance</vt:lpstr>
      <vt:lpstr>Transform, Load, BI &amp; Reporting</vt:lpstr>
      <vt:lpstr>Demonstration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1258</cp:revision>
  <dcterms:created xsi:type="dcterms:W3CDTF">2014-12-14T01:02:10Z</dcterms:created>
  <dcterms:modified xsi:type="dcterms:W3CDTF">2016-01-21T07:03:16Z</dcterms:modified>
</cp:coreProperties>
</file>