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1"/>
  </p:notesMasterIdLst>
  <p:sldIdLst>
    <p:sldId id="256" r:id="rId2"/>
    <p:sldId id="349" r:id="rId3"/>
    <p:sldId id="341" r:id="rId4"/>
    <p:sldId id="351" r:id="rId5"/>
    <p:sldId id="346" r:id="rId6"/>
    <p:sldId id="347" r:id="rId7"/>
    <p:sldId id="353" r:id="rId8"/>
    <p:sldId id="354" r:id="rId9"/>
    <p:sldId id="31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17" autoAdjust="0"/>
  </p:normalViewPr>
  <p:slideViewPr>
    <p:cSldViewPr snapToObjects="1">
      <p:cViewPr varScale="1">
        <p:scale>
          <a:sx n="92" d="100"/>
          <a:sy n="92" d="100"/>
        </p:scale>
        <p:origin x="-144" y="-10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255"/>
          <p:cNvCxnSpPr>
            <a:stCxn id="576" idx="0"/>
            <a:endCxn id="123" idx="3"/>
          </p:cNvCxnSpPr>
          <p:nvPr/>
        </p:nvCxnSpPr>
        <p:spPr>
          <a:xfrm rot="16200000" flipH="1">
            <a:off x="5034139" y="1283360"/>
            <a:ext cx="2281944" cy="5334386"/>
          </a:xfrm>
          <a:prstGeom prst="bentConnector4">
            <a:avLst>
              <a:gd name="adj1" fmla="val -82634"/>
              <a:gd name="adj2" fmla="val 112901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21804" y="3835622"/>
            <a:ext cx="1019700" cy="2192804"/>
            <a:chOff x="6958508" y="1164188"/>
            <a:chExt cx="1019700" cy="2192804"/>
          </a:xfrm>
        </p:grpSpPr>
        <p:sp>
          <p:nvSpPr>
            <p:cNvPr id="102" name="Rounded Rectangle 101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Node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Develop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Build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Unit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Deploy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&amp; Delivery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144424" y="4154624"/>
            <a:ext cx="1019700" cy="1873802"/>
            <a:chOff x="10144424" y="4154624"/>
            <a:chExt cx="1019700" cy="1873802"/>
          </a:xfrm>
        </p:grpSpPr>
        <p:sp>
          <p:nvSpPr>
            <p:cNvPr id="396" name="Rounded Rectangle 395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>
                  <a:cs typeface="Calibri Light"/>
                </a:rPr>
                <a:t>Prod Clstr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Ingest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Monitor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4" name="Straight Arrow Connector 255"/>
          <p:cNvCxnSpPr>
            <a:stCxn id="152" idx="2"/>
            <a:endCxn id="123" idx="2"/>
          </p:cNvCxnSpPr>
          <p:nvPr/>
        </p:nvCxnSpPr>
        <p:spPr>
          <a:xfrm rot="16200000" flipH="1">
            <a:off x="7588840" y="5284812"/>
            <a:ext cx="12700" cy="14872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144" idx="2"/>
            <a:endCxn id="152" idx="2"/>
          </p:cNvCxnSpPr>
          <p:nvPr/>
        </p:nvCxnSpPr>
        <p:spPr>
          <a:xfrm rot="16200000" flipH="1">
            <a:off x="5788640" y="4971840"/>
            <a:ext cx="12700" cy="211317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255"/>
          <p:cNvCxnSpPr>
            <a:stCxn id="137" idx="1"/>
          </p:cNvCxnSpPr>
          <p:nvPr/>
        </p:nvCxnSpPr>
        <p:spPr>
          <a:xfrm flipH="1">
            <a:off x="1641504" y="5091525"/>
            <a:ext cx="7805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822604" y="4154624"/>
            <a:ext cx="1019700" cy="1873802"/>
            <a:chOff x="10144424" y="4154624"/>
            <a:chExt cx="1019700" cy="1873802"/>
          </a:xfrm>
        </p:grpSpPr>
        <p:sp>
          <p:nvSpPr>
            <p:cNvPr id="123" name="Rounded Rectangle 122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Clstr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cs typeface="Calibri Light"/>
                </a:rPr>
                <a:t>Regr</a:t>
              </a:r>
              <a:r>
                <a:rPr lang="en-US" sz="1000" dirty="0" smtClean="0">
                  <a:cs typeface="Calibri Light"/>
                </a:rPr>
                <a:t>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Discovery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422004" y="4154624"/>
            <a:ext cx="1019700" cy="1873802"/>
            <a:chOff x="10144424" y="4154624"/>
            <a:chExt cx="1019700" cy="1873802"/>
          </a:xfrm>
        </p:grpSpPr>
        <p:sp>
          <p:nvSpPr>
            <p:cNvPr id="137" name="Rounded Rectangle 136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Repo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Libraries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BoM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22204" y="3835622"/>
            <a:ext cx="1019700" cy="2192804"/>
            <a:chOff x="6958508" y="1164188"/>
            <a:chExt cx="1019700" cy="2192804"/>
          </a:xfrm>
        </p:grpSpPr>
        <p:sp>
          <p:nvSpPr>
            <p:cNvPr id="144" name="Rounded Rectangle 143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Test Clstr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 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61" name="Straight Arrow Connector 255"/>
          <p:cNvCxnSpPr>
            <a:endCxn id="137" idx="3"/>
          </p:cNvCxnSpPr>
          <p:nvPr/>
        </p:nvCxnSpPr>
        <p:spPr>
          <a:xfrm flipH="1" flipV="1">
            <a:off x="3441704" y="5091525"/>
            <a:ext cx="780500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55"/>
          <p:cNvCxnSpPr>
            <a:stCxn id="152" idx="2"/>
            <a:endCxn id="396" idx="2"/>
          </p:cNvCxnSpPr>
          <p:nvPr/>
        </p:nvCxnSpPr>
        <p:spPr>
          <a:xfrm rot="16200000" flipH="1">
            <a:off x="8749750" y="4123902"/>
            <a:ext cx="12700" cy="38090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255"/>
          <p:cNvCxnSpPr>
            <a:stCxn id="576" idx="1"/>
            <a:endCxn id="144" idx="0"/>
          </p:cNvCxnSpPr>
          <p:nvPr/>
        </p:nvCxnSpPr>
        <p:spPr>
          <a:xfrm rot="10800000" flipH="1" flipV="1">
            <a:off x="2998068" y="3142580"/>
            <a:ext cx="1733986" cy="693041"/>
          </a:xfrm>
          <a:prstGeom prst="bentConnector4">
            <a:avLst>
              <a:gd name="adj1" fmla="val -13183"/>
              <a:gd name="adj2" fmla="val 74024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55"/>
          <p:cNvCxnSpPr>
            <a:endCxn id="144" idx="0"/>
          </p:cNvCxnSpPr>
          <p:nvPr/>
        </p:nvCxnSpPr>
        <p:spPr>
          <a:xfrm>
            <a:off x="4732053" y="3475581"/>
            <a:ext cx="1" cy="360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5"/>
          <p:cNvCxnSpPr>
            <a:stCxn id="586" idx="2"/>
            <a:endCxn id="144" idx="0"/>
          </p:cNvCxnSpPr>
          <p:nvPr/>
        </p:nvCxnSpPr>
        <p:spPr>
          <a:xfrm rot="5400000">
            <a:off x="5750402" y="2454715"/>
            <a:ext cx="362560" cy="2399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255"/>
          <p:cNvCxnSpPr>
            <a:stCxn id="586" idx="2"/>
            <a:endCxn id="102" idx="0"/>
          </p:cNvCxnSpPr>
          <p:nvPr/>
        </p:nvCxnSpPr>
        <p:spPr>
          <a:xfrm rot="5400000">
            <a:off x="3950202" y="654515"/>
            <a:ext cx="362560" cy="5999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255"/>
          <p:cNvCxnSpPr>
            <a:stCxn id="590" idx="2"/>
            <a:endCxn id="123" idx="0"/>
          </p:cNvCxnSpPr>
          <p:nvPr/>
        </p:nvCxnSpPr>
        <p:spPr>
          <a:xfrm>
            <a:off x="8332454" y="3473062"/>
            <a:ext cx="0" cy="68156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255"/>
          <p:cNvCxnSpPr>
            <a:stCxn id="579" idx="1"/>
            <a:endCxn id="123" idx="3"/>
          </p:cNvCxnSpPr>
          <p:nvPr/>
        </p:nvCxnSpPr>
        <p:spPr>
          <a:xfrm rot="10800000" flipH="1" flipV="1">
            <a:off x="4222204" y="2991151"/>
            <a:ext cx="4620100" cy="2100374"/>
          </a:xfrm>
          <a:prstGeom prst="bentConnector5">
            <a:avLst>
              <a:gd name="adj1" fmla="val -3115"/>
              <a:gd name="adj2" fmla="val -98402"/>
              <a:gd name="adj3" fmla="val 114896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55"/>
          <p:cNvCxnSpPr>
            <a:stCxn id="579" idx="1"/>
            <a:endCxn id="396" idx="0"/>
          </p:cNvCxnSpPr>
          <p:nvPr/>
        </p:nvCxnSpPr>
        <p:spPr>
          <a:xfrm rot="10800000" flipH="1" flipV="1">
            <a:off x="4222204" y="2991150"/>
            <a:ext cx="6432070" cy="1163473"/>
          </a:xfrm>
          <a:prstGeom prst="bentConnector4">
            <a:avLst>
              <a:gd name="adj1" fmla="val -2238"/>
              <a:gd name="adj2" fmla="val -177642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/>
          <p:cNvGrpSpPr/>
          <p:nvPr/>
        </p:nvGrpSpPr>
        <p:grpSpPr>
          <a:xfrm>
            <a:off x="6335376" y="4705187"/>
            <a:ext cx="1019700" cy="1323239"/>
            <a:chOff x="6335376" y="4705187"/>
            <a:chExt cx="1019700" cy="1323239"/>
          </a:xfrm>
        </p:grpSpPr>
        <p:sp>
          <p:nvSpPr>
            <p:cNvPr id="152" name="Rounded Rectangle 151"/>
            <p:cNvSpPr/>
            <p:nvPr/>
          </p:nvSpPr>
          <p:spPr>
            <a:xfrm>
              <a:off x="6335376" y="4705187"/>
              <a:ext cx="1019700" cy="1323239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Repo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6444400" y="538491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444400" y="569290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CSD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451602" y="5084942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5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Transform, Load, BI &amp;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37941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Calibre Light"/>
                <a:cs typeface="Calibre Light"/>
              </a:rPr>
              <a:t>Provisioning and automation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Batch and real-time data ingestion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processing pipeline: raw, staged, partitioned, processed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Maintenance, change data capture, slowly changing dimensions, streaming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access, SQL via Hive, Impala, Spark, MR</a:t>
            </a:r>
          </a:p>
          <a:p>
            <a:endParaRPr lang="en-GB" sz="2400" dirty="0" smtClean="0">
              <a:latin typeface="Calibre Light"/>
              <a:cs typeface="Calibre Light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20657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alibre Light"/>
                <a:cs typeface="Calibre Light"/>
              </a:rPr>
              <a:t>Operational management, monitoring, </a:t>
            </a:r>
            <a:r>
              <a:rPr lang="en-GB" sz="2400" dirty="0" smtClean="0">
                <a:latin typeface="Calibre Light"/>
                <a:cs typeface="Calibre Light"/>
              </a:rPr>
              <a:t>optimisation, all CDH services</a:t>
            </a:r>
            <a:endParaRPr lang="en-GB" sz="2400" dirty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Cluster management, grow, shrink, restart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High </a:t>
            </a:r>
            <a:r>
              <a:rPr lang="en-GB" sz="2400" dirty="0">
                <a:latin typeface="Calibre Light"/>
                <a:cs typeface="Calibre Light"/>
              </a:rPr>
              <a:t>availability, ingest and access</a:t>
            </a:r>
          </a:p>
          <a:p>
            <a:r>
              <a:rPr lang="en-GB" sz="2400" dirty="0">
                <a:latin typeface="Calibre Light"/>
                <a:cs typeface="Calibre Light"/>
              </a:rPr>
              <a:t>Upgrade operations, zero-downtime</a:t>
            </a:r>
          </a:p>
          <a:p>
            <a:r>
              <a:rPr lang="en-GB" sz="2400" dirty="0">
                <a:latin typeface="Calibre Light"/>
                <a:cs typeface="Calibre Light"/>
              </a:rPr>
              <a:t>Data governance, audit, lineage, policy </a:t>
            </a:r>
            <a:endParaRPr lang="en-GB" dirty="0" smtClean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Automation and integration via API</a:t>
            </a:r>
            <a:endParaRPr lang="en-GB" sz="2400" dirty="0">
              <a:latin typeface="Calibre Light"/>
              <a:cs typeface="Calibr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9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9804</TotalTime>
  <Words>595</Words>
  <Application>Microsoft Macintosh PowerPoint</Application>
  <PresentationFormat>Custom</PresentationFormat>
  <Paragraphs>401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Cloudera_Graham</vt:lpstr>
      <vt:lpstr>Cloudera Framework Archetype Architecture</vt:lpstr>
      <vt:lpstr>Logical Architecture, Roles &amp; Responsibilities</vt:lpstr>
      <vt:lpstr>Physical Architecture, SLA &amp; Non-SLA/Backup/DR</vt:lpstr>
      <vt:lpstr>Continuous Integration &amp; Delivery</vt:lpstr>
      <vt:lpstr>Data Ingest &amp; Processing Pipeline</vt:lpstr>
      <vt:lpstr>Data Access &amp; Governance</vt:lpstr>
      <vt:lpstr>Transform, Load, BI &amp; Reporting</vt:lpstr>
      <vt:lpstr>Demonstration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1259</cp:revision>
  <dcterms:created xsi:type="dcterms:W3CDTF">2014-12-14T01:02:10Z</dcterms:created>
  <dcterms:modified xsi:type="dcterms:W3CDTF">2016-02-03T03:59:37Z</dcterms:modified>
</cp:coreProperties>
</file>