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331F2-BC5F-40E6-AB21-2285398778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8B3FCA-C152-4C45-B19A-8D45C193C0CE}">
      <dgm:prSet/>
      <dgm:spPr/>
      <dgm:t>
        <a:bodyPr/>
        <a:lstStyle/>
        <a:p>
          <a:r>
            <a:rPr lang="hu-HU" dirty="0" err="1">
              <a:latin typeface="Arial Nova" panose="020B0504020202020204" pitchFamily="34" charset="0"/>
            </a:rPr>
            <a:t>Creational</a:t>
          </a:r>
          <a:r>
            <a:rPr lang="hu-HU" dirty="0">
              <a:latin typeface="Arial Nova" panose="020B0504020202020204" pitchFamily="34" charset="0"/>
            </a:rPr>
            <a:t> kreatív minták ötleteket adnak az objektum létrehozási mechanizmusokra, amelyekkel flexibilis és </a:t>
          </a:r>
          <a:r>
            <a:rPr lang="hu-HU" dirty="0" err="1">
              <a:latin typeface="Arial Nova" panose="020B0504020202020204" pitchFamily="34" charset="0"/>
            </a:rPr>
            <a:t>újrafelhasználható</a:t>
          </a:r>
          <a:r>
            <a:rPr lang="hu-HU" dirty="0">
              <a:latin typeface="Arial Nova" panose="020B0504020202020204" pitchFamily="34" charset="0"/>
            </a:rPr>
            <a:t> kódot kapunk.</a:t>
          </a:r>
          <a:endParaRPr lang="en-US" dirty="0">
            <a:latin typeface="Arial Nova" panose="020B0504020202020204" pitchFamily="34" charset="0"/>
          </a:endParaRPr>
        </a:p>
      </dgm:t>
    </dgm:pt>
    <dgm:pt modelId="{9623E8F4-519F-4BBC-8C4D-3E7368365BEE}" type="parTrans" cxnId="{3E2F54DC-B865-4CE5-A26E-5CC615D6CCE0}">
      <dgm:prSet/>
      <dgm:spPr/>
      <dgm:t>
        <a:bodyPr/>
        <a:lstStyle/>
        <a:p>
          <a:endParaRPr lang="en-US"/>
        </a:p>
      </dgm:t>
    </dgm:pt>
    <dgm:pt modelId="{0CDD66A0-3830-4582-9963-F62977AC3635}" type="sibTrans" cxnId="{3E2F54DC-B865-4CE5-A26E-5CC615D6CCE0}">
      <dgm:prSet/>
      <dgm:spPr/>
      <dgm:t>
        <a:bodyPr/>
        <a:lstStyle/>
        <a:p>
          <a:endParaRPr lang="en-US"/>
        </a:p>
      </dgm:t>
    </dgm:pt>
    <dgm:pt modelId="{D42DC637-68EC-424C-A800-59C604E6D6CB}">
      <dgm:prSet/>
      <dgm:spPr/>
      <dgm:t>
        <a:bodyPr/>
        <a:lstStyle/>
        <a:p>
          <a:r>
            <a:rPr lang="hu-HU" dirty="0" err="1">
              <a:latin typeface="Arial Nova" panose="020B0504020202020204" pitchFamily="34" charset="0"/>
            </a:rPr>
            <a:t>Structural</a:t>
          </a:r>
          <a:r>
            <a:rPr lang="hu-HU" dirty="0">
              <a:latin typeface="Arial Nova" panose="020B0504020202020204" pitchFamily="34" charset="0"/>
            </a:rPr>
            <a:t> szerkezeti minták segítségével az osztályainkat rendszerezni tudjuk</a:t>
          </a:r>
          <a:endParaRPr lang="en-US" dirty="0">
            <a:latin typeface="Arial Nova" panose="020B0504020202020204" pitchFamily="34" charset="0"/>
          </a:endParaRPr>
        </a:p>
      </dgm:t>
    </dgm:pt>
    <dgm:pt modelId="{46A76159-8052-4BA7-A84F-40C11F80586B}" type="parTrans" cxnId="{A177CE82-72AA-480F-A21D-E628AB4546AE}">
      <dgm:prSet/>
      <dgm:spPr/>
      <dgm:t>
        <a:bodyPr/>
        <a:lstStyle/>
        <a:p>
          <a:endParaRPr lang="en-US"/>
        </a:p>
      </dgm:t>
    </dgm:pt>
    <dgm:pt modelId="{32B89EDE-BA4F-4867-B664-13F1747F7010}" type="sibTrans" cxnId="{A177CE82-72AA-480F-A21D-E628AB4546AE}">
      <dgm:prSet/>
      <dgm:spPr/>
      <dgm:t>
        <a:bodyPr/>
        <a:lstStyle/>
        <a:p>
          <a:endParaRPr lang="en-US"/>
        </a:p>
      </dgm:t>
    </dgm:pt>
    <dgm:pt modelId="{B9570794-FE35-4FE1-899C-043FF92D5714}">
      <dgm:prSet/>
      <dgm:spPr/>
      <dgm:t>
        <a:bodyPr/>
        <a:lstStyle/>
        <a:p>
          <a:r>
            <a:rPr lang="hu-HU" dirty="0" err="1">
              <a:latin typeface="Arial Nova" panose="020B0504020202020204" pitchFamily="34" charset="0"/>
            </a:rPr>
            <a:t>Behavioral</a:t>
          </a:r>
          <a:r>
            <a:rPr lang="hu-HU" dirty="0">
              <a:latin typeface="Arial Nova" panose="020B0504020202020204" pitchFamily="34" charset="0"/>
            </a:rPr>
            <a:t> viselkedésminták felosztják az objektumok közötti feladatokat az objektumok között</a:t>
          </a:r>
          <a:endParaRPr lang="en-US" dirty="0">
            <a:latin typeface="Arial Nova" panose="020B0504020202020204" pitchFamily="34" charset="0"/>
          </a:endParaRPr>
        </a:p>
      </dgm:t>
    </dgm:pt>
    <dgm:pt modelId="{2C38572E-69C3-49BD-AC0B-E0C7CAE716C0}" type="parTrans" cxnId="{366A761D-3532-49CD-BB3C-5324C9F63C9E}">
      <dgm:prSet/>
      <dgm:spPr/>
      <dgm:t>
        <a:bodyPr/>
        <a:lstStyle/>
        <a:p>
          <a:endParaRPr lang="en-US"/>
        </a:p>
      </dgm:t>
    </dgm:pt>
    <dgm:pt modelId="{F3922465-8416-4BCB-B47B-B4AA70DA57A7}" type="sibTrans" cxnId="{366A761D-3532-49CD-BB3C-5324C9F63C9E}">
      <dgm:prSet/>
      <dgm:spPr/>
      <dgm:t>
        <a:bodyPr/>
        <a:lstStyle/>
        <a:p>
          <a:endParaRPr lang="en-US"/>
        </a:p>
      </dgm:t>
    </dgm:pt>
    <dgm:pt modelId="{F4C191BE-39B1-41EA-BDA5-D53F03CBAB32}" type="pres">
      <dgm:prSet presAssocID="{F11331F2-BC5F-40E6-AB21-2285398778F1}" presName="vert0" presStyleCnt="0">
        <dgm:presLayoutVars>
          <dgm:dir/>
          <dgm:animOne val="branch"/>
          <dgm:animLvl val="lvl"/>
        </dgm:presLayoutVars>
      </dgm:prSet>
      <dgm:spPr/>
    </dgm:pt>
    <dgm:pt modelId="{6A4DA014-AECB-468B-B4BE-CF1CB141B2CB}" type="pres">
      <dgm:prSet presAssocID="{138B3FCA-C152-4C45-B19A-8D45C193C0CE}" presName="thickLine" presStyleLbl="alignNode1" presStyleIdx="0" presStyleCnt="3"/>
      <dgm:spPr/>
    </dgm:pt>
    <dgm:pt modelId="{217658CF-9C51-4A8A-8D16-4F9E906F8573}" type="pres">
      <dgm:prSet presAssocID="{138B3FCA-C152-4C45-B19A-8D45C193C0CE}" presName="horz1" presStyleCnt="0"/>
      <dgm:spPr/>
    </dgm:pt>
    <dgm:pt modelId="{4FB2A4CA-93B5-4BF8-8BED-C17933C9E47A}" type="pres">
      <dgm:prSet presAssocID="{138B3FCA-C152-4C45-B19A-8D45C193C0CE}" presName="tx1" presStyleLbl="revTx" presStyleIdx="0" presStyleCnt="3"/>
      <dgm:spPr/>
    </dgm:pt>
    <dgm:pt modelId="{560D268E-0ECC-4666-809D-5FD29A3ACDE5}" type="pres">
      <dgm:prSet presAssocID="{138B3FCA-C152-4C45-B19A-8D45C193C0CE}" presName="vert1" presStyleCnt="0"/>
      <dgm:spPr/>
    </dgm:pt>
    <dgm:pt modelId="{406D2D77-1C07-4F2B-97F8-A1700C7D1814}" type="pres">
      <dgm:prSet presAssocID="{D42DC637-68EC-424C-A800-59C604E6D6CB}" presName="thickLine" presStyleLbl="alignNode1" presStyleIdx="1" presStyleCnt="3"/>
      <dgm:spPr/>
    </dgm:pt>
    <dgm:pt modelId="{33B72368-8F1C-4D9C-B8F8-E693D07C4BDB}" type="pres">
      <dgm:prSet presAssocID="{D42DC637-68EC-424C-A800-59C604E6D6CB}" presName="horz1" presStyleCnt="0"/>
      <dgm:spPr/>
    </dgm:pt>
    <dgm:pt modelId="{5EF835A8-4B43-41F8-B065-7C991752AF28}" type="pres">
      <dgm:prSet presAssocID="{D42DC637-68EC-424C-A800-59C604E6D6CB}" presName="tx1" presStyleLbl="revTx" presStyleIdx="1" presStyleCnt="3"/>
      <dgm:spPr/>
    </dgm:pt>
    <dgm:pt modelId="{6A8267CD-C994-442C-8F12-0F49D750B57A}" type="pres">
      <dgm:prSet presAssocID="{D42DC637-68EC-424C-A800-59C604E6D6CB}" presName="vert1" presStyleCnt="0"/>
      <dgm:spPr/>
    </dgm:pt>
    <dgm:pt modelId="{F484DBD1-00EC-4573-86C3-DFF5C2CCCF65}" type="pres">
      <dgm:prSet presAssocID="{B9570794-FE35-4FE1-899C-043FF92D5714}" presName="thickLine" presStyleLbl="alignNode1" presStyleIdx="2" presStyleCnt="3"/>
      <dgm:spPr/>
    </dgm:pt>
    <dgm:pt modelId="{59A7A16D-712F-45E6-BD32-A376BD81EBA1}" type="pres">
      <dgm:prSet presAssocID="{B9570794-FE35-4FE1-899C-043FF92D5714}" presName="horz1" presStyleCnt="0"/>
      <dgm:spPr/>
    </dgm:pt>
    <dgm:pt modelId="{7E6FDF3A-4013-4957-9618-0CFCF1988C3F}" type="pres">
      <dgm:prSet presAssocID="{B9570794-FE35-4FE1-899C-043FF92D5714}" presName="tx1" presStyleLbl="revTx" presStyleIdx="2" presStyleCnt="3"/>
      <dgm:spPr/>
    </dgm:pt>
    <dgm:pt modelId="{184BE6D8-34DB-48E8-814C-E3ADAEEDA3BC}" type="pres">
      <dgm:prSet presAssocID="{B9570794-FE35-4FE1-899C-043FF92D5714}" presName="vert1" presStyleCnt="0"/>
      <dgm:spPr/>
    </dgm:pt>
  </dgm:ptLst>
  <dgm:cxnLst>
    <dgm:cxn modelId="{366A761D-3532-49CD-BB3C-5324C9F63C9E}" srcId="{F11331F2-BC5F-40E6-AB21-2285398778F1}" destId="{B9570794-FE35-4FE1-899C-043FF92D5714}" srcOrd="2" destOrd="0" parTransId="{2C38572E-69C3-49BD-AC0B-E0C7CAE716C0}" sibTransId="{F3922465-8416-4BCB-B47B-B4AA70DA57A7}"/>
    <dgm:cxn modelId="{2CCD9B37-3FA0-440C-B508-23816E33CE1E}" type="presOf" srcId="{138B3FCA-C152-4C45-B19A-8D45C193C0CE}" destId="{4FB2A4CA-93B5-4BF8-8BED-C17933C9E47A}" srcOrd="0" destOrd="0" presId="urn:microsoft.com/office/officeart/2008/layout/LinedList"/>
    <dgm:cxn modelId="{2DDD8C3A-86A5-4D05-9C9D-F04DC0AA1DDB}" type="presOf" srcId="{F11331F2-BC5F-40E6-AB21-2285398778F1}" destId="{F4C191BE-39B1-41EA-BDA5-D53F03CBAB32}" srcOrd="0" destOrd="0" presId="urn:microsoft.com/office/officeart/2008/layout/LinedList"/>
    <dgm:cxn modelId="{72A29F6C-C842-46CB-82FD-3634A1FB3495}" type="presOf" srcId="{D42DC637-68EC-424C-A800-59C604E6D6CB}" destId="{5EF835A8-4B43-41F8-B065-7C991752AF28}" srcOrd="0" destOrd="0" presId="urn:microsoft.com/office/officeart/2008/layout/LinedList"/>
    <dgm:cxn modelId="{A177CE82-72AA-480F-A21D-E628AB4546AE}" srcId="{F11331F2-BC5F-40E6-AB21-2285398778F1}" destId="{D42DC637-68EC-424C-A800-59C604E6D6CB}" srcOrd="1" destOrd="0" parTransId="{46A76159-8052-4BA7-A84F-40C11F80586B}" sibTransId="{32B89EDE-BA4F-4867-B664-13F1747F7010}"/>
    <dgm:cxn modelId="{74552DBC-19F6-4BA2-ACC7-C3304B5ADA13}" type="presOf" srcId="{B9570794-FE35-4FE1-899C-043FF92D5714}" destId="{7E6FDF3A-4013-4957-9618-0CFCF1988C3F}" srcOrd="0" destOrd="0" presId="urn:microsoft.com/office/officeart/2008/layout/LinedList"/>
    <dgm:cxn modelId="{3E2F54DC-B865-4CE5-A26E-5CC615D6CCE0}" srcId="{F11331F2-BC5F-40E6-AB21-2285398778F1}" destId="{138B3FCA-C152-4C45-B19A-8D45C193C0CE}" srcOrd="0" destOrd="0" parTransId="{9623E8F4-519F-4BBC-8C4D-3E7368365BEE}" sibTransId="{0CDD66A0-3830-4582-9963-F62977AC3635}"/>
    <dgm:cxn modelId="{AEA366AD-DDD4-43FC-8359-41032E0EBDB6}" type="presParOf" srcId="{F4C191BE-39B1-41EA-BDA5-D53F03CBAB32}" destId="{6A4DA014-AECB-468B-B4BE-CF1CB141B2CB}" srcOrd="0" destOrd="0" presId="urn:microsoft.com/office/officeart/2008/layout/LinedList"/>
    <dgm:cxn modelId="{DD386478-8DC4-4FE8-9BC0-560E5B3CC467}" type="presParOf" srcId="{F4C191BE-39B1-41EA-BDA5-D53F03CBAB32}" destId="{217658CF-9C51-4A8A-8D16-4F9E906F8573}" srcOrd="1" destOrd="0" presId="urn:microsoft.com/office/officeart/2008/layout/LinedList"/>
    <dgm:cxn modelId="{B733F207-1326-4412-920E-EE6A616F87FE}" type="presParOf" srcId="{217658CF-9C51-4A8A-8D16-4F9E906F8573}" destId="{4FB2A4CA-93B5-4BF8-8BED-C17933C9E47A}" srcOrd="0" destOrd="0" presId="urn:microsoft.com/office/officeart/2008/layout/LinedList"/>
    <dgm:cxn modelId="{0F6AD8EA-68B0-42BD-AE05-BA852B99A923}" type="presParOf" srcId="{217658CF-9C51-4A8A-8D16-4F9E906F8573}" destId="{560D268E-0ECC-4666-809D-5FD29A3ACDE5}" srcOrd="1" destOrd="0" presId="urn:microsoft.com/office/officeart/2008/layout/LinedList"/>
    <dgm:cxn modelId="{9208D923-6D9B-45A6-9BE3-287F4B2D47A2}" type="presParOf" srcId="{F4C191BE-39B1-41EA-BDA5-D53F03CBAB32}" destId="{406D2D77-1C07-4F2B-97F8-A1700C7D1814}" srcOrd="2" destOrd="0" presId="urn:microsoft.com/office/officeart/2008/layout/LinedList"/>
    <dgm:cxn modelId="{8E7FD625-8F93-43BF-A10C-83086917A99F}" type="presParOf" srcId="{F4C191BE-39B1-41EA-BDA5-D53F03CBAB32}" destId="{33B72368-8F1C-4D9C-B8F8-E693D07C4BDB}" srcOrd="3" destOrd="0" presId="urn:microsoft.com/office/officeart/2008/layout/LinedList"/>
    <dgm:cxn modelId="{09AFA2DC-1B7B-4B7A-B5CF-B1E254F0BADE}" type="presParOf" srcId="{33B72368-8F1C-4D9C-B8F8-E693D07C4BDB}" destId="{5EF835A8-4B43-41F8-B065-7C991752AF28}" srcOrd="0" destOrd="0" presId="urn:microsoft.com/office/officeart/2008/layout/LinedList"/>
    <dgm:cxn modelId="{6A3407E8-74E0-477E-B5A4-51EF6A4BA171}" type="presParOf" srcId="{33B72368-8F1C-4D9C-B8F8-E693D07C4BDB}" destId="{6A8267CD-C994-442C-8F12-0F49D750B57A}" srcOrd="1" destOrd="0" presId="urn:microsoft.com/office/officeart/2008/layout/LinedList"/>
    <dgm:cxn modelId="{C91E8D2C-6E6F-4B7B-B8D5-06FA74E6DFAD}" type="presParOf" srcId="{F4C191BE-39B1-41EA-BDA5-D53F03CBAB32}" destId="{F484DBD1-00EC-4573-86C3-DFF5C2CCCF65}" srcOrd="4" destOrd="0" presId="urn:microsoft.com/office/officeart/2008/layout/LinedList"/>
    <dgm:cxn modelId="{8C9C6F13-D07E-4382-966C-DDB187D3CC6A}" type="presParOf" srcId="{F4C191BE-39B1-41EA-BDA5-D53F03CBAB32}" destId="{59A7A16D-712F-45E6-BD32-A376BD81EBA1}" srcOrd="5" destOrd="0" presId="urn:microsoft.com/office/officeart/2008/layout/LinedList"/>
    <dgm:cxn modelId="{168AAC59-916A-4D4B-A5B9-AFE2BCE556C0}" type="presParOf" srcId="{59A7A16D-712F-45E6-BD32-A376BD81EBA1}" destId="{7E6FDF3A-4013-4957-9618-0CFCF1988C3F}" srcOrd="0" destOrd="0" presId="urn:microsoft.com/office/officeart/2008/layout/LinedList"/>
    <dgm:cxn modelId="{7D944CC5-7ADF-4425-9ABE-0EFDEC1F0170}" type="presParOf" srcId="{59A7A16D-712F-45E6-BD32-A376BD81EBA1}" destId="{184BE6D8-34DB-48E8-814C-E3ADAEEDA3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A014-AECB-468B-B4BE-CF1CB141B2C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2A4CA-93B5-4BF8-8BED-C17933C9E47A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>
              <a:latin typeface="Arial Nova" panose="020B0504020202020204" pitchFamily="34" charset="0"/>
            </a:rPr>
            <a:t>Creational</a:t>
          </a:r>
          <a:r>
            <a:rPr lang="hu-HU" sz="2900" kern="1200" dirty="0">
              <a:latin typeface="Arial Nova" panose="020B0504020202020204" pitchFamily="34" charset="0"/>
            </a:rPr>
            <a:t> kreatív minták ötleteket adnak az objektum létrehozási mechanizmusokra, amelyekkel flexibilis és </a:t>
          </a:r>
          <a:r>
            <a:rPr lang="hu-HU" sz="2900" kern="1200" dirty="0" err="1">
              <a:latin typeface="Arial Nova" panose="020B0504020202020204" pitchFamily="34" charset="0"/>
            </a:rPr>
            <a:t>újrafelhasználható</a:t>
          </a:r>
          <a:r>
            <a:rPr lang="hu-HU" sz="2900" kern="1200" dirty="0">
              <a:latin typeface="Arial Nova" panose="020B0504020202020204" pitchFamily="34" charset="0"/>
            </a:rPr>
            <a:t> kódot kapunk.</a:t>
          </a:r>
          <a:endParaRPr lang="en-US" sz="2900" kern="1200" dirty="0">
            <a:latin typeface="Arial Nova" panose="020B0504020202020204" pitchFamily="34" charset="0"/>
          </a:endParaRPr>
        </a:p>
      </dsp:txBody>
      <dsp:txXfrm>
        <a:off x="0" y="2124"/>
        <a:ext cx="10515600" cy="1449029"/>
      </dsp:txXfrm>
    </dsp:sp>
    <dsp:sp modelId="{406D2D77-1C07-4F2B-97F8-A1700C7D18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835A8-4B43-41F8-B065-7C991752AF28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>
              <a:latin typeface="Arial Nova" panose="020B0504020202020204" pitchFamily="34" charset="0"/>
            </a:rPr>
            <a:t>Structural</a:t>
          </a:r>
          <a:r>
            <a:rPr lang="hu-HU" sz="2900" kern="1200" dirty="0">
              <a:latin typeface="Arial Nova" panose="020B0504020202020204" pitchFamily="34" charset="0"/>
            </a:rPr>
            <a:t> szerkezeti minták segítségével az osztályainkat rendszerezni tudjuk</a:t>
          </a:r>
          <a:endParaRPr lang="en-US" sz="2900" kern="1200" dirty="0">
            <a:latin typeface="Arial Nova" panose="020B0504020202020204" pitchFamily="34" charset="0"/>
          </a:endParaRPr>
        </a:p>
      </dsp:txBody>
      <dsp:txXfrm>
        <a:off x="0" y="1451154"/>
        <a:ext cx="10515600" cy="1449029"/>
      </dsp:txXfrm>
    </dsp:sp>
    <dsp:sp modelId="{F484DBD1-00EC-4573-86C3-DFF5C2CCCF6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DF3A-4013-4957-9618-0CFCF1988C3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>
              <a:latin typeface="Arial Nova" panose="020B0504020202020204" pitchFamily="34" charset="0"/>
            </a:rPr>
            <a:t>Behavioral</a:t>
          </a:r>
          <a:r>
            <a:rPr lang="hu-HU" sz="2900" kern="1200" dirty="0">
              <a:latin typeface="Arial Nova" panose="020B0504020202020204" pitchFamily="34" charset="0"/>
            </a:rPr>
            <a:t> viselkedésminták felosztják az objektumok közötti feladatokat az objektumok között</a:t>
          </a:r>
          <a:endParaRPr lang="en-US" sz="2900" kern="1200" dirty="0">
            <a:latin typeface="Arial Nova" panose="020B0504020202020204" pitchFamily="34" charset="0"/>
          </a:endParaRP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0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2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1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1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53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48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1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2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8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1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DDFF-F421-44A8-A902-1EBDCA3B6EEB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BDB0-2C89-4B27-B24D-E702D4AC8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377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2542D-7E67-2555-EC10-C7073CA53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BF0532-10EA-BEE4-3EC4-0361A170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FFFFFF"/>
                </a:solidFill>
                <a:effectLst/>
                <a:latin typeface="Arial Nova" panose="020B0504020202020204" pitchFamily="34" charset="0"/>
              </a:rPr>
              <a:t>Tervezési minták egy OO programozási nyelvben</a:t>
            </a:r>
            <a:endParaRPr lang="hu-HU" dirty="0">
              <a:solidFill>
                <a:srgbClr val="FFFFFF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316328-F1F7-053C-EF1C-D13C016B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6236779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src</a:t>
            </a:r>
            <a:r>
              <a:rPr lang="hu-HU" dirty="0">
                <a:solidFill>
                  <a:srgbClr val="FFFFFF"/>
                </a:solidFill>
              </a:rPr>
              <a:t>: </a:t>
            </a:r>
            <a:r>
              <a:rPr lang="hu-HU" dirty="0">
                <a:solidFill>
                  <a:srgbClr val="FFFFFF"/>
                </a:solidFill>
                <a:hlinkClick r:id="rId3"/>
              </a:rPr>
              <a:t>https://refactoring.guru/design-patterns</a:t>
            </a:r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FB853-DD88-8F40-F6FC-49B9CB6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Singleton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29E03B-F6AE-6C8F-B3BE-25D2E163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singleton</a:t>
            </a:r>
            <a:r>
              <a:rPr lang="hu-HU" dirty="0">
                <a:latin typeface="Arial Nova" panose="020B0504020202020204" pitchFamily="34" charset="0"/>
              </a:rPr>
              <a:t> egy olyan tervezési minta, amely lehetővé teszi, hogy egy osztálynak csak egy példánya legyen, miközben globális hozzáférési pontot biztosít ehhez a példányhoz.</a:t>
            </a:r>
          </a:p>
          <a:p>
            <a:r>
              <a:rPr lang="hu-HU" dirty="0">
                <a:latin typeface="Arial Nova" panose="020B0504020202020204" pitchFamily="34" charset="0"/>
              </a:rPr>
              <a:t>Ez a minta az osztály objektumainak létrehozására szolgáló minden más eszközt letilt, kivéve a speciális létrehozási módszert. Ez a metódus vagy létrehoz egy új objektumot, vagy visszaad egy már létezőt, ha az már létrejött.</a:t>
            </a:r>
          </a:p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Singleton</a:t>
            </a:r>
            <a:r>
              <a:rPr lang="hu-HU" dirty="0">
                <a:latin typeface="Arial Nova" panose="020B0504020202020204" pitchFamily="34" charset="0"/>
              </a:rPr>
              <a:t> minta garantálja, hogy egy osztályból csak egy példány létezik. Magán a </a:t>
            </a:r>
            <a:r>
              <a:rPr lang="hu-HU" dirty="0" err="1">
                <a:latin typeface="Arial Nova" panose="020B0504020202020204" pitchFamily="34" charset="0"/>
              </a:rPr>
              <a:t>Singleton</a:t>
            </a:r>
            <a:r>
              <a:rPr lang="hu-HU" dirty="0">
                <a:latin typeface="Arial Nova" panose="020B0504020202020204" pitchFamily="34" charset="0"/>
              </a:rPr>
              <a:t> osztályon kívül semmi sem helyettesítheti a példányt.</a:t>
            </a:r>
          </a:p>
        </p:txBody>
      </p:sp>
    </p:spTree>
    <p:extLst>
      <p:ext uri="{BB962C8B-B14F-4D97-AF65-F5344CB8AC3E}">
        <p14:creationId xmlns:p14="http://schemas.microsoft.com/office/powerpoint/2010/main" val="231952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920FBF-3912-5A16-B4C1-F19035EA3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A5ED5AD-CF6B-46DB-C0CF-B15FB71C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  <a:latin typeface="Arial Nova" panose="020B0504020202020204" pitchFamily="34" charset="0"/>
              </a:rPr>
              <a:t>Structural</a:t>
            </a:r>
            <a:r>
              <a:rPr lang="hu-HU" dirty="0">
                <a:solidFill>
                  <a:srgbClr val="FFFFFF"/>
                </a:solidFill>
                <a:latin typeface="Arial Nova" panose="020B0504020202020204" pitchFamily="34" charset="0"/>
              </a:rPr>
              <a:t> minták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BDFA8F29-C65F-8207-8EF9-CFA3CEC8B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2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49B92-E8A4-91A3-3B08-C4538A30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Adapter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706610-2852-58AA-89F0-79F1674C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Az Adapter egy olyan szerkezeti tervezési minta, amely lehetővé teszi az inkompatibilis interfészekkel rendelkező objektumok együttműködését.</a:t>
            </a:r>
          </a:p>
          <a:p>
            <a:r>
              <a:rPr lang="hu-HU" dirty="0">
                <a:latin typeface="Arial Nova" panose="020B0504020202020204" pitchFamily="34" charset="0"/>
              </a:rPr>
              <a:t>Az adapter az objektumot csomagolja be, hogy elrejtse a színfalak mögött zajló átalakítás összetettségét. A becsomagolt objektum nem is tud az adapterről.</a:t>
            </a:r>
          </a:p>
          <a:p>
            <a:r>
              <a:rPr lang="hu-HU" dirty="0">
                <a:latin typeface="Arial Nova" panose="020B0504020202020204" pitchFamily="34" charset="0"/>
              </a:rPr>
              <a:t>Az adapter lehetővé teszi egy olyan közbenső osztály létrehozását, amely fordítóként szolgál a kód és egy örökölt osztály, egy harmadik féltől származó osztály vagy bármely más interfésszel rendelkező osztály között.</a:t>
            </a:r>
          </a:p>
        </p:txBody>
      </p:sp>
    </p:spTree>
    <p:extLst>
      <p:ext uri="{BB962C8B-B14F-4D97-AF65-F5344CB8AC3E}">
        <p14:creationId xmlns:p14="http://schemas.microsoft.com/office/powerpoint/2010/main" val="35022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0AD515-FBC2-9E0F-DB38-A796BBAC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7" y="707683"/>
            <a:ext cx="5219307" cy="725439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Bridge</a:t>
            </a:r>
            <a:endParaRPr lang="hu-HU" sz="3200" dirty="0">
              <a:latin typeface="Arial Nova" panose="020B0504020202020204" pitchFamily="34" charset="0"/>
            </a:endParaRPr>
          </a:p>
        </p:txBody>
      </p:sp>
      <p:pic>
        <p:nvPicPr>
          <p:cNvPr id="5122" name="Picture 2" descr="Solution suggested by the Bridge pattern">
            <a:extLst>
              <a:ext uri="{FF2B5EF4-FFF2-40B4-BE49-F238E27FC236}">
                <a16:creationId xmlns:a16="http://schemas.microsoft.com/office/drawing/2014/main" id="{1D4EDF1B-8712-119C-1BC4-DDDF9CCC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4234" y="398432"/>
            <a:ext cx="3724269" cy="16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E567D4-671A-CFE5-B14F-ED521E80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25" y="2075526"/>
            <a:ext cx="10941139" cy="4546499"/>
          </a:xfrm>
        </p:spPr>
        <p:txBody>
          <a:bodyPr anchor="t">
            <a:normAutofit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Bridge</a:t>
            </a:r>
            <a:r>
              <a:rPr lang="hu-HU" sz="2400" dirty="0">
                <a:latin typeface="Arial Nova" panose="020B0504020202020204" pitchFamily="34" charset="0"/>
              </a:rPr>
              <a:t> egy lehetővé teszi, hogy egy nagy osztályt vagy egy sor szorosan kapcsolódó osztályt két külön hierarchiára - absztrakció és implementáció - osszon fel, amelyek egymástól függetlenül fejleszthetők.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Minél nagyobb egy osztály, annál nehezebb rájönni, hogyan működik, és annál hosszabb ideig tart a változtatás. A funkcionalitás egyik variációján végrehajtott változtatások az egész osztályban változtatásokat igényelhetnek, ami gyakran hibák elkövetését vagy néhány kritikus mellékhatások figyelmen kívül hagyását eredményezi.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E minta segítségével a monolitikus osztályt több osztályhierarchiára oszthatjuk. Ezután az egyes hierarchiákban lévő osztályokat a többi hierarchia osztályaitól függetlenül módosíthatjuk. Ez a megközelítés leegyszerűsíti a kód karbantartását, és minimalizálja a meglévő kód megszakításának kockázatát.</a:t>
            </a:r>
          </a:p>
        </p:txBody>
      </p:sp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128" name="Rectangle 5127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9" name="Rectangle 5128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4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F7419-27A0-E8D4-0784-73738693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0317"/>
            <a:ext cx="5219307" cy="833594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Composite</a:t>
            </a:r>
            <a:endParaRPr lang="hu-HU" dirty="0">
              <a:latin typeface="Arial Nova" panose="020B0504020202020204" pitchFamily="34" charset="0"/>
            </a:endParaRPr>
          </a:p>
        </p:txBody>
      </p:sp>
      <p:pic>
        <p:nvPicPr>
          <p:cNvPr id="6146" name="Picture 2" descr="Structure of the Composite example">
            <a:extLst>
              <a:ext uri="{FF2B5EF4-FFF2-40B4-BE49-F238E27FC236}">
                <a16:creationId xmlns:a16="http://schemas.microsoft.com/office/drawing/2014/main" id="{F6ACA4D1-D08B-FF53-3E07-1947F7F6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1" y="787114"/>
            <a:ext cx="4352276" cy="517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D5A34E-4509-CC40-C184-5E2F6F3F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57" y="1396181"/>
            <a:ext cx="5219307" cy="4585519"/>
          </a:xfrm>
        </p:spPr>
        <p:txBody>
          <a:bodyPr anchor="t">
            <a:normAutofit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Composite</a:t>
            </a:r>
            <a:r>
              <a:rPr lang="hu-HU" sz="2400" dirty="0">
                <a:latin typeface="Arial Nova" panose="020B0504020202020204" pitchFamily="34" charset="0"/>
              </a:rPr>
              <a:t> lehetővé teszi, hogy objektumokat fa struktúrákba állítsuk össze, majd úgy dolgozzunk ezekkel a struktúrákkal, mintha önálló objektumok lennének.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Az összes elem közös interfészen osztozik. Ezt az interfészt használva az ügyfélnek nem kell aggódnia azon objektumok konkrét osztálya miatt, amelyekkel dolgozik.</a:t>
            </a:r>
          </a:p>
        </p:txBody>
      </p:sp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6152" name="Rectangle 6151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3" name="Rectangle 6152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9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E975C3-46D0-5BAB-A557-22440648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85643" y="390254"/>
            <a:ext cx="5001406" cy="819114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Decorator</a:t>
            </a:r>
            <a:endParaRPr lang="hu-HU" dirty="0">
              <a:latin typeface="Arial Nova" panose="020B0504020202020204" pitchFamily="34" charset="0"/>
            </a:endParaRPr>
          </a:p>
        </p:txBody>
      </p:sp>
      <p:pic>
        <p:nvPicPr>
          <p:cNvPr id="7170" name="Picture 2" descr="The structure of the Facade pattern example">
            <a:extLst>
              <a:ext uri="{FF2B5EF4-FFF2-40B4-BE49-F238E27FC236}">
                <a16:creationId xmlns:a16="http://schemas.microsoft.com/office/drawing/2014/main" id="{A2B4FB17-8F65-9F66-23A4-05E78230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1018" y="1959423"/>
            <a:ext cx="4408730" cy="293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EA3A49-D339-5F87-072E-2BB26CD1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25" y="1337187"/>
            <a:ext cx="5928176" cy="5400531"/>
          </a:xfrm>
        </p:spPr>
        <p:txBody>
          <a:bodyPr anchor="t">
            <a:normAutofit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Decorator</a:t>
            </a:r>
            <a:r>
              <a:rPr lang="hu-HU" sz="2400" dirty="0">
                <a:latin typeface="Arial Nova" panose="020B0504020202020204" pitchFamily="34" charset="0"/>
              </a:rPr>
              <a:t> lehetővé teszi új viselkedések objektumokhoz való csatolását azáltal, hogy ezeket az objektumokat a viselkedéseket tartalmazó speciális </a:t>
            </a:r>
            <a:r>
              <a:rPr lang="hu-HU" sz="2400" dirty="0" err="1">
                <a:latin typeface="Arial Nova" panose="020B0504020202020204" pitchFamily="34" charset="0"/>
              </a:rPr>
              <a:t>wrapper</a:t>
            </a:r>
            <a:r>
              <a:rPr lang="hu-HU" sz="2400" dirty="0">
                <a:latin typeface="Arial Nova" panose="020B0504020202020204" pitchFamily="34" charset="0"/>
              </a:rPr>
              <a:t> objektumokba helyezi.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Segítségével az üzleti logikát rétegekbe strukturálhatjuk, minden réteghez létrehozhatunk egy </a:t>
            </a:r>
            <a:r>
              <a:rPr lang="hu-HU" sz="2400" dirty="0" err="1">
                <a:latin typeface="Arial Nova" panose="020B0504020202020204" pitchFamily="34" charset="0"/>
              </a:rPr>
              <a:t>decoratort</a:t>
            </a:r>
            <a:r>
              <a:rPr lang="hu-HU" sz="2400" dirty="0">
                <a:latin typeface="Arial Nova" panose="020B0504020202020204" pitchFamily="34" charset="0"/>
              </a:rPr>
              <a:t>, és futásidőben összeállíthatjuk az objektumokat e logika különböző kombinációival. Az ügyfélkód ugyanúgy kezelheti ezeket az objektumokat, mivel mind egy közös interfészt követnek.</a:t>
            </a:r>
          </a:p>
          <a:p>
            <a:endParaRPr lang="hu-HU" sz="2400" dirty="0">
              <a:latin typeface="Arial Nova" panose="020B0504020202020204" pitchFamily="34" charset="0"/>
            </a:endParaRPr>
          </a:p>
        </p:txBody>
      </p: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176" name="Rectangle 717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7" name="Rectangle 717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40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60B6C-592D-DF5F-72D0-401D4AEE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Facade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13B50-D24F-A77E-4100-582E05F0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Facade</a:t>
            </a:r>
            <a:r>
              <a:rPr lang="hu-HU" dirty="0">
                <a:latin typeface="Arial Nova" panose="020B0504020202020204" pitchFamily="34" charset="0"/>
              </a:rPr>
              <a:t> egy szerkezeti tervezési minta, amely egyszerűsített felületet biztosít egy könyvtár, egy keretrendszer vagy bármely más összetett osztálykészlet számára.</a:t>
            </a:r>
          </a:p>
          <a:p>
            <a:r>
              <a:rPr lang="hu-HU" dirty="0">
                <a:latin typeface="Arial Nova" panose="020B0504020202020204" pitchFamily="34" charset="0"/>
              </a:rPr>
              <a:t>Korlátozott funkcionalitást biztosíthat a közvetlen alrendszerrel való munkához képest, azonban csak azokat a funkciókat tartalmazza, amelyek az ügyfeleket valóban érdeklik.</a:t>
            </a:r>
          </a:p>
          <a:p>
            <a:r>
              <a:rPr lang="hu-HU" dirty="0">
                <a:latin typeface="Arial Nova" panose="020B0504020202020204" pitchFamily="34" charset="0"/>
              </a:rPr>
              <a:t>Egy alrendszer rugalmasabbá válhat és könnyebben </a:t>
            </a:r>
            <a:r>
              <a:rPr lang="hu-HU" dirty="0" err="1">
                <a:latin typeface="Arial Nova" panose="020B0504020202020204" pitchFamily="34" charset="0"/>
              </a:rPr>
              <a:t>újrafelhasználható</a:t>
            </a:r>
            <a:r>
              <a:rPr lang="hu-HU" dirty="0">
                <a:latin typeface="Arial Nova" panose="020B0504020202020204" pitchFamily="34" charset="0"/>
              </a:rPr>
              <a:t> különböző kontextusokban, de az ügyféltől megkövetelt konfigurációs és alapkód mennyisége egyre nagyobb lesz. A </a:t>
            </a:r>
            <a:r>
              <a:rPr lang="hu-HU" dirty="0" err="1">
                <a:latin typeface="Arial Nova" panose="020B0504020202020204" pitchFamily="34" charset="0"/>
              </a:rPr>
              <a:t>Facade</a:t>
            </a:r>
            <a:r>
              <a:rPr lang="hu-HU" dirty="0">
                <a:latin typeface="Arial Nova" panose="020B0504020202020204" pitchFamily="34" charset="0"/>
              </a:rPr>
              <a:t> úgy próbálja orvosolni ezt a problémát, hogy rövidített utat biztosít az alrendszer leggyakrabban használt, a legtöbb ügyfél igényeinek megfelelő funkcióihoz.</a:t>
            </a:r>
          </a:p>
        </p:txBody>
      </p:sp>
    </p:spTree>
    <p:extLst>
      <p:ext uri="{BB962C8B-B14F-4D97-AF65-F5344CB8AC3E}">
        <p14:creationId xmlns:p14="http://schemas.microsoft.com/office/powerpoint/2010/main" val="41587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E139E-9A48-01C5-417B-81D8C279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Flyweight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BD6717-F482-0389-5632-0DA599BA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Flyweight</a:t>
            </a:r>
            <a:r>
              <a:rPr lang="hu-HU" dirty="0">
                <a:latin typeface="Arial Nova" panose="020B0504020202020204" pitchFamily="34" charset="0"/>
              </a:rPr>
              <a:t> lehetővé teszi, hogy több objektum férjen el a rendelkezésre álló RAM memóriában azáltal, hogy az állapot közös részeit több objektum között osztja meg ahelyett, hogy az összes adatot az egyes objektumokban tartaná.</a:t>
            </a:r>
          </a:p>
          <a:p>
            <a:r>
              <a:rPr lang="hu-HU" dirty="0">
                <a:latin typeface="Arial Nova" panose="020B0504020202020204" pitchFamily="34" charset="0"/>
              </a:rPr>
              <a:t>E minta azt javasolja, hogy az objektumon belül ne tároljuk tovább a külső állapotot. Ehelyett át kell adnunk ezt az állapotot az ettől függő specifikus metódusoknak.</a:t>
            </a:r>
          </a:p>
        </p:txBody>
      </p:sp>
    </p:spTree>
    <p:extLst>
      <p:ext uri="{BB962C8B-B14F-4D97-AF65-F5344CB8AC3E}">
        <p14:creationId xmlns:p14="http://schemas.microsoft.com/office/powerpoint/2010/main" val="194941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86042-F911-5197-295A-36614972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Proxy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E68AD3-7005-A6F8-16C4-C56BFE37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Proxy egy strukturális tervezési minta, amely lehetővé teszi, hogy egy másik objektum helyettesítését vagy helytartóját biztosítsuk. </a:t>
            </a:r>
          </a:p>
          <a:p>
            <a:r>
              <a:rPr lang="hu-HU" dirty="0">
                <a:latin typeface="Arial Nova" panose="020B0504020202020204" pitchFamily="34" charset="0"/>
              </a:rPr>
              <a:t>A proxy ellenőrzi az eredeti objektumhoz való hozzáférést, lehetővé téve, hogy valamit elvégezzen, mielőtt vagy miután a kérés eljut az eredeti objektumhoz.</a:t>
            </a:r>
          </a:p>
          <a:p>
            <a:r>
              <a:rPr lang="hu-HU" dirty="0">
                <a:latin typeface="Arial Nova" panose="020B0504020202020204" pitchFamily="34" charset="0"/>
              </a:rPr>
              <a:t>Mivel a Proxy ugyanazt az interfészt valósítja meg, mint az eredeti osztály, átadható bármely olyan ügyfélnek, amely valódi service objektumot vár.</a:t>
            </a:r>
          </a:p>
          <a:p>
            <a:r>
              <a:rPr lang="hu-HU" dirty="0">
                <a:latin typeface="Arial Nova" panose="020B0504020202020204" pitchFamily="34" charset="0"/>
              </a:rPr>
              <a:t>Ahelyett, hogy az objektumot az alkalmazás indításakor hoznánk létre, késleltethetjük az objektum inicializálását egy olyan időpontra, amikor valóban szükség van rá.</a:t>
            </a:r>
          </a:p>
        </p:txBody>
      </p:sp>
    </p:spTree>
    <p:extLst>
      <p:ext uri="{BB962C8B-B14F-4D97-AF65-F5344CB8AC3E}">
        <p14:creationId xmlns:p14="http://schemas.microsoft.com/office/powerpoint/2010/main" val="173008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0BBFE9E-56EC-5209-7D42-CE0CBD93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07C8BCA-C68D-9CA3-89F4-9FA98290B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Behavioral</a:t>
            </a:r>
            <a:r>
              <a:rPr lang="hu-HU" dirty="0">
                <a:latin typeface="Arial Nova" panose="020B0504020202020204" pitchFamily="34" charset="0"/>
              </a:rPr>
              <a:t> minták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2ECE5CEB-08FB-E74A-B124-7AF956C1F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4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4F885-D0E4-184D-9D5B-E4928F70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Tervezési minta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4FB4E-06E2-269F-8920-8C850431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 tervezési minták tipikus megoldások a szoftvertervezés során gyakran előforduló problémákra. </a:t>
            </a:r>
          </a:p>
          <a:p>
            <a:r>
              <a:rPr lang="hu-HU" dirty="0">
                <a:latin typeface="Arial Nova" panose="020B0504020202020204" pitchFamily="34" charset="0"/>
              </a:rPr>
              <a:t>Előre elkészített tervrajzokhoz hasonlítanak, amelyek segítségével megoldhatóak a visszatérő tervezési problémák.</a:t>
            </a:r>
          </a:p>
          <a:p>
            <a:r>
              <a:rPr lang="hu-HU" dirty="0">
                <a:latin typeface="Arial Nova" panose="020B0504020202020204" pitchFamily="34" charset="0"/>
              </a:rPr>
              <a:t>A tervezési minták követésével olyan megoldásokat alkalmazhatunk a kódban, ami az elvárásainknak megfelel.</a:t>
            </a:r>
          </a:p>
          <a:p>
            <a:r>
              <a:rPr lang="hu-HU" dirty="0">
                <a:latin typeface="Arial Nova" panose="020B0504020202020204" pitchFamily="34" charset="0"/>
              </a:rPr>
              <a:t>Az eredmény adott, az implementáció viszont nem.</a:t>
            </a:r>
          </a:p>
        </p:txBody>
      </p:sp>
    </p:spTree>
    <p:extLst>
      <p:ext uri="{BB962C8B-B14F-4D97-AF65-F5344CB8AC3E}">
        <p14:creationId xmlns:p14="http://schemas.microsoft.com/office/powerpoint/2010/main" val="347375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E94380-7B68-D62C-13AE-C3CD764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Chain</a:t>
            </a:r>
            <a:r>
              <a:rPr lang="hu-HU" dirty="0">
                <a:latin typeface="Arial Nova" panose="020B0504020202020204" pitchFamily="34" charset="0"/>
              </a:rPr>
              <a:t> of </a:t>
            </a:r>
            <a:r>
              <a:rPr lang="hu-HU" dirty="0" err="1">
                <a:latin typeface="Arial Nova" panose="020B0504020202020204" pitchFamily="34" charset="0"/>
              </a:rPr>
              <a:t>Responsibility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B13D83-CB9E-FF63-9EF0-796BAA53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 lánc egy viselkedési tervezési minta, amely lehetővé teszi, hogy a kéréseket kezelők láncolatán keresztül továbbítsa. </a:t>
            </a:r>
          </a:p>
          <a:p>
            <a:r>
              <a:rPr lang="hu-HU" dirty="0">
                <a:latin typeface="Arial Nova" panose="020B0504020202020204" pitchFamily="34" charset="0"/>
              </a:rPr>
              <a:t>A kérés fogadásakor minden egyes kezelő eldönti, hogy feldolgozza-e a kérést, vagy átadja a lánc következő kezelőjének.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lehetővé teszi, hogy több kezelőt egy láncba kapcsoljunk, és egy kérés fogadásakor minden egyes kezelőtől "megkérdezzük", hogy képes-e feldolgozni azt. Így minden kezelő kap esélyt a kérés feldolgozására.</a:t>
            </a:r>
          </a:p>
        </p:txBody>
      </p:sp>
    </p:spTree>
    <p:extLst>
      <p:ext uri="{BB962C8B-B14F-4D97-AF65-F5344CB8AC3E}">
        <p14:creationId xmlns:p14="http://schemas.microsoft.com/office/powerpoint/2010/main" val="371159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E5F37-4802-7117-1247-9D0EDBB5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Command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2AB58-41ED-EACB-AF6D-7B885D31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Command</a:t>
            </a:r>
            <a:r>
              <a:rPr lang="hu-HU" dirty="0">
                <a:latin typeface="Arial Nova" panose="020B0504020202020204" pitchFamily="34" charset="0"/>
              </a:rPr>
              <a:t> egy viselkedési tervezési minta, amely a kérést egy önálló objektummá alakítja, amely a kéréssel kapcsolatos összes információt tartalmazza. </a:t>
            </a:r>
          </a:p>
          <a:p>
            <a:r>
              <a:rPr lang="hu-HU" dirty="0">
                <a:latin typeface="Arial Nova" panose="020B0504020202020204" pitchFamily="34" charset="0"/>
              </a:rPr>
              <a:t>Ez az átalakítás lehetővé teszi a kérések átadását metódusargumentumként, a kérés végrehajtásának késleltetését vagy sorba állítását, valamint a visszavonható műveletek támogatását.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egy adott metódushívást önálló objektummá alakíthat. Ez a változás sok érdekes felhasználási lehetőséget nyit meg: </a:t>
            </a:r>
            <a:br>
              <a:rPr lang="hu-HU" dirty="0">
                <a:latin typeface="Arial Nova" panose="020B0504020202020204" pitchFamily="34" charset="0"/>
              </a:rPr>
            </a:br>
            <a:r>
              <a:rPr lang="hu-HU" dirty="0">
                <a:latin typeface="Arial Nova" panose="020B0504020202020204" pitchFamily="34" charset="0"/>
              </a:rPr>
              <a:t>parancsokat adhatunk át metódusargumentumként, tárolhatjuk őket más objektumokon belül, futásidőben kapcsolhatjuk a kapcsolt parancsokat, stb.</a:t>
            </a:r>
          </a:p>
        </p:txBody>
      </p:sp>
    </p:spTree>
    <p:extLst>
      <p:ext uri="{BB962C8B-B14F-4D97-AF65-F5344CB8AC3E}">
        <p14:creationId xmlns:p14="http://schemas.microsoft.com/office/powerpoint/2010/main" val="168604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D50853-DB05-EFE3-0B29-D666988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Iterator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8253F1-AD00-F2BB-43F4-C32CF839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hu-HU" dirty="0">
                <a:latin typeface="Arial Nova" panose="020B0504020202020204" pitchFamily="34" charset="0"/>
              </a:rPr>
              <a:t>Az </a:t>
            </a:r>
            <a:r>
              <a:rPr lang="hu-HU" dirty="0" err="1">
                <a:latin typeface="Arial Nova" panose="020B0504020202020204" pitchFamily="34" charset="0"/>
              </a:rPr>
              <a:t>Iterator</a:t>
            </a:r>
            <a:r>
              <a:rPr lang="hu-HU" dirty="0">
                <a:latin typeface="Arial Nova" panose="020B0504020202020204" pitchFamily="34" charset="0"/>
              </a:rPr>
              <a:t> egy viselkedéses tervezési minta, amely lehetővé teszi egy gyűjtemény elemeinek átjárását anélkül, hogy felfedné a mögöttes reprezentációt (lista, verem, fa stb.). </a:t>
            </a:r>
          </a:p>
          <a:p>
            <a:r>
              <a:rPr lang="hu-HU" dirty="0">
                <a:latin typeface="Arial Nova" panose="020B0504020202020204" pitchFamily="34" charset="0"/>
              </a:rPr>
              <a:t>Az </a:t>
            </a:r>
            <a:r>
              <a:rPr lang="hu-HU" dirty="0" err="1">
                <a:latin typeface="Arial Nova" panose="020B0504020202020204" pitchFamily="34" charset="0"/>
              </a:rPr>
              <a:t>iterátor</a:t>
            </a:r>
            <a:r>
              <a:rPr lang="hu-HU" dirty="0">
                <a:latin typeface="Arial Nova" panose="020B0504020202020204" pitchFamily="34" charset="0"/>
              </a:rPr>
              <a:t> egy összetett adatstruktúrával való munka részleteit zárja magába, és az ügyfél számára számos egyszerű módszert biztosít a gyűjtemény elemeinek eléréséhez. </a:t>
            </a:r>
          </a:p>
          <a:p>
            <a:r>
              <a:rPr lang="hu-HU" dirty="0">
                <a:latin typeface="Arial Nova" panose="020B0504020202020204" pitchFamily="34" charset="0"/>
              </a:rPr>
              <a:t>Bár ez a megközelítés nagyon kényelmes az ügyfél számára, ugyanakkor megvédi a gyűjteményt az óvatlan vagy rosszindulatú műveletektől, amelyeket az ügyfél akkor tudna végrehajtani, ha közvetlenül a gyűjteménnyel dolgozna.</a:t>
            </a:r>
          </a:p>
        </p:txBody>
      </p:sp>
    </p:spTree>
    <p:extLst>
      <p:ext uri="{BB962C8B-B14F-4D97-AF65-F5344CB8AC3E}">
        <p14:creationId xmlns:p14="http://schemas.microsoft.com/office/powerpoint/2010/main" val="247441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0D9F1-5EC3-8269-1B73-A67FC627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Mediator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AD5B6C-3227-BE31-1537-C19DD794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 Mediator egy viselkedési tervezési minta, amellyel csökkenthetjük az objektumok közötti függőségeket. 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korlátozza az objektumok közötti közvetlen kommunikációt, és arra kényszeríti őket, hogy csak egy közvetítő objektumon keresztül működjenek együtt.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lehetővé teszi, hogy az osztályok közötti összes kapcsolatot egy külön osztályba vonjuk ki, elszigetelve egy adott komponens bármilyen változását a többi komponenstől.</a:t>
            </a:r>
          </a:p>
        </p:txBody>
      </p:sp>
    </p:spTree>
    <p:extLst>
      <p:ext uri="{BB962C8B-B14F-4D97-AF65-F5344CB8AC3E}">
        <p14:creationId xmlns:p14="http://schemas.microsoft.com/office/powerpoint/2010/main" val="208485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B92CD-BA32-ABD4-9A7B-B43C3BBF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530948"/>
            <a:ext cx="4597747" cy="1616203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Memento</a:t>
            </a:r>
            <a:r>
              <a:rPr lang="hu-HU" dirty="0">
                <a:latin typeface="Arial Nova" panose="020B0504020202020204" pitchFamily="34" charset="0"/>
              </a:rPr>
              <a:t>, </a:t>
            </a:r>
            <a:br>
              <a:rPr lang="hu-HU" dirty="0">
                <a:latin typeface="Arial Nova" panose="020B0504020202020204" pitchFamily="34" charset="0"/>
              </a:rPr>
            </a:br>
            <a:r>
              <a:rPr lang="hu-HU" dirty="0" err="1">
                <a:latin typeface="Arial Nova" panose="020B0504020202020204" pitchFamily="34" charset="0"/>
              </a:rPr>
              <a:t>Snapshot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FAAFD0-DF56-4E81-31A1-12B9EAE8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66050"/>
            <a:ext cx="7185759" cy="3982234"/>
          </a:xfrm>
        </p:spPr>
        <p:txBody>
          <a:bodyPr anchor="t">
            <a:noAutofit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Memento</a:t>
            </a:r>
            <a:r>
              <a:rPr lang="hu-HU" sz="2400" dirty="0">
                <a:latin typeface="Arial Nova" panose="020B0504020202020204" pitchFamily="34" charset="0"/>
              </a:rPr>
              <a:t> lehetővé teszi egy objektum korábbi állapotának mentését és visszaállítását anélkül, hogy felfedné a végrehajtás részleteit.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A minta lehetővé teszi, hogy az objektum állapotáról teljes másolatokat készítsünk, beleértve a privát mezőket is, és ezeket az objektumtól elkülönítve tároljuk. 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Bár a legtöbben a "visszavonás" felhasználási esetnek köszönhetően emlékeznek erre a mintára, tranzakciók esetén is nélkülözhetetlen </a:t>
            </a:r>
          </a:p>
        </p:txBody>
      </p:sp>
      <p:pic>
        <p:nvPicPr>
          <p:cNvPr id="8194" name="Picture 2" descr="Reverting operations in the editor">
            <a:extLst>
              <a:ext uri="{FF2B5EF4-FFF2-40B4-BE49-F238E27FC236}">
                <a16:creationId xmlns:a16="http://schemas.microsoft.com/office/drawing/2014/main" id="{9AC5C7C7-B619-ACE7-9113-DAE8F31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3999" y="1128607"/>
            <a:ext cx="5319062" cy="20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9" name="Group 819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200" name="Rectangle 819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1" name="Rectangle 820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0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FCF68-3DEC-DEB4-CBDD-F2FCAB5A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Observer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BE65C9-9FD0-1CAA-B086-C4EEF114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Az </a:t>
            </a:r>
            <a:r>
              <a:rPr lang="hu-HU" dirty="0" err="1">
                <a:latin typeface="Arial Nova" panose="020B0504020202020204" pitchFamily="34" charset="0"/>
              </a:rPr>
              <a:t>Observer</a:t>
            </a:r>
            <a:r>
              <a:rPr lang="hu-HU" dirty="0">
                <a:latin typeface="Arial Nova" panose="020B0504020202020204" pitchFamily="34" charset="0"/>
              </a:rPr>
              <a:t> egy minta, amely lehetővé teszi egy olyan feliratkozási mechanizmus definiálását, amellyel több objektumot értesíthetünk minden olyan eseményről, amely a megfigyelt objektummal történik.</a:t>
            </a:r>
          </a:p>
          <a:p>
            <a:r>
              <a:rPr lang="hu-HU" dirty="0">
                <a:latin typeface="Arial Nova" panose="020B0504020202020204" pitchFamily="34" charset="0"/>
              </a:rPr>
              <a:t>Az </a:t>
            </a:r>
            <a:r>
              <a:rPr lang="hu-HU" dirty="0" err="1">
                <a:latin typeface="Arial Nova" panose="020B0504020202020204" pitchFamily="34" charset="0"/>
              </a:rPr>
              <a:t>Observer</a:t>
            </a:r>
            <a:r>
              <a:rPr lang="hu-HU" dirty="0">
                <a:latin typeface="Arial Nova" panose="020B0504020202020204" pitchFamily="34" charset="0"/>
              </a:rPr>
              <a:t> mintát akkor használjuk, ha egy objektum állapotának megváltoztatása más objektumok megváltoztatását is szükségessé teheti, és az objektumok tényleges halmaza előre nem ismert, vagy dinamikusan változik.</a:t>
            </a:r>
          </a:p>
        </p:txBody>
      </p:sp>
    </p:spTree>
    <p:extLst>
      <p:ext uri="{BB962C8B-B14F-4D97-AF65-F5344CB8AC3E}">
        <p14:creationId xmlns:p14="http://schemas.microsoft.com/office/powerpoint/2010/main" val="118792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1E5F3-F9DD-14BF-86B4-3921585D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State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0F150D-A200-10D9-23CA-D4F2F95F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State</a:t>
            </a:r>
            <a:r>
              <a:rPr lang="hu-HU" dirty="0">
                <a:latin typeface="Arial Nova" panose="020B0504020202020204" pitchFamily="34" charset="0"/>
              </a:rPr>
              <a:t> lehetővé teszi, hogy egy objektum megváltoztassa a viselkedését, amikor a belső állapota megváltozik. Úgy tűnik, mintha az objektum megváltoztatta volna az osztályát.</a:t>
            </a:r>
          </a:p>
          <a:p>
            <a:r>
              <a:rPr lang="hu-HU" dirty="0">
                <a:latin typeface="Arial Nova" panose="020B0504020202020204" pitchFamily="34" charset="0"/>
              </a:rPr>
              <a:t>Ezt a mintát akkor használjuk, ha olyan objektumunk van, amely az aktuális állapotától függően másképp viselkedik, az állapotok száma sok, és az állapot-specifikus kód gyakran változik.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azt javasolja, hogy az összes állapot-specifikus kódot különálló osztályok halmazába vonjuk. Ennek eredményeként egymástól függetlenül tudunk új állapotokat hozzáadni vagy a meglévőket módosítani, csökkentve ezzel a karbantartási költségeket.</a:t>
            </a:r>
          </a:p>
        </p:txBody>
      </p:sp>
    </p:spTree>
    <p:extLst>
      <p:ext uri="{BB962C8B-B14F-4D97-AF65-F5344CB8AC3E}">
        <p14:creationId xmlns:p14="http://schemas.microsoft.com/office/powerpoint/2010/main" val="208585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CE104-5864-DD07-E08C-97636BEA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Strategy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92C171-7378-6FAE-47EA-36D66DEC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Strategy</a:t>
            </a:r>
            <a:r>
              <a:rPr lang="hu-HU" dirty="0">
                <a:latin typeface="Arial Nova" panose="020B0504020202020204" pitchFamily="34" charset="0"/>
              </a:rPr>
              <a:t> egy viselkedési tervezési minta, amely lehetővé teszi, hogy algoritmusok egy családját definiáljuk, mindegyiküket külön osztályba helyezzük, és objektumaikat felcserélhetővé tegyük.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lehetővé teszi, hogy közvetve megváltoztassuk az objektum viselkedését futás közben azáltal, hogy különböző alobjektumokkal társítjuk, amelyek különböző módon végezhetnek el bizonyos részfeladatokat.</a:t>
            </a:r>
          </a:p>
          <a:p>
            <a:r>
              <a:rPr lang="hu-HU" dirty="0">
                <a:latin typeface="Arial Nova" panose="020B0504020202020204" pitchFamily="34" charset="0"/>
              </a:rPr>
              <a:t>A stratégia minta lehetővé teszi, hogy a változó viselkedést egy külön osztályhierarchiába vonjuk ki, és az eredeti osztályokat egyesítsük egybe, ezáltal csökkentve a duplikált kódot.</a:t>
            </a:r>
          </a:p>
        </p:txBody>
      </p:sp>
    </p:spTree>
    <p:extLst>
      <p:ext uri="{BB962C8B-B14F-4D97-AF65-F5344CB8AC3E}">
        <p14:creationId xmlns:p14="http://schemas.microsoft.com/office/powerpoint/2010/main" val="3896154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20B831-1B84-6541-ED20-5F61FD20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415854"/>
            <a:ext cx="4597747" cy="902420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Template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6E985D-7694-4826-2F69-8F873BD5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96" y="1318274"/>
            <a:ext cx="7441010" cy="5318500"/>
          </a:xfrm>
        </p:spPr>
        <p:txBody>
          <a:bodyPr anchor="t">
            <a:normAutofit lnSpcReduction="10000"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Template</a:t>
            </a:r>
            <a:r>
              <a:rPr lang="hu-HU" sz="2400" dirty="0">
                <a:latin typeface="Arial Nova" panose="020B0504020202020204" pitchFamily="34" charset="0"/>
              </a:rPr>
              <a:t> módszer egy viselkedési tervezési minta, amely meghatározza egy algoritmus vázát a szuperosztályban, de lehetővé teszi az alosztályok számára, hogy felülírják az algoritmus bizonyos lépéseit anélkül, hogy megváltoztatnák a struktúráját.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A minta lehetővé teszi, hogy egy monolitikus algoritmust egyedi lépések sorozatává alakítsunk, amelyek könnyen bővíthetők alosztályokkal, miközben a szuperosztályban definiált struktúra érintetlen marad.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A mintát akkor használjuk, ha több olyan osztályunk is van, amelyek csaknem azonos algoritmusokat tartalmaznak, kisebb eltérésekkel. Előfordulhat, hogy az algoritmus változása esetén az összes osztályt módosítani kell.</a:t>
            </a:r>
          </a:p>
        </p:txBody>
      </p:sp>
      <p:pic>
        <p:nvPicPr>
          <p:cNvPr id="9218" name="Picture 2" descr="Structure of the Template Method pattern example">
            <a:extLst>
              <a:ext uri="{FF2B5EF4-FFF2-40B4-BE49-F238E27FC236}">
                <a16:creationId xmlns:a16="http://schemas.microsoft.com/office/drawing/2014/main" id="{DB151247-609A-6A0A-40AB-5967B5B7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164" y="1748596"/>
            <a:ext cx="3360807" cy="33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3" name="Group 922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224" name="Rectangle 9223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5" name="Rectangle 922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93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053BA-D95B-07F3-A7C4-D76F79C8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Visitor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0AE201-9680-4060-B494-BE5F161C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 Nova" panose="020B0504020202020204" pitchFamily="34" charset="0"/>
              </a:rPr>
              <a:t>A Visitor lehetővé teszi az algoritmusok elkülönítését azoktól az objektumoktól, amelyeken működnek.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lehetővé teszi, hogy egy műveletet különböző osztályú objektumok halmazán hajtsunk végre azáltal, hogy egy </a:t>
            </a:r>
            <a:r>
              <a:rPr lang="hu-HU" dirty="0" err="1">
                <a:latin typeface="Arial Nova" panose="020B0504020202020204" pitchFamily="34" charset="0"/>
              </a:rPr>
              <a:t>bisitor</a:t>
            </a:r>
            <a:r>
              <a:rPr lang="hu-HU" dirty="0">
                <a:latin typeface="Arial Nova" panose="020B0504020202020204" pitchFamily="34" charset="0"/>
              </a:rPr>
              <a:t> objektum ugyanazon művelet több változatát is végrehajtja, amelyek megfelelnek az összes célosztálynak.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lehetővé teszi, hogy az alkalmazás elsődleges osztályai jobban összpontosítsanak a fő feladatukra azáltal, hogy az összes többi viselkedést egy sor </a:t>
            </a:r>
            <a:r>
              <a:rPr lang="hu-HU" dirty="0" err="1">
                <a:latin typeface="Arial Nova" panose="020B0504020202020204" pitchFamily="34" charset="0"/>
              </a:rPr>
              <a:t>visitor</a:t>
            </a:r>
            <a:r>
              <a:rPr lang="hu-HU" dirty="0">
                <a:latin typeface="Arial Nova" panose="020B0504020202020204" pitchFamily="34" charset="0"/>
              </a:rPr>
              <a:t> osztályba vonjuk.</a:t>
            </a:r>
          </a:p>
          <a:p>
            <a:endParaRPr lang="hu-HU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022F28A-A84D-880C-344C-326E2019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170589"/>
            <a:ext cx="4408730" cy="440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F91C6-4787-BC7B-04FA-2C5EB648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735" y="639097"/>
            <a:ext cx="6508955" cy="5342603"/>
          </a:xfrm>
        </p:spPr>
        <p:txBody>
          <a:bodyPr anchor="t">
            <a:normAutofit fontScale="92500"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tervezési minták gyakori problémákra kínálnak megoldást, a segítségükkel objektum orientált módon tudjuk előállítani a programunkat.</a:t>
            </a:r>
          </a:p>
          <a:p>
            <a:r>
              <a:rPr lang="hu-HU" dirty="0">
                <a:latin typeface="Arial Nova" panose="020B0504020202020204" pitchFamily="34" charset="0"/>
              </a:rPr>
              <a:t>A tervezési minták jól bevált és megbízható megközelítéseket nyújtanak, amelyeket nem lehet anélkül alkalmazni, hogy a saját kódunkra igazítanánk.</a:t>
            </a:r>
          </a:p>
          <a:p>
            <a:r>
              <a:rPr lang="hu-HU" dirty="0">
                <a:latin typeface="Arial Nova" panose="020B0504020202020204" pitchFamily="34" charset="0"/>
              </a:rPr>
              <a:t>A tervezési minták összetettségük, részletességük és a tervezett rendszer egészére való alkalmazhatóságuk mértéke alapján különböznek egymástól.</a:t>
            </a:r>
          </a:p>
        </p:txBody>
      </p: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5" name="Rectangle 4104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6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1B97499-613E-9B11-BA3A-D3283ECEC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062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B702F4F-D0FE-830D-ED5E-15C3BD06A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707CFAB-554E-C26A-B65B-69F9EACA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  <a:latin typeface="Arial Nova" panose="020B0504020202020204" pitchFamily="34" charset="0"/>
              </a:rPr>
              <a:t>Creational</a:t>
            </a:r>
            <a:r>
              <a:rPr lang="hu-HU" dirty="0">
                <a:solidFill>
                  <a:srgbClr val="FFFFFF"/>
                </a:solidFill>
                <a:latin typeface="Arial Nova" panose="020B0504020202020204" pitchFamily="34" charset="0"/>
              </a:rPr>
              <a:t> minták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CCDECE0F-5CA9-7DB8-819E-E1D53295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36708-AEFE-0E89-3A78-5835ABA4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14" y="493152"/>
            <a:ext cx="5219307" cy="754936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Factory</a:t>
            </a:r>
            <a:endParaRPr lang="hu-HU" dirty="0">
              <a:latin typeface="Arial Nova" panose="020B0504020202020204" pitchFamily="34" charset="0"/>
            </a:endParaRPr>
          </a:p>
        </p:txBody>
      </p:sp>
      <p:pic>
        <p:nvPicPr>
          <p:cNvPr id="1026" name="Picture 2" descr="The structure of creator classes">
            <a:extLst>
              <a:ext uri="{FF2B5EF4-FFF2-40B4-BE49-F238E27FC236}">
                <a16:creationId xmlns:a16="http://schemas.microsoft.com/office/drawing/2014/main" id="{D6FB4A89-7C3F-843E-3EE4-22D7EDF6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2414989"/>
            <a:ext cx="4408730" cy="191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519244-E353-A82A-45CE-6734CFFF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5" y="836122"/>
            <a:ext cx="6809342" cy="5780987"/>
          </a:xfrm>
        </p:spPr>
        <p:txBody>
          <a:bodyPr anchor="t">
            <a:noAutofit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Factory</a:t>
            </a:r>
            <a:r>
              <a:rPr lang="hu-HU" sz="2400" dirty="0">
                <a:latin typeface="Arial Nova" panose="020B0504020202020204" pitchFamily="34" charset="0"/>
              </a:rPr>
              <a:t> egy olyan tervezési minta, amely interfészt biztosít egy felsőbb osztály objektumainak létrehozásához, de lehetővé teszi az alosztályok számára, hogy megváltoztassák a létrehozandó objektumok típusát. A felsőbb osztály hívja meg a többi osztály konstruktorait, a </a:t>
            </a:r>
            <a:r>
              <a:rPr lang="hu-HU" sz="2400" dirty="0" err="1">
                <a:latin typeface="Arial Nova" panose="020B0504020202020204" pitchFamily="34" charset="0"/>
              </a:rPr>
              <a:t>productokat</a:t>
            </a:r>
            <a:endParaRPr lang="hu-HU" sz="2400" dirty="0">
              <a:latin typeface="Arial Nova" panose="020B0504020202020204" pitchFamily="34" charset="0"/>
            </a:endParaRPr>
          </a:p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Factory</a:t>
            </a:r>
            <a:r>
              <a:rPr lang="hu-HU" sz="2400" dirty="0">
                <a:latin typeface="Arial Nova" panose="020B0504020202020204" pitchFamily="34" charset="0"/>
              </a:rPr>
              <a:t> módszer elválasztja a </a:t>
            </a:r>
            <a:r>
              <a:rPr lang="hu-HU" sz="2400" dirty="0" err="1">
                <a:latin typeface="Arial Nova" panose="020B0504020202020204" pitchFamily="34" charset="0"/>
              </a:rPr>
              <a:t>product</a:t>
            </a:r>
            <a:r>
              <a:rPr lang="hu-HU" sz="2400" dirty="0">
                <a:latin typeface="Arial Nova" panose="020B0504020202020204" pitchFamily="34" charset="0"/>
              </a:rPr>
              <a:t> készítő kódot az azt ténylegesen felhasználó kódtól. Ezért könnyebb a konstrukciós kódot a kód többi részétől függetlenül bővíteni.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Egy új </a:t>
            </a:r>
            <a:r>
              <a:rPr lang="hu-HU" sz="2400" dirty="0" err="1">
                <a:latin typeface="Arial Nova" panose="020B0504020202020204" pitchFamily="34" charset="0"/>
              </a:rPr>
              <a:t>product</a:t>
            </a:r>
            <a:r>
              <a:rPr lang="hu-HU" sz="2400" dirty="0">
                <a:latin typeface="Arial Nova" panose="020B0504020202020204" pitchFamily="34" charset="0"/>
              </a:rPr>
              <a:t> típus hozzáadásához az alkalmazáshoz csak egy új alosztályt kell létrehozni, és felülírni benne a </a:t>
            </a:r>
            <a:r>
              <a:rPr lang="hu-HU" sz="2400" dirty="0" err="1">
                <a:latin typeface="Arial Nova" panose="020B0504020202020204" pitchFamily="34" charset="0"/>
              </a:rPr>
              <a:t>Factory</a:t>
            </a:r>
            <a:r>
              <a:rPr lang="hu-HU" sz="2400" dirty="0">
                <a:latin typeface="Arial Nova" panose="020B0504020202020204" pitchFamily="34" charset="0"/>
              </a:rPr>
              <a:t> metódusát.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83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9799A3-C510-C966-53F2-9016C083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17" y="480785"/>
            <a:ext cx="5219307" cy="644549"/>
          </a:xfrm>
        </p:spPr>
        <p:txBody>
          <a:bodyPr anchor="b">
            <a:no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Abstract</a:t>
            </a:r>
            <a:r>
              <a:rPr lang="hu-HU" dirty="0">
                <a:latin typeface="Arial Nova" panose="020B0504020202020204" pitchFamily="34" charset="0"/>
              </a:rPr>
              <a:t> </a:t>
            </a:r>
            <a:r>
              <a:rPr lang="hu-HU" dirty="0" err="1">
                <a:latin typeface="Arial Nova" panose="020B0504020202020204" pitchFamily="34" charset="0"/>
              </a:rPr>
              <a:t>Factory</a:t>
            </a:r>
            <a:endParaRPr lang="hu-HU" dirty="0">
              <a:latin typeface="Arial Nova" panose="020B0504020202020204" pitchFamily="34" charset="0"/>
            </a:endParaRPr>
          </a:p>
        </p:txBody>
      </p:sp>
      <p:pic>
        <p:nvPicPr>
          <p:cNvPr id="2050" name="Picture 2" descr="The Chairs class hierarchy">
            <a:extLst>
              <a:ext uri="{FF2B5EF4-FFF2-40B4-BE49-F238E27FC236}">
                <a16:creationId xmlns:a16="http://schemas.microsoft.com/office/drawing/2014/main" id="{6FD5ABB7-02EA-1FBC-7E5D-41325D69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806" y="664222"/>
            <a:ext cx="3534677" cy="23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FE8C74-F3D4-DBFD-CE68-2E837B6B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59" y="1248697"/>
            <a:ext cx="7634857" cy="5489021"/>
          </a:xfrm>
        </p:spPr>
        <p:txBody>
          <a:bodyPr anchor="t">
            <a:normAutofit lnSpcReduction="10000"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Az </a:t>
            </a:r>
            <a:r>
              <a:rPr lang="hu-HU" sz="2400" dirty="0" err="1">
                <a:latin typeface="Arial Nova" panose="020B0504020202020204" pitchFamily="34" charset="0"/>
              </a:rPr>
              <a:t>Abstract</a:t>
            </a:r>
            <a:r>
              <a:rPr lang="hu-HU" sz="2400" dirty="0">
                <a:latin typeface="Arial Nova" panose="020B0504020202020204" pitchFamily="34" charset="0"/>
              </a:rPr>
              <a:t> </a:t>
            </a:r>
            <a:r>
              <a:rPr lang="hu-HU" sz="2400" dirty="0" err="1">
                <a:latin typeface="Arial Nova" panose="020B0504020202020204" pitchFamily="34" charset="0"/>
              </a:rPr>
              <a:t>Factory</a:t>
            </a:r>
            <a:r>
              <a:rPr lang="hu-HU" sz="2400" dirty="0">
                <a:latin typeface="Arial Nova" panose="020B0504020202020204" pitchFamily="34" charset="0"/>
              </a:rPr>
              <a:t> egy olyan tervezési minta, amely lehetővé teszi kapcsolódó objektumcsaládok létrehozását anélkül, hogy konkrét osztályaikat meg kellene adni.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Ezzel a megközelítéssel az kliens kód nem függ a </a:t>
            </a:r>
            <a:r>
              <a:rPr lang="hu-HU" sz="2400" dirty="0" err="1">
                <a:latin typeface="Arial Nova" panose="020B0504020202020204" pitchFamily="34" charset="0"/>
              </a:rPr>
              <a:t>factoryk</a:t>
            </a:r>
            <a:r>
              <a:rPr lang="hu-HU" sz="2400" dirty="0">
                <a:latin typeface="Arial Nova" panose="020B0504020202020204" pitchFamily="34" charset="0"/>
              </a:rPr>
              <a:t> és a felhasználói felület elemeinek konkrét osztályaitól, amíg ezekkel az objektumokkal azok absztrakt interfészein keresztül dolgozik. Ez azt is lehetővé teszi, hogy az ügyfélkód más </a:t>
            </a:r>
            <a:r>
              <a:rPr lang="hu-HU" sz="2400" dirty="0" err="1">
                <a:latin typeface="Arial Nova" panose="020B0504020202020204" pitchFamily="34" charset="0"/>
              </a:rPr>
              <a:t>factorykat</a:t>
            </a:r>
            <a:r>
              <a:rPr lang="hu-HU" sz="2400" dirty="0">
                <a:latin typeface="Arial Nova" panose="020B0504020202020204" pitchFamily="34" charset="0"/>
              </a:rPr>
              <a:t> vagy UI-elemeket is támogasson, amelyeket a jövőben esetleg hozzáadhat.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Ennek eredményeképpen nem kell minden alkalommal módosítani a kódot, amikor az UI elemeinek új variációját adjuk hozzá az alkalmazáshoz. Csak létre kell hozni egy új </a:t>
            </a:r>
            <a:r>
              <a:rPr lang="hu-HU" sz="2400" dirty="0" err="1">
                <a:latin typeface="Arial Nova" panose="020B0504020202020204" pitchFamily="34" charset="0"/>
              </a:rPr>
              <a:t>factoryt</a:t>
            </a:r>
            <a:r>
              <a:rPr lang="hu-HU" sz="2400" dirty="0">
                <a:latin typeface="Arial Nova" panose="020B0504020202020204" pitchFamily="34" charset="0"/>
              </a:rPr>
              <a:t>, amely ezeket az elemeket előállítja.</a:t>
            </a:r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51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BB8DF5-CAF1-36D8-4317-7FD8C928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14" y="373869"/>
            <a:ext cx="5219307" cy="745104"/>
          </a:xfrm>
        </p:spPr>
        <p:txBody>
          <a:bodyPr anchor="b">
            <a:normAutofit/>
          </a:bodyPr>
          <a:lstStyle/>
          <a:p>
            <a:r>
              <a:rPr lang="hu-HU" dirty="0" err="1">
                <a:latin typeface="Arial Nova" panose="020B0504020202020204" pitchFamily="34" charset="0"/>
              </a:rPr>
              <a:t>Builer</a:t>
            </a:r>
            <a:endParaRPr lang="hu-HU" dirty="0">
              <a:latin typeface="Arial Nova" panose="020B0504020202020204" pitchFamily="34" charset="0"/>
            </a:endParaRPr>
          </a:p>
        </p:txBody>
      </p:sp>
      <p:pic>
        <p:nvPicPr>
          <p:cNvPr id="3074" name="Picture 2" descr="Applying the Builder pattern">
            <a:extLst>
              <a:ext uri="{FF2B5EF4-FFF2-40B4-BE49-F238E27FC236}">
                <a16:creationId xmlns:a16="http://schemas.microsoft.com/office/drawing/2014/main" id="{8059521B-4C76-15DF-F704-49814CE2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869534"/>
            <a:ext cx="4408730" cy="30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774F77-EFBD-1072-9098-9D8CFBC8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57" y="265471"/>
            <a:ext cx="5219307" cy="6312310"/>
          </a:xfrm>
        </p:spPr>
        <p:txBody>
          <a:bodyPr anchor="t">
            <a:normAutofit/>
          </a:bodyPr>
          <a:lstStyle/>
          <a:p>
            <a:r>
              <a:rPr lang="hu-HU" sz="2400" dirty="0">
                <a:latin typeface="Arial Nova" panose="020B0504020202020204" pitchFamily="34" charset="0"/>
              </a:rPr>
              <a:t>A </a:t>
            </a:r>
            <a:r>
              <a:rPr lang="hu-HU" sz="2400" dirty="0" err="1">
                <a:latin typeface="Arial Nova" panose="020B0504020202020204" pitchFamily="34" charset="0"/>
              </a:rPr>
              <a:t>Builder</a:t>
            </a:r>
            <a:r>
              <a:rPr lang="hu-HU" sz="2400" dirty="0">
                <a:latin typeface="Arial Nova" panose="020B0504020202020204" pitchFamily="34" charset="0"/>
              </a:rPr>
              <a:t> minta azt javasolja, hogy az objektum konstrukciós kódját vegyük ki a saját osztályából, és helyezzük át külön objektumokba, úgynevezett </a:t>
            </a:r>
            <a:r>
              <a:rPr lang="hu-HU" sz="2400" dirty="0" err="1">
                <a:latin typeface="Arial Nova" panose="020B0504020202020204" pitchFamily="34" charset="0"/>
              </a:rPr>
              <a:t>builderekbe</a:t>
            </a:r>
            <a:endParaRPr lang="hu-HU" sz="2400" dirty="0">
              <a:latin typeface="Arial Nova" panose="020B0504020202020204" pitchFamily="34" charset="0"/>
            </a:endParaRPr>
          </a:p>
          <a:p>
            <a:r>
              <a:rPr lang="hu-HU" sz="2400" dirty="0">
                <a:latin typeface="Arial Nova" panose="020B0504020202020204" pitchFamily="34" charset="0"/>
              </a:rPr>
              <a:t>Az objektum létrehozásához használt lépések hívássorozatát egy külön osztályba, a </a:t>
            </a:r>
            <a:r>
              <a:rPr lang="hu-HU" sz="2400" dirty="0" err="1">
                <a:latin typeface="Arial Nova" panose="020B0504020202020204" pitchFamily="34" charset="0"/>
              </a:rPr>
              <a:t>directorba</a:t>
            </a:r>
            <a:r>
              <a:rPr lang="hu-HU" sz="2400" dirty="0">
                <a:latin typeface="Arial Nova" panose="020B0504020202020204" pitchFamily="34" charset="0"/>
              </a:rPr>
              <a:t> helyezhetjük. A </a:t>
            </a:r>
            <a:r>
              <a:rPr lang="hu-HU" sz="2400" dirty="0" err="1">
                <a:latin typeface="Arial Nova" panose="020B0504020202020204" pitchFamily="34" charset="0"/>
              </a:rPr>
              <a:t>director</a:t>
            </a:r>
            <a:r>
              <a:rPr lang="hu-HU" sz="2400" dirty="0">
                <a:latin typeface="Arial Nova" panose="020B0504020202020204" pitchFamily="34" charset="0"/>
              </a:rPr>
              <a:t> osztály határozza meg a lépések végrehajtásának sorrendjét, míg a </a:t>
            </a:r>
            <a:r>
              <a:rPr lang="hu-HU" sz="2400" dirty="0" err="1">
                <a:latin typeface="Arial Nova" panose="020B0504020202020204" pitchFamily="34" charset="0"/>
              </a:rPr>
              <a:t>builder</a:t>
            </a:r>
            <a:r>
              <a:rPr lang="hu-HU" sz="2400" dirty="0">
                <a:latin typeface="Arial Nova" panose="020B0504020202020204" pitchFamily="34" charset="0"/>
              </a:rPr>
              <a:t> biztosítja a lépések végrehajtását.</a:t>
            </a:r>
          </a:p>
          <a:p>
            <a:r>
              <a:rPr lang="hu-HU" sz="2400" dirty="0">
                <a:latin typeface="Arial Nova" panose="020B0504020202020204" pitchFamily="34" charset="0"/>
              </a:rPr>
              <a:t>E minta segítségével lépésről lépésre építhetünk objektumokat, és csak azokat a lépéseket használhatjuk, amelyekre valóban szükség van.</a:t>
            </a:r>
          </a:p>
        </p:txBody>
      </p:sp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72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B2E00D-EE02-9C5A-BC07-918B57F4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Nova" panose="020B0504020202020204" pitchFamily="34" charset="0"/>
              </a:rPr>
              <a:t>Prototype</a:t>
            </a:r>
            <a:endParaRPr lang="hu-HU" dirty="0">
              <a:latin typeface="Arial Nova" panose="020B05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7DA8E4-CFA7-D87D-C77E-6B8498FA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latin typeface="Arial Nova" panose="020B0504020202020204" pitchFamily="34" charset="0"/>
              </a:rPr>
              <a:t>A </a:t>
            </a:r>
            <a:r>
              <a:rPr lang="hu-HU" dirty="0" err="1">
                <a:latin typeface="Arial Nova" panose="020B0504020202020204" pitchFamily="34" charset="0"/>
              </a:rPr>
              <a:t>Prototype</a:t>
            </a:r>
            <a:r>
              <a:rPr lang="hu-HU" dirty="0">
                <a:latin typeface="Arial Nova" panose="020B0504020202020204" pitchFamily="34" charset="0"/>
              </a:rPr>
              <a:t> egy olyan tervezési minta, amely lehetővé teszi a meglévő objektumok másolását anélkül, hogy a kód függővé válna azok osztályaitól.</a:t>
            </a:r>
          </a:p>
          <a:p>
            <a:r>
              <a:rPr lang="hu-HU" dirty="0">
                <a:latin typeface="Arial Nova" panose="020B0504020202020204" pitchFamily="34" charset="0"/>
              </a:rPr>
              <a:t>A minta a klónozási folyamatot a klónozandó objektumokhoz delegálja. A minta egy közös interfészt deklarál minden olyan objektum számára, amely támogatja a klónozást. </a:t>
            </a:r>
          </a:p>
          <a:p>
            <a:r>
              <a:rPr lang="hu-HU" dirty="0">
                <a:latin typeface="Arial Nova" panose="020B0504020202020204" pitchFamily="34" charset="0"/>
              </a:rPr>
              <a:t>Ez az interfész lehetővé teszi egy objektum klónozását anélkül, hogy a kódot az adott objektum osztályához kötnénk</a:t>
            </a:r>
          </a:p>
          <a:p>
            <a:r>
              <a:rPr lang="hu-HU" dirty="0" err="1">
                <a:latin typeface="Arial Nova" panose="020B0504020202020204" pitchFamily="34" charset="0"/>
              </a:rPr>
              <a:t>Prototypeként</a:t>
            </a:r>
            <a:r>
              <a:rPr lang="hu-HU" dirty="0">
                <a:latin typeface="Arial Nova" panose="020B0504020202020204" pitchFamily="34" charset="0"/>
              </a:rPr>
              <a:t> előre elkészített, különböző módon konfigurált objektumokat használhatunk. Ahelyett, hogy egy olyan alosztályt </a:t>
            </a:r>
            <a:r>
              <a:rPr lang="hu-HU" dirty="0" err="1">
                <a:latin typeface="Arial Nova" panose="020B0504020202020204" pitchFamily="34" charset="0"/>
              </a:rPr>
              <a:t>példányosítanánk</a:t>
            </a:r>
            <a:r>
              <a:rPr lang="hu-HU" dirty="0">
                <a:latin typeface="Arial Nova" panose="020B0504020202020204" pitchFamily="34" charset="0"/>
              </a:rPr>
              <a:t>, amely megfelel valamilyen konfigurációnak, az ügyfél egyszerűen kereshet egy megfelelő prototípust, és klónozhatja azt. </a:t>
            </a:r>
          </a:p>
        </p:txBody>
      </p:sp>
    </p:spTree>
    <p:extLst>
      <p:ext uri="{BB962C8B-B14F-4D97-AF65-F5344CB8AC3E}">
        <p14:creationId xmlns:p14="http://schemas.microsoft.com/office/powerpoint/2010/main" val="408273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</TotalTime>
  <Words>2003</Words>
  <Application>Microsoft Office PowerPoint</Application>
  <PresentationFormat>Szélesvásznú</PresentationFormat>
  <Paragraphs>102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Arial</vt:lpstr>
      <vt:lpstr>Arial Nova</vt:lpstr>
      <vt:lpstr>Calibri</vt:lpstr>
      <vt:lpstr>Calibri Light</vt:lpstr>
      <vt:lpstr>Office-téma</vt:lpstr>
      <vt:lpstr>Tervezési minták egy OO programozási nyelvben</vt:lpstr>
      <vt:lpstr>Tervezési minta</vt:lpstr>
      <vt:lpstr>PowerPoint-bemutató</vt:lpstr>
      <vt:lpstr>PowerPoint-bemutató</vt:lpstr>
      <vt:lpstr>Creational minták</vt:lpstr>
      <vt:lpstr>Factory</vt:lpstr>
      <vt:lpstr>Abstract Factory</vt:lpstr>
      <vt:lpstr>Builer</vt:lpstr>
      <vt:lpstr>Prototype</vt:lpstr>
      <vt:lpstr>Singleton</vt:lpstr>
      <vt:lpstr>Structural minták</vt:lpstr>
      <vt:lpstr>Adapter</vt:lpstr>
      <vt:lpstr>Bridge</vt:lpstr>
      <vt:lpstr>Composite</vt:lpstr>
      <vt:lpstr>Decorator</vt:lpstr>
      <vt:lpstr>Facade</vt:lpstr>
      <vt:lpstr>Flyweight</vt:lpstr>
      <vt:lpstr>Proxy</vt:lpstr>
      <vt:lpstr>Behavioral minták</vt:lpstr>
      <vt:lpstr>Chain of Responsibility</vt:lpstr>
      <vt:lpstr>Command</vt:lpstr>
      <vt:lpstr>Iterator</vt:lpstr>
      <vt:lpstr>Mediator</vt:lpstr>
      <vt:lpstr>Memento,  Snapshot</vt:lpstr>
      <vt:lpstr>Observer</vt:lpstr>
      <vt:lpstr>State</vt:lpstr>
      <vt:lpstr>Strategy</vt:lpstr>
      <vt:lpstr>Template</vt:lpstr>
      <vt:lpstr>Visitor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Tervezési minták egy OO programozási nyelvben</dc:title>
  <dc:creator>Almási Boglárka</dc:creator>
  <cp:lastModifiedBy>Almási Boglárka</cp:lastModifiedBy>
  <cp:revision>2</cp:revision>
  <dcterms:created xsi:type="dcterms:W3CDTF">2023-11-30T19:07:12Z</dcterms:created>
  <dcterms:modified xsi:type="dcterms:W3CDTF">2023-12-01T18:09:18Z</dcterms:modified>
</cp:coreProperties>
</file>