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0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dirty="0"/>
              <a:t>Процена</a:t>
            </a:r>
            <a:r>
              <a:rPr lang="sr-Cyrl-RS" baseline="0" dirty="0"/>
              <a:t> активиста</a:t>
            </a:r>
            <a:endParaRPr lang="sr-Latn-R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Половина прве године</c:v>
                </c:pt>
                <c:pt idx="1">
                  <c:v>Прва година</c:v>
                </c:pt>
                <c:pt idx="2">
                  <c:v>Половина друге године</c:v>
                </c:pt>
                <c:pt idx="3">
                  <c:v>Друга година</c:v>
                </c:pt>
                <c:pt idx="4">
                  <c:v>Половина треће године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</c:v>
                </c:pt>
                <c:pt idx="1">
                  <c:v>3000</c:v>
                </c:pt>
                <c:pt idx="2">
                  <c:v>7000</c:v>
                </c:pt>
                <c:pt idx="3">
                  <c:v>12000</c:v>
                </c:pt>
                <c:pt idx="4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6-4677-9141-56161FED5A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Половина прве године</c:v>
                </c:pt>
                <c:pt idx="1">
                  <c:v>Прва година</c:v>
                </c:pt>
                <c:pt idx="2">
                  <c:v>Половина друге године</c:v>
                </c:pt>
                <c:pt idx="3">
                  <c:v>Друга година</c:v>
                </c:pt>
                <c:pt idx="4">
                  <c:v>Половина треће године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9F36-4677-9141-56161FED5A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Половина прве године</c:v>
                </c:pt>
                <c:pt idx="1">
                  <c:v>Прва година</c:v>
                </c:pt>
                <c:pt idx="2">
                  <c:v>Половина друге године</c:v>
                </c:pt>
                <c:pt idx="3">
                  <c:v>Друга година</c:v>
                </c:pt>
                <c:pt idx="4">
                  <c:v>Половина треће године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9F36-4677-9141-56161FED5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6410000"/>
        <c:axId val="1296413840"/>
      </c:barChart>
      <c:catAx>
        <c:axId val="129641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96413840"/>
        <c:crosses val="autoZero"/>
        <c:auto val="1"/>
        <c:lblAlgn val="ctr"/>
        <c:lblOffset val="100"/>
        <c:noMultiLvlLbl val="0"/>
      </c:catAx>
      <c:valAx>
        <c:axId val="1296413840"/>
        <c:scaling>
          <c:orientation val="minMax"/>
          <c:max val="1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96410000"/>
        <c:crosses val="autoZero"/>
        <c:crossBetween val="between"/>
        <c:majorUnit val="3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dirty="0"/>
              <a:t>Процена</a:t>
            </a:r>
            <a:r>
              <a:rPr lang="sr-Cyrl-RS" baseline="0" dirty="0"/>
              <a:t> оглашивача</a:t>
            </a:r>
            <a:endParaRPr lang="sr-Latn-R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Половина прве године</c:v>
                </c:pt>
                <c:pt idx="1">
                  <c:v>Прва година</c:v>
                </c:pt>
                <c:pt idx="2">
                  <c:v>Половина друге године</c:v>
                </c:pt>
                <c:pt idx="3">
                  <c:v>Друга година</c:v>
                </c:pt>
                <c:pt idx="4">
                  <c:v>Половина треће године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14</c:v>
                </c:pt>
                <c:pt idx="2">
                  <c:v>16</c:v>
                </c:pt>
                <c:pt idx="3">
                  <c:v>22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5-4148-B88D-5F45069505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Половина прве године</c:v>
                </c:pt>
                <c:pt idx="1">
                  <c:v>Прва година</c:v>
                </c:pt>
                <c:pt idx="2">
                  <c:v>Половина друге године</c:v>
                </c:pt>
                <c:pt idx="3">
                  <c:v>Друга година</c:v>
                </c:pt>
                <c:pt idx="4">
                  <c:v>Половина треће године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89E5-4148-B88D-5F45069505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Половина прве године</c:v>
                </c:pt>
                <c:pt idx="1">
                  <c:v>Прва година</c:v>
                </c:pt>
                <c:pt idx="2">
                  <c:v>Половина друге године</c:v>
                </c:pt>
                <c:pt idx="3">
                  <c:v>Друга година</c:v>
                </c:pt>
                <c:pt idx="4">
                  <c:v>Половина треће године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89E5-4148-B88D-5F4506950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6410000"/>
        <c:axId val="1296413840"/>
      </c:barChart>
      <c:catAx>
        <c:axId val="129641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96413840"/>
        <c:crosses val="autoZero"/>
        <c:auto val="1"/>
        <c:lblAlgn val="ctr"/>
        <c:lblOffset val="100"/>
        <c:noMultiLvlLbl val="0"/>
      </c:catAx>
      <c:valAx>
        <c:axId val="1296413840"/>
        <c:scaling>
          <c:orientation val="minMax"/>
          <c:max val="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9641000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587FF-CFA0-4CF4-829E-81C53D238810}" type="doc">
      <dgm:prSet loTypeId="urn:microsoft.com/office/officeart/2005/8/layout/chart3" loCatId="cycle" qsTypeId="urn:microsoft.com/office/officeart/2005/8/quickstyle/simple1" qsCatId="simple" csTypeId="urn:microsoft.com/office/officeart/2005/8/colors/accent6_2" csCatId="accent6" phldr="1"/>
      <dgm:spPr/>
    </dgm:pt>
    <dgm:pt modelId="{028BE018-22A3-4E2B-A9C3-4F815D07389C}">
      <dgm:prSet phldrT="[Text]"/>
      <dgm:spPr>
        <a:solidFill>
          <a:schemeClr val="accent3"/>
        </a:solidFill>
      </dgm:spPr>
      <dgm:t>
        <a:bodyPr/>
        <a:lstStyle/>
        <a:p>
          <a:r>
            <a:rPr lang="sr-Cyrl-RS" dirty="0">
              <a:solidFill>
                <a:schemeClr val="tx1"/>
              </a:solidFill>
            </a:rPr>
            <a:t> Оглашивачи</a:t>
          </a:r>
          <a:endParaRPr lang="sr-Latn-RS" dirty="0">
            <a:solidFill>
              <a:schemeClr val="tx1"/>
            </a:solidFill>
          </a:endParaRPr>
        </a:p>
      </dgm:t>
    </dgm:pt>
    <dgm:pt modelId="{77CE88FF-AE49-4DDD-BD1A-A54DE8A6BB64}" type="sibTrans" cxnId="{5F7AF446-95DD-4F18-A79D-CD06D6FCFE78}">
      <dgm:prSet/>
      <dgm:spPr/>
      <dgm:t>
        <a:bodyPr/>
        <a:lstStyle/>
        <a:p>
          <a:endParaRPr lang="sr-Latn-RS"/>
        </a:p>
      </dgm:t>
    </dgm:pt>
    <dgm:pt modelId="{F8502E33-2931-4CCF-AC95-E0C8ABF636A3}" type="parTrans" cxnId="{5F7AF446-95DD-4F18-A79D-CD06D6FCFE78}">
      <dgm:prSet/>
      <dgm:spPr/>
      <dgm:t>
        <a:bodyPr/>
        <a:lstStyle/>
        <a:p>
          <a:endParaRPr lang="sr-Latn-RS"/>
        </a:p>
      </dgm:t>
    </dgm:pt>
    <dgm:pt modelId="{E0E59F9C-EE51-42FB-A41D-943499689133}">
      <dgm:prSet phldrT="[Text]"/>
      <dgm:spPr>
        <a:solidFill>
          <a:schemeClr val="accent2"/>
        </a:solidFill>
      </dgm:spPr>
      <dgm:t>
        <a:bodyPr/>
        <a:lstStyle/>
        <a:p>
          <a:r>
            <a:rPr lang="sr-Cyrl-RS" dirty="0">
              <a:solidFill>
                <a:schemeClr val="tx1"/>
              </a:solidFill>
            </a:rPr>
            <a:t>Активисти</a:t>
          </a:r>
          <a:endParaRPr lang="sr-Latn-RS" dirty="0">
            <a:solidFill>
              <a:schemeClr val="tx1"/>
            </a:solidFill>
          </a:endParaRPr>
        </a:p>
      </dgm:t>
    </dgm:pt>
    <dgm:pt modelId="{8E95EE66-1C7C-4DD6-9ABA-A6A8E1B9A5E2}" type="sibTrans" cxnId="{5CA8BFE4-15FC-4685-BBBF-3C2A51D2CF4D}">
      <dgm:prSet/>
      <dgm:spPr/>
      <dgm:t>
        <a:bodyPr/>
        <a:lstStyle/>
        <a:p>
          <a:endParaRPr lang="sr-Latn-RS"/>
        </a:p>
      </dgm:t>
    </dgm:pt>
    <dgm:pt modelId="{F51D87DF-8D15-40A7-B41F-F2F7BB2936E9}" type="parTrans" cxnId="{5CA8BFE4-15FC-4685-BBBF-3C2A51D2CF4D}">
      <dgm:prSet/>
      <dgm:spPr/>
      <dgm:t>
        <a:bodyPr/>
        <a:lstStyle/>
        <a:p>
          <a:endParaRPr lang="sr-Latn-RS"/>
        </a:p>
      </dgm:t>
    </dgm:pt>
    <dgm:pt modelId="{082B278C-C54A-4C0E-8A03-56B7A949C3B4}" type="pres">
      <dgm:prSet presAssocID="{E5A587FF-CFA0-4CF4-829E-81C53D238810}" presName="compositeShape" presStyleCnt="0">
        <dgm:presLayoutVars>
          <dgm:chMax val="7"/>
          <dgm:dir/>
          <dgm:resizeHandles val="exact"/>
        </dgm:presLayoutVars>
      </dgm:prSet>
      <dgm:spPr/>
    </dgm:pt>
    <dgm:pt modelId="{E7B2FFCA-4564-4ABA-B446-B382D59307BE}" type="pres">
      <dgm:prSet presAssocID="{E5A587FF-CFA0-4CF4-829E-81C53D238810}" presName="wedge1" presStyleLbl="node1" presStyleIdx="0" presStyleCnt="2" custLinFactNeighborX="-7097" custLinFactNeighborY="2232"/>
      <dgm:spPr/>
    </dgm:pt>
    <dgm:pt modelId="{F72123BC-3BD4-4353-A847-CB03D8417C45}" type="pres">
      <dgm:prSet presAssocID="{E5A587FF-CFA0-4CF4-829E-81C53D23881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BBB61D5-ED7E-4F44-8DEC-490D7AD5CD00}" type="pres">
      <dgm:prSet presAssocID="{E5A587FF-CFA0-4CF4-829E-81C53D238810}" presName="wedge2" presStyleLbl="node1" presStyleIdx="1" presStyleCnt="2" custLinFactNeighborX="-4716" custLinFactNeighborY="2232"/>
      <dgm:spPr/>
    </dgm:pt>
    <dgm:pt modelId="{9BF27AD9-5B00-47B1-823C-3D51C7341574}" type="pres">
      <dgm:prSet presAssocID="{E5A587FF-CFA0-4CF4-829E-81C53D23881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A610C11-A0EC-4FB1-A779-029003C01A22}" type="presOf" srcId="{E0E59F9C-EE51-42FB-A41D-943499689133}" destId="{5BBB61D5-ED7E-4F44-8DEC-490D7AD5CD00}" srcOrd="0" destOrd="0" presId="urn:microsoft.com/office/officeart/2005/8/layout/chart3"/>
    <dgm:cxn modelId="{149B1222-A592-40AB-9E5B-B8373D71C1F5}" type="presOf" srcId="{028BE018-22A3-4E2B-A9C3-4F815D07389C}" destId="{F72123BC-3BD4-4353-A847-CB03D8417C45}" srcOrd="1" destOrd="0" presId="urn:microsoft.com/office/officeart/2005/8/layout/chart3"/>
    <dgm:cxn modelId="{D7970C46-BB0F-48A8-B713-AFC120353994}" type="presOf" srcId="{028BE018-22A3-4E2B-A9C3-4F815D07389C}" destId="{E7B2FFCA-4564-4ABA-B446-B382D59307BE}" srcOrd="0" destOrd="0" presId="urn:microsoft.com/office/officeart/2005/8/layout/chart3"/>
    <dgm:cxn modelId="{5F7AF446-95DD-4F18-A79D-CD06D6FCFE78}" srcId="{E5A587FF-CFA0-4CF4-829E-81C53D238810}" destId="{028BE018-22A3-4E2B-A9C3-4F815D07389C}" srcOrd="0" destOrd="0" parTransId="{F8502E33-2931-4CCF-AC95-E0C8ABF636A3}" sibTransId="{77CE88FF-AE49-4DDD-BD1A-A54DE8A6BB64}"/>
    <dgm:cxn modelId="{821C5D6B-AA9B-4040-9CBE-EE2F9F755AE6}" type="presOf" srcId="{E0E59F9C-EE51-42FB-A41D-943499689133}" destId="{9BF27AD9-5B00-47B1-823C-3D51C7341574}" srcOrd="1" destOrd="0" presId="urn:microsoft.com/office/officeart/2005/8/layout/chart3"/>
    <dgm:cxn modelId="{2E16C199-AD95-4D9D-9412-C0521AD4ECCC}" type="presOf" srcId="{E5A587FF-CFA0-4CF4-829E-81C53D238810}" destId="{082B278C-C54A-4C0E-8A03-56B7A949C3B4}" srcOrd="0" destOrd="0" presId="urn:microsoft.com/office/officeart/2005/8/layout/chart3"/>
    <dgm:cxn modelId="{5CA8BFE4-15FC-4685-BBBF-3C2A51D2CF4D}" srcId="{E5A587FF-CFA0-4CF4-829E-81C53D238810}" destId="{E0E59F9C-EE51-42FB-A41D-943499689133}" srcOrd="1" destOrd="0" parTransId="{F51D87DF-8D15-40A7-B41F-F2F7BB2936E9}" sibTransId="{8E95EE66-1C7C-4DD6-9ABA-A6A8E1B9A5E2}"/>
    <dgm:cxn modelId="{36039CAB-F682-4D41-A02A-E16D4016CD06}" type="presParOf" srcId="{082B278C-C54A-4C0E-8A03-56B7A949C3B4}" destId="{E7B2FFCA-4564-4ABA-B446-B382D59307BE}" srcOrd="0" destOrd="0" presId="urn:microsoft.com/office/officeart/2005/8/layout/chart3"/>
    <dgm:cxn modelId="{458844A7-370C-4616-9559-35CCC3838492}" type="presParOf" srcId="{082B278C-C54A-4C0E-8A03-56B7A949C3B4}" destId="{F72123BC-3BD4-4353-A847-CB03D8417C45}" srcOrd="1" destOrd="0" presId="urn:microsoft.com/office/officeart/2005/8/layout/chart3"/>
    <dgm:cxn modelId="{C04FD88D-2D27-49C6-8F3D-092B94A6529D}" type="presParOf" srcId="{082B278C-C54A-4C0E-8A03-56B7A949C3B4}" destId="{5BBB61D5-ED7E-4F44-8DEC-490D7AD5CD00}" srcOrd="2" destOrd="0" presId="urn:microsoft.com/office/officeart/2005/8/layout/chart3"/>
    <dgm:cxn modelId="{DF550A6A-560D-4198-8936-3057FC13D49D}" type="presParOf" srcId="{082B278C-C54A-4C0E-8A03-56B7A949C3B4}" destId="{9BF27AD9-5B00-47B1-823C-3D51C7341574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2FFCA-4564-4ABA-B446-B382D59307BE}">
      <dsp:nvSpPr>
        <dsp:cNvPr id="0" name=""/>
        <dsp:cNvSpPr/>
      </dsp:nvSpPr>
      <dsp:spPr>
        <a:xfrm>
          <a:off x="853788" y="404868"/>
          <a:ext cx="3443990" cy="3443990"/>
        </a:xfrm>
        <a:prstGeom prst="pie">
          <a:avLst>
            <a:gd name="adj1" fmla="val 16200000"/>
            <a:gd name="adj2" fmla="val 540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500" kern="1200" dirty="0">
              <a:solidFill>
                <a:schemeClr val="tx1"/>
              </a:solidFill>
            </a:rPr>
            <a:t> Оглашивачи</a:t>
          </a:r>
          <a:endParaRPr lang="sr-Latn-RS" sz="1500" kern="1200" dirty="0">
            <a:solidFill>
              <a:schemeClr val="tx1"/>
            </a:solidFill>
          </a:endParaRPr>
        </a:p>
      </dsp:txBody>
      <dsp:txXfrm>
        <a:off x="2575783" y="917367"/>
        <a:ext cx="1209496" cy="2418993"/>
      </dsp:txXfrm>
    </dsp:sp>
    <dsp:sp modelId="{5BBB61D5-ED7E-4F44-8DEC-490D7AD5CD00}">
      <dsp:nvSpPr>
        <dsp:cNvPr id="0" name=""/>
        <dsp:cNvSpPr/>
      </dsp:nvSpPr>
      <dsp:spPr>
        <a:xfrm>
          <a:off x="853790" y="404868"/>
          <a:ext cx="3443990" cy="3443990"/>
        </a:xfrm>
        <a:prstGeom prst="pie">
          <a:avLst>
            <a:gd name="adj1" fmla="val 5400000"/>
            <a:gd name="adj2" fmla="val 1620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500" kern="1200" dirty="0">
              <a:solidFill>
                <a:schemeClr val="tx1"/>
              </a:solidFill>
            </a:rPr>
            <a:t>Активисти</a:t>
          </a:r>
          <a:endParaRPr lang="sr-Latn-RS" sz="1500" kern="1200" dirty="0">
            <a:solidFill>
              <a:schemeClr val="tx1"/>
            </a:solidFill>
          </a:endParaRPr>
        </a:p>
      </dsp:txBody>
      <dsp:txXfrm>
        <a:off x="1345788" y="917367"/>
        <a:ext cx="1209496" cy="241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371CC08-7ED8-444C-AD50-E4F0B0AEC74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518837" y="1259959"/>
            <a:ext cx="7673163" cy="433808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2223866-8657-4507-B95A-AA93AAD075BE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FF7A32B-7592-4FB4-B321-813DB4998A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0">
            <a:extLst>
              <a:ext uri="{FF2B5EF4-FFF2-40B4-BE49-F238E27FC236}">
                <a16:creationId xmlns:a16="http://schemas.microsoft.com/office/drawing/2014/main" id="{33E9DFB3-473C-4F65-9CAA-7B305D46D700}"/>
              </a:ext>
            </a:extLst>
          </p:cNvPr>
          <p:cNvSpPr/>
          <p:nvPr userDrawn="1"/>
        </p:nvSpPr>
        <p:spPr>
          <a:xfrm>
            <a:off x="-336024" y="5716837"/>
            <a:ext cx="4546999" cy="477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3D5A3E9-5F90-4F91-B28A-43C2C98E3F16}"/>
              </a:ext>
            </a:extLst>
          </p:cNvPr>
          <p:cNvGrpSpPr/>
          <p:nvPr userDrawn="1"/>
        </p:nvGrpSpPr>
        <p:grpSpPr>
          <a:xfrm>
            <a:off x="729449" y="169529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1B859249-B134-47D3-87C6-1F1F3B0B053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E4FFDB9C-6874-4FC1-BCF1-3527B52793C2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7FC4A25A-3E8D-4CA6-8074-CFC9C4AAF2CF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4AD85B98-04BC-4149-9AAF-A83CD27FD44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46BED880-04D6-4CDF-80DE-4718F4DC121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6673C15-C2F2-4D33-B6B8-CE7B8C3D6D9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089470"/>
            <a:ext cx="2152765" cy="3425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33F060D-44E8-44A8-8EA8-CF85F4E1C2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E0328-9919-4AA5-B345-D27443B0F5D3}"/>
              </a:ext>
            </a:extLst>
          </p:cNvPr>
          <p:cNvSpPr/>
          <p:nvPr userDrawn="1"/>
        </p:nvSpPr>
        <p:spPr>
          <a:xfrm>
            <a:off x="1544417" y="1816072"/>
            <a:ext cx="2627534" cy="196215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8DB0C8-2C48-43B8-8A2B-D023690A459E}"/>
              </a:ext>
            </a:extLst>
          </p:cNvPr>
          <p:cNvSpPr/>
          <p:nvPr userDrawn="1"/>
        </p:nvSpPr>
        <p:spPr>
          <a:xfrm>
            <a:off x="5197607" y="1816072"/>
            <a:ext cx="2627534" cy="196215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2F0998-0191-4AA1-BD74-CC67C4ECD3F2}"/>
              </a:ext>
            </a:extLst>
          </p:cNvPr>
          <p:cNvSpPr/>
          <p:nvPr userDrawn="1"/>
        </p:nvSpPr>
        <p:spPr>
          <a:xfrm>
            <a:off x="8850797" y="1816072"/>
            <a:ext cx="2627534" cy="196215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7629ABE-2596-48D1-A7D6-BD92DDC92F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091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BE804E2-1E79-4617-AD0C-DB0A5DDDBF5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410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E947BF4F-120D-4F3B-BAE0-307CA5772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9729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DA801E-D0AA-4624-AA3C-65562798CCC5}"/>
              </a:ext>
            </a:extLst>
          </p:cNvPr>
          <p:cNvSpPr/>
          <p:nvPr userDrawn="1"/>
        </p:nvSpPr>
        <p:spPr>
          <a:xfrm>
            <a:off x="1544417" y="4159030"/>
            <a:ext cx="2627534" cy="1962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8FDBBF-0181-4065-ADD7-596A70ED15E7}"/>
              </a:ext>
            </a:extLst>
          </p:cNvPr>
          <p:cNvSpPr/>
          <p:nvPr userDrawn="1"/>
        </p:nvSpPr>
        <p:spPr>
          <a:xfrm>
            <a:off x="5197607" y="4159030"/>
            <a:ext cx="2627534" cy="196215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1A4459-21FA-4E2C-AB09-A6E10F9BAE3B}"/>
              </a:ext>
            </a:extLst>
          </p:cNvPr>
          <p:cNvSpPr/>
          <p:nvPr userDrawn="1"/>
        </p:nvSpPr>
        <p:spPr>
          <a:xfrm>
            <a:off x="8850797" y="4159030"/>
            <a:ext cx="2627534" cy="1962150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824B42AE-110B-46E6-B255-2A380981FD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091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B75D05D-FB0D-4FB0-BE9C-F5CD22E432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410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D76F4C8-E444-4F51-BA1A-BFEADCC3669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9729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28E09DA-7582-43D5-8FE5-16F6E45B9AEE}"/>
              </a:ext>
            </a:extLst>
          </p:cNvPr>
          <p:cNvSpPr/>
          <p:nvPr userDrawn="1"/>
        </p:nvSpPr>
        <p:spPr>
          <a:xfrm>
            <a:off x="8658318" y="966364"/>
            <a:ext cx="2627534" cy="262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4D7C61-8DAE-43B3-828D-8EBCFECF75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67165" y="1103928"/>
            <a:ext cx="2628000" cy="262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74FD28-79BD-4707-8D4E-19091726CAC2}"/>
              </a:ext>
            </a:extLst>
          </p:cNvPr>
          <p:cNvSpPr/>
          <p:nvPr userDrawn="1"/>
        </p:nvSpPr>
        <p:spPr>
          <a:xfrm>
            <a:off x="6257409" y="3345796"/>
            <a:ext cx="2902614" cy="29031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3E80315-C694-40E6-985F-E608ECE88B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65742" y="3250976"/>
            <a:ext cx="2903128" cy="2903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5">
            <a:extLst>
              <a:ext uri="{FF2B5EF4-FFF2-40B4-BE49-F238E27FC236}">
                <a16:creationId xmlns:a16="http://schemas.microsoft.com/office/drawing/2014/main" id="{97B5B012-5088-4057-BFDA-B56D0EFB7C71}"/>
              </a:ext>
            </a:extLst>
          </p:cNvPr>
          <p:cNvSpPr/>
          <p:nvPr userDrawn="1"/>
        </p:nvSpPr>
        <p:spPr>
          <a:xfrm>
            <a:off x="3727633" y="459530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05ED100-9A79-4997-BDFA-8362CEE05BA8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DBBD408-FB29-43A7-A202-10C1284689A4}"/>
              </a:ext>
            </a:extLst>
          </p:cNvPr>
          <p:cNvSpPr/>
          <p:nvPr userDrawn="1"/>
        </p:nvSpPr>
        <p:spPr>
          <a:xfrm>
            <a:off x="7769438" y="3066054"/>
            <a:ext cx="4422562" cy="1728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DA54A23B-F3F9-4A05-BF9E-0D55C07F9CE1}"/>
              </a:ext>
            </a:extLst>
          </p:cNvPr>
          <p:cNvGrpSpPr/>
          <p:nvPr userDrawn="1"/>
        </p:nvGrpSpPr>
        <p:grpSpPr>
          <a:xfrm>
            <a:off x="3905275" y="1772818"/>
            <a:ext cx="3867113" cy="3041550"/>
            <a:chOff x="2444748" y="555044"/>
            <a:chExt cx="7282046" cy="5727455"/>
          </a:xfrm>
        </p:grpSpPr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8E18F695-0ED6-4175-A549-77B7CC890A66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3">
              <a:extLst>
                <a:ext uri="{FF2B5EF4-FFF2-40B4-BE49-F238E27FC236}">
                  <a16:creationId xmlns:a16="http://schemas.microsoft.com/office/drawing/2014/main" id="{8AFD1071-D8E2-4E93-B96A-EA90009FB8E7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6F99B297-FE3C-455A-AB5B-AF72DD17E811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B1B806E9-4115-46A7-9DEB-BCA56ABFAE35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6">
              <a:extLst>
                <a:ext uri="{FF2B5EF4-FFF2-40B4-BE49-F238E27FC236}">
                  <a16:creationId xmlns:a16="http://schemas.microsoft.com/office/drawing/2014/main" id="{4FF48343-44D5-4F80-A2D1-6FFD733B0B7E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7">
              <a:extLst>
                <a:ext uri="{FF2B5EF4-FFF2-40B4-BE49-F238E27FC236}">
                  <a16:creationId xmlns:a16="http://schemas.microsoft.com/office/drawing/2014/main" id="{87921273-B43D-4085-8FF6-F7444AE7C480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id="{148FFA99-BA9E-478B-9980-603EA4B5B0E5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9">
              <a:extLst>
                <a:ext uri="{FF2B5EF4-FFF2-40B4-BE49-F238E27FC236}">
                  <a16:creationId xmlns:a16="http://schemas.microsoft.com/office/drawing/2014/main" id="{50447D60-E4C1-4CEC-AA75-C3D5C0867FF4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B8551F6-C920-47F1-9EAB-3FD8221760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42267" y="1895234"/>
            <a:ext cx="3588785" cy="2099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B15A05-CA07-417F-9666-5228808E368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963135" y="3091028"/>
            <a:ext cx="1045514" cy="16575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E2C7528-1052-4DD6-934E-F055F8A0BC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id="{43E79C13-A1FB-4CC4-B0E2-5713545028BF}"/>
              </a:ext>
            </a:extLst>
          </p:cNvPr>
          <p:cNvSpPr/>
          <p:nvPr userDrawn="1"/>
        </p:nvSpPr>
        <p:spPr>
          <a:xfrm>
            <a:off x="5322516" y="4766617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378E49D-65AE-4D04-8461-65932C231A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25B9AB84-2F36-07A2-0AFB-A95A19E0CC9D}"/>
              </a:ext>
            </a:extLst>
          </p:cNvPr>
          <p:cNvSpPr txBox="1">
            <a:spLocks/>
          </p:cNvSpPr>
          <p:nvPr/>
        </p:nvSpPr>
        <p:spPr>
          <a:xfrm>
            <a:off x="1089242" y="2394998"/>
            <a:ext cx="7948226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Маркетинг план</a:t>
            </a:r>
            <a:endParaRPr lang="sr-Latn-R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D3EEC6A9-0442-477E-6B9F-04F92C15EE18}"/>
              </a:ext>
            </a:extLst>
          </p:cNvPr>
          <p:cNvSpPr txBox="1">
            <a:spLocks/>
          </p:cNvSpPr>
          <p:nvPr/>
        </p:nvSpPr>
        <p:spPr>
          <a:xfrm>
            <a:off x="1089242" y="5555126"/>
            <a:ext cx="9001462" cy="517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dirty="0"/>
              <a:t>Мина Вулетић и Богдан Радосављевић</a:t>
            </a:r>
          </a:p>
        </p:txBody>
      </p:sp>
      <p:pic>
        <p:nvPicPr>
          <p:cNvPr id="38" name="Picture 37" descr="A picture containing graphics, graphic design, font, logo&#10;&#10;Description automatically generated">
            <a:extLst>
              <a:ext uri="{FF2B5EF4-FFF2-40B4-BE49-F238E27FC236}">
                <a16:creationId xmlns:a16="http://schemas.microsoft.com/office/drawing/2014/main" id="{EAB4C07A-0259-C11B-8BC6-5903D1BD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107" y="0"/>
            <a:ext cx="2986227" cy="29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DAA8E5-3D19-1330-8B0F-43F84F56BBE2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Значај пројекта</a:t>
            </a:r>
            <a:endParaRPr lang="sr-Latn-R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2CFCAC-825E-041A-735B-FFA6DB1EC500}"/>
              </a:ext>
            </a:extLst>
          </p:cNvPr>
          <p:cNvSpPr txBox="1">
            <a:spLocks/>
          </p:cNvSpPr>
          <p:nvPr/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400" dirty="0"/>
              <a:t>Радне акције које чувају нашу планету</a:t>
            </a:r>
          </a:p>
          <a:p>
            <a:r>
              <a:rPr lang="sr-Cyrl-RS" sz="2400" dirty="0"/>
              <a:t>Проналажење истомишљеника</a:t>
            </a:r>
          </a:p>
          <a:p>
            <a:r>
              <a:rPr lang="sr-Cyrl-RS" sz="2400" dirty="0"/>
              <a:t>Едукативни ресурси</a:t>
            </a:r>
          </a:p>
          <a:p>
            <a:r>
              <a:rPr lang="sr-Cyrl-RS" sz="2400" dirty="0"/>
              <a:t>Повећана свест о очувању околине</a:t>
            </a:r>
          </a:p>
          <a:p>
            <a:endParaRPr lang="sr-Cyrl-RS" dirty="0"/>
          </a:p>
        </p:txBody>
      </p:sp>
      <p:pic>
        <p:nvPicPr>
          <p:cNvPr id="5" name="Picture 4" descr="A cartoon of a person thinking&#10;&#10;Description automatically generated with medium confidence">
            <a:extLst>
              <a:ext uri="{FF2B5EF4-FFF2-40B4-BE49-F238E27FC236}">
                <a16:creationId xmlns:a16="http://schemas.microsoft.com/office/drawing/2014/main" id="{D27C5923-AFDA-83B1-DA4F-5A37333B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99" y="1434684"/>
            <a:ext cx="3525957" cy="49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4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B2917C5-6051-4951-6E97-560A6734248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Тржиште</a:t>
            </a:r>
            <a:endParaRPr lang="sr-Latn-R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CA384E-9BCA-A272-C357-EBAFB18322D3}"/>
              </a:ext>
            </a:extLst>
          </p:cNvPr>
          <p:cNvSpPr txBox="1">
            <a:spLocks/>
          </p:cNvSpPr>
          <p:nvPr/>
        </p:nvSpPr>
        <p:spPr>
          <a:xfrm>
            <a:off x="762874" y="2181560"/>
            <a:ext cx="6472426" cy="36951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400" dirty="0"/>
              <a:t>Бизнис модел који обједињује потребе корисника</a:t>
            </a:r>
          </a:p>
          <a:p>
            <a:r>
              <a:rPr lang="sr-Cyrl-RS" sz="2400" dirty="0"/>
              <a:t>Конкуренти или потенцијални партнери?</a:t>
            </a:r>
          </a:p>
          <a:p>
            <a:r>
              <a:rPr lang="sr-Cyrl-RS" sz="2400" dirty="0"/>
              <a:t>Бренд или функционалности?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477F7-5622-4186-8909-F565F67F00E8}"/>
              </a:ext>
            </a:extLst>
          </p:cNvPr>
          <p:cNvSpPr txBox="1"/>
          <p:nvPr/>
        </p:nvSpPr>
        <p:spPr>
          <a:xfrm>
            <a:off x="8553141" y="5876696"/>
            <a:ext cx="289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600" dirty="0"/>
              <a:t>Приказ сегмената тржишта</a:t>
            </a:r>
            <a:endParaRPr lang="sr-Latn-RS" sz="16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57082C3-6535-2898-C3A1-5A512C250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345944"/>
              </p:ext>
            </p:extLst>
          </p:nvPr>
        </p:nvGraphicFramePr>
        <p:xfrm>
          <a:off x="7154414" y="1776707"/>
          <a:ext cx="5558408" cy="4099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60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30C310-E514-FF08-02EC-F77E56BA64D1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SWOT </a:t>
            </a:r>
            <a:r>
              <a:rPr lang="sr-Cyrl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sr-Latn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UN SGD </a:t>
            </a:r>
            <a:r>
              <a:rPr lang="sr-Cyrl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анализа</a:t>
            </a:r>
            <a:endParaRPr lang="sr-Latn-R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 descr="A red sign with a book and a pencil&#10;&#10;Description automatically generated with low confidence">
            <a:extLst>
              <a:ext uri="{FF2B5EF4-FFF2-40B4-BE49-F238E27FC236}">
                <a16:creationId xmlns:a16="http://schemas.microsoft.com/office/drawing/2014/main" id="{BE1C5A50-E49F-CA29-2FC8-B7C7F3F9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38" y="2305109"/>
            <a:ext cx="1641149" cy="1641149"/>
          </a:xfrm>
          <a:prstGeom prst="rect">
            <a:avLst/>
          </a:prstGeom>
        </p:spPr>
      </p:pic>
      <p:pic>
        <p:nvPicPr>
          <p:cNvPr id="5" name="Picture 4" descr="A picture containing text, design, font, screenshot&#10;&#10;Description automatically generated">
            <a:extLst>
              <a:ext uri="{FF2B5EF4-FFF2-40B4-BE49-F238E27FC236}">
                <a16:creationId xmlns:a16="http://schemas.microsoft.com/office/drawing/2014/main" id="{6AA61537-A855-E7A2-AB4D-A2EEE1EE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30" y="2305111"/>
            <a:ext cx="1641147" cy="1641147"/>
          </a:xfrm>
          <a:prstGeom prst="rect">
            <a:avLst/>
          </a:prstGeom>
        </p:spPr>
      </p:pic>
      <p:pic>
        <p:nvPicPr>
          <p:cNvPr id="6" name="Picture 5" descr="A picture containing text, mammal, logo, graphics&#10;&#10;Description automatically generated">
            <a:extLst>
              <a:ext uri="{FF2B5EF4-FFF2-40B4-BE49-F238E27FC236}">
                <a16:creationId xmlns:a16="http://schemas.microsoft.com/office/drawing/2014/main" id="{DDAD93E2-6DDA-DF82-9C15-E855D8F1F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595" y="3946259"/>
            <a:ext cx="1641147" cy="1641147"/>
          </a:xfrm>
          <a:prstGeom prst="rect">
            <a:avLst/>
          </a:prstGeom>
        </p:spPr>
      </p:pic>
      <p:pic>
        <p:nvPicPr>
          <p:cNvPr id="7" name="Picture 6" descr="A picture containing text, logo, font, screenshot&#10;&#10;Description automatically generated">
            <a:extLst>
              <a:ext uri="{FF2B5EF4-FFF2-40B4-BE49-F238E27FC236}">
                <a16:creationId xmlns:a16="http://schemas.microsoft.com/office/drawing/2014/main" id="{F5F943BE-DCC4-8D51-DA18-5D07D5990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830" y="3946259"/>
            <a:ext cx="1641147" cy="16411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418E7B-5009-30A0-BA09-D8C3962D6DD7}"/>
              </a:ext>
            </a:extLst>
          </p:cNvPr>
          <p:cNvSpPr/>
          <p:nvPr/>
        </p:nvSpPr>
        <p:spPr>
          <a:xfrm>
            <a:off x="1093892" y="2265926"/>
            <a:ext cx="2307563" cy="164114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 sz="900" dirty="0"/>
          </a:p>
          <a:p>
            <a:pPr algn="ctr"/>
            <a:endParaRPr lang="sr-Cyrl-RS" sz="900" dirty="0"/>
          </a:p>
          <a:p>
            <a:pPr algn="ctr"/>
            <a:endParaRPr lang="sr-Cyrl-RS" sz="900" dirty="0"/>
          </a:p>
          <a:p>
            <a:pPr algn="ctr"/>
            <a:endParaRPr lang="sr-Cyrl-RS" sz="900" dirty="0"/>
          </a:p>
          <a:p>
            <a:pPr algn="ctr"/>
            <a:r>
              <a:rPr lang="sr-Cyrl-RS" sz="1400" dirty="0"/>
              <a:t>Снаге</a:t>
            </a:r>
          </a:p>
          <a:p>
            <a:pPr algn="ctr"/>
            <a:endParaRPr lang="sr-Cyrl-RS" sz="900" dirty="0"/>
          </a:p>
          <a:p>
            <a:r>
              <a:rPr lang="sr-Cyrl-RS" sz="900" dirty="0"/>
              <a:t>-Бесплатне услуге активистима</a:t>
            </a:r>
          </a:p>
          <a:p>
            <a:r>
              <a:rPr lang="sr-Cyrl-RS" sz="900" dirty="0"/>
              <a:t>-Једноставно повезивање људи</a:t>
            </a:r>
          </a:p>
          <a:p>
            <a:r>
              <a:rPr lang="sr-Cyrl-RS" sz="900" dirty="0"/>
              <a:t>-Пружање прилике за реализацију идеја и осећаја доприношења</a:t>
            </a:r>
          </a:p>
          <a:p>
            <a:r>
              <a:rPr lang="sr-Cyrl-RS" sz="900" dirty="0"/>
              <a:t>-Приступ едукативним ресурсима</a:t>
            </a:r>
          </a:p>
          <a:p>
            <a:r>
              <a:rPr lang="sr-Cyrl-RS" sz="900" dirty="0"/>
              <a:t>-Подизање свести о чувању планете</a:t>
            </a:r>
          </a:p>
          <a:p>
            <a:r>
              <a:rPr lang="sr-Cyrl-RS" sz="900" dirty="0"/>
              <a:t>-Партнерства које подржавају очување</a:t>
            </a:r>
          </a:p>
          <a:p>
            <a:pPr algn="ctr"/>
            <a:endParaRPr lang="sr-Cyrl-RS" dirty="0"/>
          </a:p>
          <a:p>
            <a:pPr algn="ctr"/>
            <a:endParaRPr lang="sr-Cyrl-R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D9B56C-CAC8-66C7-B1BC-F6E5B61D6456}"/>
              </a:ext>
            </a:extLst>
          </p:cNvPr>
          <p:cNvSpPr/>
          <p:nvPr/>
        </p:nvSpPr>
        <p:spPr>
          <a:xfrm>
            <a:off x="3411307" y="2265926"/>
            <a:ext cx="2288335" cy="164114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 sz="1400" dirty="0"/>
          </a:p>
          <a:p>
            <a:pPr algn="ctr"/>
            <a:r>
              <a:rPr lang="sr-Cyrl-RS" sz="1400" dirty="0"/>
              <a:t>Слабости</a:t>
            </a:r>
          </a:p>
          <a:p>
            <a:endParaRPr lang="sr-Cyrl-RS" sz="900" dirty="0"/>
          </a:p>
          <a:p>
            <a:r>
              <a:rPr lang="sr-Cyrl-RS" sz="900" dirty="0"/>
              <a:t>-Неопходан велики број активних корисника како би се привукли оглашивачи, за шта је неопходан одређени временски период</a:t>
            </a:r>
          </a:p>
          <a:p>
            <a:pPr algn="ctr"/>
            <a:endParaRPr lang="sr-Cyrl-RS" sz="900" dirty="0"/>
          </a:p>
          <a:p>
            <a:pPr algn="ctr"/>
            <a:endParaRPr lang="sr-Cyrl-RS" sz="900" dirty="0"/>
          </a:p>
          <a:p>
            <a:pPr algn="ctr"/>
            <a:endParaRPr lang="sr-Cyrl-RS" sz="900" dirty="0"/>
          </a:p>
          <a:p>
            <a:pPr algn="ctr"/>
            <a:endParaRPr lang="sr-Cyrl-RS" sz="900" dirty="0"/>
          </a:p>
          <a:p>
            <a:pPr algn="ctr"/>
            <a:endParaRPr lang="sr-Latn-RS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8944E-AFB1-52D1-4B86-FE21CB2A79F5}"/>
              </a:ext>
            </a:extLst>
          </p:cNvPr>
          <p:cNvSpPr/>
          <p:nvPr/>
        </p:nvSpPr>
        <p:spPr>
          <a:xfrm>
            <a:off x="1118163" y="3907075"/>
            <a:ext cx="2297954" cy="164114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 sz="1400" dirty="0"/>
          </a:p>
          <a:p>
            <a:pPr algn="ctr"/>
            <a:r>
              <a:rPr lang="sr-Cyrl-RS" sz="1400" dirty="0"/>
              <a:t>Прилике</a:t>
            </a:r>
          </a:p>
          <a:p>
            <a:pPr algn="ctr"/>
            <a:endParaRPr lang="sr-Latn-RS" sz="900" dirty="0"/>
          </a:p>
          <a:p>
            <a:r>
              <a:rPr lang="sr-Cyrl-RS" sz="900" dirty="0"/>
              <a:t>-Загађење представља претњу људској врсти</a:t>
            </a:r>
          </a:p>
          <a:p>
            <a:r>
              <a:rPr lang="sr-Cyrl-RS" sz="900" dirty="0"/>
              <a:t>-Глобално загревање је један од главних проблема данашњице</a:t>
            </a:r>
          </a:p>
          <a:p>
            <a:r>
              <a:rPr lang="sr-Cyrl-RS" sz="900" dirty="0"/>
              <a:t>-Водеће светске копманије истичу важност за брзом и далекосежном променом</a:t>
            </a:r>
          </a:p>
          <a:p>
            <a:r>
              <a:rPr lang="sr-Cyrl-RS" sz="900" dirty="0"/>
              <a:t>-Ширење апликације на светски ниво</a:t>
            </a:r>
          </a:p>
          <a:p>
            <a:pPr algn="ctr"/>
            <a:endParaRPr lang="sr-Latn-R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72EF1-0082-13C9-05FA-775127A04AB5}"/>
              </a:ext>
            </a:extLst>
          </p:cNvPr>
          <p:cNvSpPr/>
          <p:nvPr/>
        </p:nvSpPr>
        <p:spPr>
          <a:xfrm>
            <a:off x="3406498" y="3907075"/>
            <a:ext cx="2297954" cy="164114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 sz="1400" dirty="0"/>
          </a:p>
          <a:p>
            <a:pPr algn="ctr"/>
            <a:r>
              <a:rPr lang="sr-Cyrl-RS" sz="1400" dirty="0"/>
              <a:t>Претње</a:t>
            </a:r>
          </a:p>
          <a:p>
            <a:pPr algn="ctr"/>
            <a:endParaRPr lang="sr-Cyrl-RS" sz="1400" dirty="0"/>
          </a:p>
          <a:p>
            <a:r>
              <a:rPr lang="sr-Cyrl-RS" sz="900" dirty="0"/>
              <a:t>-Недовољно развијена свест о очувању животне средине</a:t>
            </a:r>
          </a:p>
          <a:p>
            <a:r>
              <a:rPr lang="sr-Cyrl-RS" sz="900" dirty="0"/>
              <a:t>-Ниска ангажованост корисника може угрозити дугорочни успех платформе</a:t>
            </a:r>
          </a:p>
          <a:p>
            <a:pPr algn="ctr"/>
            <a:endParaRPr lang="sr-Cyrl-RS" sz="900" dirty="0"/>
          </a:p>
          <a:p>
            <a:pPr algn="ctr"/>
            <a:endParaRPr lang="sr-Cyrl-RS" sz="900" dirty="0"/>
          </a:p>
          <a:p>
            <a:pPr algn="ctr"/>
            <a:endParaRPr lang="sr-Cyrl-RS" sz="900" dirty="0"/>
          </a:p>
          <a:p>
            <a:pPr algn="ctr"/>
            <a:endParaRPr lang="sr-Cyrl-RS" sz="900" dirty="0"/>
          </a:p>
          <a:p>
            <a:pPr algn="ctr"/>
            <a:endParaRPr lang="sr-Cyrl-RS" sz="900" dirty="0"/>
          </a:p>
          <a:p>
            <a:pPr algn="ctr"/>
            <a:endParaRPr lang="sr-Cyrl-R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EC73A-2294-976C-2AD2-162D37A0BDDA}"/>
              </a:ext>
            </a:extLst>
          </p:cNvPr>
          <p:cNvSpPr txBox="1"/>
          <p:nvPr/>
        </p:nvSpPr>
        <p:spPr>
          <a:xfrm>
            <a:off x="2650642" y="5699423"/>
            <a:ext cx="289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SWOT </a:t>
            </a:r>
            <a:r>
              <a:rPr lang="sr-Cyrl-RS" sz="1600" dirty="0"/>
              <a:t>матрица</a:t>
            </a:r>
            <a:endParaRPr lang="sr-Latn-R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38A4D-8C61-F96E-4448-36B4745CF381}"/>
              </a:ext>
            </a:extLst>
          </p:cNvPr>
          <p:cNvSpPr txBox="1"/>
          <p:nvPr/>
        </p:nvSpPr>
        <p:spPr>
          <a:xfrm>
            <a:off x="8165168" y="5699423"/>
            <a:ext cx="289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UN SGD </a:t>
            </a:r>
            <a:r>
              <a:rPr lang="sr-Cyrl-RS" sz="1600" dirty="0"/>
              <a:t>циљеви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177068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0103D3B-DACE-E384-CB3D-ADC6A3FBCFDF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Промотивне активности</a:t>
            </a:r>
            <a:endParaRPr lang="sr-Latn-R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4635A7-945F-001F-57F7-15EED892F579}"/>
              </a:ext>
            </a:extLst>
          </p:cNvPr>
          <p:cNvSpPr txBox="1">
            <a:spLocks/>
          </p:cNvSpPr>
          <p:nvPr/>
        </p:nvSpPr>
        <p:spPr>
          <a:xfrm>
            <a:off x="842773" y="1705446"/>
            <a:ext cx="6072931" cy="3695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000" dirty="0"/>
              <a:t>Плаћено оглашавање на друштвеним мрежама</a:t>
            </a:r>
          </a:p>
          <a:p>
            <a:r>
              <a:rPr lang="sr-Cyrl-RS" sz="2000" dirty="0"/>
              <a:t>Е-маил маркетинг</a:t>
            </a:r>
          </a:p>
          <a:p>
            <a:r>
              <a:rPr lang="sr-Cyrl-RS" sz="2000" dirty="0"/>
              <a:t>Међусобно промовисање са удружењима</a:t>
            </a:r>
          </a:p>
          <a:p>
            <a:r>
              <a:rPr lang="sr-Cyrl-RS" sz="2000" dirty="0"/>
              <a:t>Партнерски маркетинг у будућности</a:t>
            </a:r>
            <a:endParaRPr lang="sr-Latn-RS" sz="2000" dirty="0"/>
          </a:p>
          <a:p>
            <a:r>
              <a:rPr lang="sr-Cyrl-RS" sz="2000" dirty="0"/>
              <a:t>Вирални маркетинг</a:t>
            </a:r>
            <a:endParaRPr lang="sr-Latn-R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2065B-E4CB-1537-1C05-D5DB150BF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88197"/>
              </p:ext>
            </p:extLst>
          </p:nvPr>
        </p:nvGraphicFramePr>
        <p:xfrm>
          <a:off x="2026675" y="4053840"/>
          <a:ext cx="8127999" cy="2016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969921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24354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289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Cyrl-RS" sz="1800" b="0" kern="1200" dirty="0">
                          <a:solidFill>
                            <a:schemeClr val="lt1"/>
                          </a:solidFill>
                          <a:effectLst/>
                        </a:rPr>
                        <a:t>Назив промотивне активности</a:t>
                      </a:r>
                      <a:endParaRPr lang="sr-Latn-R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Cyrl-RS" sz="1800" b="0" kern="1200" dirty="0">
                          <a:solidFill>
                            <a:schemeClr val="lt1"/>
                          </a:solidFill>
                          <a:effectLst/>
                        </a:rPr>
                        <a:t>Период спровођења</a:t>
                      </a:r>
                      <a:endParaRPr lang="sr-Latn-R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Cyrl-RS" b="0" dirty="0"/>
                        <a:t>Издвојен буџет</a:t>
                      </a:r>
                      <a:endParaRPr lang="sr-Latn-RS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87684"/>
                  </a:ext>
                </a:extLst>
              </a:tr>
              <a:tr h="141500">
                <a:tc>
                  <a:txBody>
                    <a:bodyPr/>
                    <a:lstStyle/>
                    <a:p>
                      <a:r>
                        <a:rPr lang="sr-Cyrl-RS" dirty="0"/>
                        <a:t>Плаћено оглашавање</a:t>
                      </a:r>
                      <a:endParaRPr lang="sr-Latn-R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dirty="0"/>
                        <a:t>М17-М24</a:t>
                      </a:r>
                      <a:endParaRPr lang="sr-Latn-R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dirty="0"/>
                        <a:t>1680 евра</a:t>
                      </a:r>
                      <a:endParaRPr lang="sr-Latn-R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2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dirty="0"/>
                        <a:t>Међусобно промовисање</a:t>
                      </a:r>
                      <a:endParaRPr lang="sr-Latn-R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dirty="0"/>
                        <a:t>М17-М24</a:t>
                      </a:r>
                      <a:endParaRPr lang="sr-Latn-R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/>
                        <a:t>Бесплатна узајамна </a:t>
                      </a:r>
                      <a:r>
                        <a:rPr lang="sr-Cyrl-RS" dirty="0"/>
                        <a:t>услуга</a:t>
                      </a:r>
                      <a:endParaRPr lang="sr-Latn-R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17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dirty="0"/>
                        <a:t>Е-маил маркетинг</a:t>
                      </a:r>
                      <a:endParaRPr lang="sr-Latn-R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dirty="0"/>
                        <a:t>М21-М22</a:t>
                      </a:r>
                      <a:endParaRPr lang="sr-Latn-R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dirty="0"/>
                        <a:t>Бесплатна услуга</a:t>
                      </a:r>
                      <a:endParaRPr lang="sr-Latn-R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7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C39D7B-6A47-D38F-026C-06309255D08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Очекивани резултати и мерљивост</a:t>
            </a:r>
            <a:endParaRPr lang="sr-Latn-R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4B90F7-675B-3669-7F7A-50D84D3DD4E7}"/>
              </a:ext>
            </a:extLst>
          </p:cNvPr>
          <p:cNvSpPr txBox="1">
            <a:spLocks/>
          </p:cNvSpPr>
          <p:nvPr/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400" dirty="0"/>
              <a:t>Број корисника, број предложених и реализованих акција</a:t>
            </a:r>
          </a:p>
          <a:p>
            <a:r>
              <a:rPr lang="sr-Cyrl-RS" sz="2400" dirty="0"/>
              <a:t>Самоодржавајућа платформа</a:t>
            </a:r>
          </a:p>
          <a:p>
            <a:r>
              <a:rPr lang="sr-Cyrl-RS" sz="2400" dirty="0"/>
              <a:t>Проширење на глобално тржиште</a:t>
            </a:r>
            <a:endParaRPr lang="sr-Latn-RS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C30859-F569-DED2-BE96-65EBE6806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512727"/>
              </p:ext>
            </p:extLst>
          </p:nvPr>
        </p:nvGraphicFramePr>
        <p:xfrm>
          <a:off x="638587" y="3881130"/>
          <a:ext cx="5378571" cy="236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D2309E-2345-FD8D-3133-671449262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236340"/>
              </p:ext>
            </p:extLst>
          </p:nvPr>
        </p:nvGraphicFramePr>
        <p:xfrm>
          <a:off x="6292366" y="3881130"/>
          <a:ext cx="5378571" cy="236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88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1">
            <a:extLst>
              <a:ext uri="{FF2B5EF4-FFF2-40B4-BE49-F238E27FC236}">
                <a16:creationId xmlns:a16="http://schemas.microsoft.com/office/drawing/2014/main" id="{29126F32-B5C3-E3B5-4B7D-5D48A3ED3F33}"/>
              </a:ext>
            </a:extLst>
          </p:cNvPr>
          <p:cNvGrpSpPr/>
          <p:nvPr/>
        </p:nvGrpSpPr>
        <p:grpSpPr>
          <a:xfrm>
            <a:off x="4849753" y="3886322"/>
            <a:ext cx="2492494" cy="2681532"/>
            <a:chOff x="7324666" y="1749780"/>
            <a:chExt cx="4275973" cy="4600276"/>
          </a:xfrm>
        </p:grpSpPr>
        <p:sp>
          <p:nvSpPr>
            <p:cNvPr id="6" name="Freeform: Shape 41">
              <a:extLst>
                <a:ext uri="{FF2B5EF4-FFF2-40B4-BE49-F238E27FC236}">
                  <a16:creationId xmlns:a16="http://schemas.microsoft.com/office/drawing/2014/main" id="{1CF15153-90DA-B065-2F39-FC3CB34C6E85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48">
              <a:extLst>
                <a:ext uri="{FF2B5EF4-FFF2-40B4-BE49-F238E27FC236}">
                  <a16:creationId xmlns:a16="http://schemas.microsoft.com/office/drawing/2014/main" id="{68F67796-7656-A248-C130-36DEF969A0A3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49">
              <a:extLst>
                <a:ext uri="{FF2B5EF4-FFF2-40B4-BE49-F238E27FC236}">
                  <a16:creationId xmlns:a16="http://schemas.microsoft.com/office/drawing/2014/main" id="{2D884283-E004-BBBA-9FDE-B1AB4C1154E1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2FCFC7-5078-76A8-6156-1215B9E07494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21" name="Freeform: Shape 39">
                <a:extLst>
                  <a:ext uri="{FF2B5EF4-FFF2-40B4-BE49-F238E27FC236}">
                    <a16:creationId xmlns:a16="http://schemas.microsoft.com/office/drawing/2014/main" id="{5E47955C-DB54-A400-96CD-F7C6D083D170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42">
                <a:extLst>
                  <a:ext uri="{FF2B5EF4-FFF2-40B4-BE49-F238E27FC236}">
                    <a16:creationId xmlns:a16="http://schemas.microsoft.com/office/drawing/2014/main" id="{6782C8F5-3031-E21B-F7BA-EC5DD0D0C3C4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43">
                <a:extLst>
                  <a:ext uri="{FF2B5EF4-FFF2-40B4-BE49-F238E27FC236}">
                    <a16:creationId xmlns:a16="http://schemas.microsoft.com/office/drawing/2014/main" id="{4CF8B241-D472-E25C-AA05-08A1042C3B5C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47">
                <a:extLst>
                  <a:ext uri="{FF2B5EF4-FFF2-40B4-BE49-F238E27FC236}">
                    <a16:creationId xmlns:a16="http://schemas.microsoft.com/office/drawing/2014/main" id="{423037CF-AF0D-6C1B-89CB-1986D81F2709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50">
                <a:extLst>
                  <a:ext uri="{FF2B5EF4-FFF2-40B4-BE49-F238E27FC236}">
                    <a16:creationId xmlns:a16="http://schemas.microsoft.com/office/drawing/2014/main" id="{244778F8-78B2-17C7-35F4-127C421A1077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67">
                <a:extLst>
                  <a:ext uri="{FF2B5EF4-FFF2-40B4-BE49-F238E27FC236}">
                    <a16:creationId xmlns:a16="http://schemas.microsoft.com/office/drawing/2014/main" id="{12073180-D199-1509-2271-9327FB067626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56">
                <a:extLst>
                  <a:ext uri="{FF2B5EF4-FFF2-40B4-BE49-F238E27FC236}">
                    <a16:creationId xmlns:a16="http://schemas.microsoft.com/office/drawing/2014/main" id="{4A21A98F-345F-03A8-7B42-D323ADB9E50A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57">
                <a:extLst>
                  <a:ext uri="{FF2B5EF4-FFF2-40B4-BE49-F238E27FC236}">
                    <a16:creationId xmlns:a16="http://schemas.microsoft.com/office/drawing/2014/main" id="{DA7DAB66-41F6-3605-4640-7F1371678EFF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58">
                <a:extLst>
                  <a:ext uri="{FF2B5EF4-FFF2-40B4-BE49-F238E27FC236}">
                    <a16:creationId xmlns:a16="http://schemas.microsoft.com/office/drawing/2014/main" id="{D56571FE-28D4-47FF-98D7-C36670067E9A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59">
                <a:extLst>
                  <a:ext uri="{FF2B5EF4-FFF2-40B4-BE49-F238E27FC236}">
                    <a16:creationId xmlns:a16="http://schemas.microsoft.com/office/drawing/2014/main" id="{88575146-15E3-19E4-2855-6C8FBD854D94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68">
                <a:extLst>
                  <a:ext uri="{FF2B5EF4-FFF2-40B4-BE49-F238E27FC236}">
                    <a16:creationId xmlns:a16="http://schemas.microsoft.com/office/drawing/2014/main" id="{E586368F-608C-ADAA-7050-1B39D4298DAC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CF142C-FE7F-ED15-4DB4-C3AC7BFE65F5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11" name="Freeform: Shape 44">
                <a:extLst>
                  <a:ext uri="{FF2B5EF4-FFF2-40B4-BE49-F238E27FC236}">
                    <a16:creationId xmlns:a16="http://schemas.microsoft.com/office/drawing/2014/main" id="{2C904C0F-3109-B0E7-1DE6-4A67925891BC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45">
                <a:extLst>
                  <a:ext uri="{FF2B5EF4-FFF2-40B4-BE49-F238E27FC236}">
                    <a16:creationId xmlns:a16="http://schemas.microsoft.com/office/drawing/2014/main" id="{E659069B-92CA-85CF-8EC6-D3CFB1E31EA5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46">
                <a:extLst>
                  <a:ext uri="{FF2B5EF4-FFF2-40B4-BE49-F238E27FC236}">
                    <a16:creationId xmlns:a16="http://schemas.microsoft.com/office/drawing/2014/main" id="{6AD1EFF7-2CDF-24E7-87DD-4CB7FD404E23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51">
                <a:extLst>
                  <a:ext uri="{FF2B5EF4-FFF2-40B4-BE49-F238E27FC236}">
                    <a16:creationId xmlns:a16="http://schemas.microsoft.com/office/drawing/2014/main" id="{D5DE65DA-5BE3-E41C-6166-B500EDC0C058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52">
                <a:extLst>
                  <a:ext uri="{FF2B5EF4-FFF2-40B4-BE49-F238E27FC236}">
                    <a16:creationId xmlns:a16="http://schemas.microsoft.com/office/drawing/2014/main" id="{67113AE8-A139-5049-D07E-1F96AA3C385B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62">
                <a:extLst>
                  <a:ext uri="{FF2B5EF4-FFF2-40B4-BE49-F238E27FC236}">
                    <a16:creationId xmlns:a16="http://schemas.microsoft.com/office/drawing/2014/main" id="{3EEA4464-5FAD-BF76-3EDD-C18D8A393F5B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63">
                <a:extLst>
                  <a:ext uri="{FF2B5EF4-FFF2-40B4-BE49-F238E27FC236}">
                    <a16:creationId xmlns:a16="http://schemas.microsoft.com/office/drawing/2014/main" id="{3F126F19-4BB7-E506-4C50-A221D0341C50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64">
                <a:extLst>
                  <a:ext uri="{FF2B5EF4-FFF2-40B4-BE49-F238E27FC236}">
                    <a16:creationId xmlns:a16="http://schemas.microsoft.com/office/drawing/2014/main" id="{EF3B44E8-96C8-6097-1AD7-D0D29CA8120D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65">
                <a:extLst>
                  <a:ext uri="{FF2B5EF4-FFF2-40B4-BE49-F238E27FC236}">
                    <a16:creationId xmlns:a16="http://schemas.microsoft.com/office/drawing/2014/main" id="{D7BC4C23-5055-3DF9-7864-7B3133D10627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66">
                <a:extLst>
                  <a:ext uri="{FF2B5EF4-FFF2-40B4-BE49-F238E27FC236}">
                    <a16:creationId xmlns:a16="http://schemas.microsoft.com/office/drawing/2014/main" id="{CCB5964B-746E-3944-A618-CCE7078B2FEC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그룹 1">
            <a:extLst>
              <a:ext uri="{FF2B5EF4-FFF2-40B4-BE49-F238E27FC236}">
                <a16:creationId xmlns:a16="http://schemas.microsoft.com/office/drawing/2014/main" id="{1AC289DF-6721-92D4-0CFE-5D3F943C5F78}"/>
              </a:ext>
            </a:extLst>
          </p:cNvPr>
          <p:cNvGrpSpPr/>
          <p:nvPr/>
        </p:nvGrpSpPr>
        <p:grpSpPr>
          <a:xfrm>
            <a:off x="1" y="1116188"/>
            <a:ext cx="12191999" cy="2467829"/>
            <a:chOff x="1" y="3130575"/>
            <a:chExt cx="12191999" cy="246782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A9A6C5-246B-BAEF-4CA0-9A3CEE542546}"/>
                </a:ext>
              </a:extLst>
            </p:cNvPr>
            <p:cNvSpPr txBox="1"/>
            <p:nvPr/>
          </p:nvSpPr>
          <p:spPr>
            <a:xfrm>
              <a:off x="1" y="3130575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r-Cyrl-RS" altLang="ko-KR" sz="60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ХВАЛА НА ПАЖЊИ!</a:t>
              </a:r>
              <a:endParaRPr lang="ko-KR" altLang="en-US" sz="6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9D3EE27-38F2-366A-E245-401437BB19F7}"/>
                </a:ext>
              </a:extLst>
            </p:cNvPr>
            <p:cNvSpPr txBox="1"/>
            <p:nvPr/>
          </p:nvSpPr>
          <p:spPr>
            <a:xfrm>
              <a:off x="148" y="5121350"/>
              <a:ext cx="1219185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r-Cyrl-RS" altLang="ko-KR" sz="25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ПИТАЊА?</a:t>
              </a:r>
              <a:endParaRPr lang="ko-KR" altLang="en-US" sz="25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03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6378</TotalTime>
  <Words>230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Богдан Радосављевић</cp:lastModifiedBy>
  <cp:revision>102</cp:revision>
  <dcterms:created xsi:type="dcterms:W3CDTF">2020-01-20T05:08:25Z</dcterms:created>
  <dcterms:modified xsi:type="dcterms:W3CDTF">2023-06-20T15:42:59Z</dcterms:modified>
</cp:coreProperties>
</file>