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ms.gle/7UGtkPHwuDTiw2sz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5" y="3308581"/>
            <a:ext cx="10197668" cy="1468800"/>
          </a:xfrm>
        </p:spPr>
        <p:txBody>
          <a:bodyPr>
            <a:normAutofit fontScale="90000"/>
          </a:bodyPr>
          <a:lstStyle/>
          <a:p>
            <a:r>
              <a:rPr lang="sr-Latn-RS" u="sng" dirty="0" smtClean="0"/>
              <a:t>IT370-prezentacija projekta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>
                <a:effectLst/>
              </a:rPr>
              <a:t>Istraživanje i kreiranje mobilne aplikacije za potrošače generacije Z na online tržištu obuće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5246255"/>
            <a:ext cx="8686801" cy="738908"/>
          </a:xfrm>
        </p:spPr>
        <p:txBody>
          <a:bodyPr/>
          <a:lstStyle/>
          <a:p>
            <a:r>
              <a:rPr lang="sr-Latn-RS" dirty="0" smtClean="0"/>
              <a:t>Bogdan Janković 3920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1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8617"/>
            <a:ext cx="9905998" cy="822037"/>
          </a:xfrm>
        </p:spPr>
        <p:txBody>
          <a:bodyPr/>
          <a:lstStyle/>
          <a:p>
            <a:r>
              <a:rPr lang="sr-Latn-RS" dirty="0" smtClean="0"/>
              <a:t>Generacija 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8" y="721895"/>
            <a:ext cx="11647054" cy="4995511"/>
          </a:xfrm>
        </p:spPr>
        <p:txBody>
          <a:bodyPr/>
          <a:lstStyle/>
          <a:p>
            <a:r>
              <a:rPr lang="sr-Latn-RS" sz="2400" dirty="0">
                <a:effectLst/>
              </a:rPr>
              <a:t>Stigla je generacija koja ima svoj stav, zna šta želi i ima informacije na dohvat ruke. </a:t>
            </a:r>
            <a:endParaRPr lang="sr-Latn-RS" sz="2400" dirty="0" smtClean="0">
              <a:effectLst/>
            </a:endParaRPr>
          </a:p>
          <a:p>
            <a:r>
              <a:rPr lang="sr-Latn-RS" sz="2400" dirty="0">
                <a:effectLst/>
              </a:rPr>
              <a:t>Ovo je posledica toga što je generacija Z </a:t>
            </a:r>
            <a:r>
              <a:rPr lang="sr-Latn-RS" sz="2400" i="1" dirty="0">
                <a:effectLst/>
              </a:rPr>
              <a:t>digital native</a:t>
            </a:r>
            <a:r>
              <a:rPr lang="sr-Latn-RS" sz="2400" dirty="0">
                <a:effectLst/>
              </a:rPr>
              <a:t> generacija, odnosno </a:t>
            </a:r>
            <a:r>
              <a:rPr lang="sr-Latn-RS" sz="2400" b="1" dirty="0">
                <a:effectLst/>
              </a:rPr>
              <a:t>mi smo odrasli sa tim</a:t>
            </a:r>
            <a:r>
              <a:rPr lang="sr-Latn-RS" sz="2400" dirty="0" smtClean="0">
                <a:effectLst/>
              </a:rPr>
              <a:t>.</a:t>
            </a:r>
          </a:p>
          <a:p>
            <a:r>
              <a:rPr lang="sr-Latn-RS" sz="2400" dirty="0">
                <a:effectLst/>
              </a:rPr>
              <a:t>Postmilenijalci ne veruju da postoji savršenstvo i očekuju od brendova da predstave realan pogled na to </a:t>
            </a:r>
            <a:r>
              <a:rPr lang="sr-Latn-RS" sz="2400" b="1" dirty="0">
                <a:effectLst/>
              </a:rPr>
              <a:t>kako realni ljudi nose realnu odeću</a:t>
            </a:r>
            <a:r>
              <a:rPr lang="sr-Latn-RS" sz="2400" dirty="0" smtClean="0">
                <a:effectLst/>
              </a:rPr>
              <a:t>.</a:t>
            </a:r>
          </a:p>
          <a:p>
            <a:r>
              <a:rPr lang="sr-Latn-RS" sz="2400" dirty="0">
                <a:effectLst/>
              </a:rPr>
              <a:t>Pripadnici generacije Z će kupiti ono što se prodaje samo ovog momenta, čak vole stvari koje su sami napravili</a:t>
            </a:r>
            <a:r>
              <a:rPr lang="sr-Latn-RS" sz="2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41" y="4501565"/>
            <a:ext cx="2831387" cy="212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2" y="4776529"/>
            <a:ext cx="3345339" cy="18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681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5" y="609600"/>
            <a:ext cx="10779556" cy="1052945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/>
              </a:rPr>
              <a:t>Anketna istraživanja (Survey Studies)</a:t>
            </a:r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5" y="1071418"/>
            <a:ext cx="10779556" cy="53201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 smtClean="0">
              <a:effectLst/>
            </a:endParaRPr>
          </a:p>
          <a:p>
            <a:r>
              <a:rPr lang="sr-Latn-RS" b="1" dirty="0">
                <a:effectLst/>
              </a:rPr>
              <a:t>Link do ankete koja je korišćena za istraživanje korisnika: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sr-Latn-RS" u="sng" dirty="0">
                <a:effectLst/>
                <a:hlinkClick r:id="rId2"/>
              </a:rPr>
              <a:t>https://forms.gle/7UGtkPHwuDTiw2sz5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r>
              <a:rPr lang="sr-Latn-RS" dirty="0">
                <a:effectLst/>
              </a:rPr>
              <a:t>Anketna istraživanja se koriste za prikupljanje informacija različitih sistematskih tehnika, poput upitnika i intervjua, od strane prethodno definisane grupe ljudi. </a:t>
            </a:r>
            <a:endParaRPr lang="en-GB" dirty="0" smtClean="0">
              <a:effectLst/>
            </a:endParaRPr>
          </a:p>
          <a:p>
            <a:r>
              <a:rPr lang="sr-Latn-RS" dirty="0">
                <a:effectLst/>
              </a:rPr>
              <a:t>Prednost ove metode je mogućnost prikupljanja velike količine podataka uz vrlo malo napora, kao i široka generalizacija podataka. </a:t>
            </a:r>
            <a:endParaRPr lang="en-GB" dirty="0" smtClean="0">
              <a:effectLst/>
            </a:endParaRPr>
          </a:p>
          <a:p>
            <a:r>
              <a:rPr lang="sr-Latn-RS" dirty="0">
                <a:effectLst/>
              </a:rPr>
              <a:t>Ova metoda je veoma zastupljena u u oblasti interakcije čovek-racunar za mobilne uređaje, jer se putem ankete može prikupiti velika količina podataka, čime se olakšava generalizacija korisnikovih potreba i </a:t>
            </a:r>
            <a:r>
              <a:rPr lang="sr-Latn-RS" dirty="0" smtClean="0">
                <a:effectLst/>
              </a:rPr>
              <a:t>zahteva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4848">
            <a:off x="7765111" y="733326"/>
            <a:ext cx="4165022" cy="21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51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304799"/>
            <a:ext cx="10871920" cy="738909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effectLst/>
              </a:rPr>
              <a:t>Heuristička evaluacija </a:t>
            </a:r>
            <a:r>
              <a:rPr lang="en-GB" b="1" dirty="0">
                <a:effectLst/>
              </a:rPr>
              <a:t/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5" y="415636"/>
            <a:ext cx="10779556" cy="623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>
                <a:effectLst/>
              </a:rPr>
              <a:t>Heuristička evaluacija je tehnika kojom se proverava upotrebljivost korisničkog interfejsa. Ovu vrstu vrednovanja vrše testeri, koji daju svoj sud o datom interfejsu. Postoji određen broj principa kojima se vodi ova evaluacija. </a:t>
            </a:r>
            <a:r>
              <a:rPr lang="sr-Latn-RS" u="sng" dirty="0">
                <a:effectLst/>
              </a:rPr>
              <a:t>A neke od njih su:</a:t>
            </a:r>
            <a:r>
              <a:rPr lang="sr-Latn-RS" dirty="0">
                <a:effectLst/>
              </a:rPr>
              <a:t> </a:t>
            </a:r>
            <a:endParaRPr lang="en-GB" dirty="0">
              <a:effectLst/>
            </a:endParaRPr>
          </a:p>
          <a:p>
            <a:pPr lvl="0"/>
            <a:r>
              <a:rPr lang="sr-Latn-RS" u="sng" dirty="0">
                <a:effectLst/>
              </a:rPr>
              <a:t>Pregled statusa sistema: </a:t>
            </a:r>
            <a:r>
              <a:rPr lang="sr-Latn-RS" dirty="0">
                <a:effectLst/>
              </a:rPr>
              <a:t>Sistem treba konstantno da informiše korisnika o tome šta se dešava u pozadini. </a:t>
            </a:r>
            <a:endParaRPr lang="en-GB" dirty="0">
              <a:effectLst/>
            </a:endParaRPr>
          </a:p>
          <a:p>
            <a:pPr lvl="0"/>
            <a:r>
              <a:rPr lang="sr-Latn-RS" u="sng" dirty="0">
                <a:effectLst/>
              </a:rPr>
              <a:t>Veza sistema sa svarnim svetom</a:t>
            </a:r>
            <a:r>
              <a:rPr lang="sr-Latn-RS" dirty="0">
                <a:effectLst/>
              </a:rPr>
              <a:t>: Sistem treba da bude intuitivan. Podaci treba da budu u logičnom redolsedu. Vizuelizacija podataka je jedan od rešenja. </a:t>
            </a:r>
            <a:endParaRPr lang="en-GB" dirty="0">
              <a:effectLst/>
            </a:endParaRPr>
          </a:p>
          <a:p>
            <a:pPr lvl="0"/>
            <a:r>
              <a:rPr lang="sr-Latn-RS" u="sng" dirty="0">
                <a:effectLst/>
              </a:rPr>
              <a:t>Kontrola i sloboda kretanja</a:t>
            </a:r>
            <a:r>
              <a:rPr lang="sr-Latn-RS" dirty="0">
                <a:effectLst/>
              </a:rPr>
              <a:t>: Korisnik treba lako da se kreće kroz aplikaciju, bez suvišnih koraka. </a:t>
            </a:r>
            <a:endParaRPr lang="en-GB" dirty="0">
              <a:effectLst/>
            </a:endParaRPr>
          </a:p>
          <a:p>
            <a:pPr lvl="0"/>
            <a:r>
              <a:rPr lang="sr-Latn-RS" u="sng" dirty="0">
                <a:effectLst/>
              </a:rPr>
              <a:t>Kozistentnost i standardi</a:t>
            </a:r>
            <a:r>
              <a:rPr lang="sr-Latn-RS" dirty="0">
                <a:effectLst/>
              </a:rPr>
              <a:t>: Ne treba smišljati nove elemente, standardizovani su uvek bolji izbor. Navike korisnika treba iskoristiti. </a:t>
            </a:r>
            <a:endParaRPr lang="en-GB" dirty="0">
              <a:effectLst/>
            </a:endParaRPr>
          </a:p>
          <a:p>
            <a:pPr lvl="0"/>
            <a:r>
              <a:rPr lang="sr-Latn-RS" u="sng" dirty="0">
                <a:effectLst/>
              </a:rPr>
              <a:t>Minimalistički dizajn</a:t>
            </a:r>
            <a:r>
              <a:rPr lang="sr-Latn-RS" dirty="0">
                <a:effectLst/>
              </a:rPr>
              <a:t>: Sve suvišne informacije treba skloniti od korisnika kao i one za kojima potreba nije česta. 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91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-175490"/>
            <a:ext cx="10871920" cy="1339272"/>
          </a:xfrm>
        </p:spPr>
        <p:txBody>
          <a:bodyPr/>
          <a:lstStyle/>
          <a:p>
            <a:r>
              <a:rPr lang="en-GB" dirty="0" err="1" smtClean="0"/>
              <a:t>Prikaz</a:t>
            </a:r>
            <a:r>
              <a:rPr lang="en-GB" dirty="0" smtClean="0"/>
              <a:t> </a:t>
            </a:r>
            <a:r>
              <a:rPr lang="en-GB" dirty="0" err="1" smtClean="0"/>
              <a:t>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144" y="-240145"/>
            <a:ext cx="4535056" cy="637309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Ono </a:t>
            </a:r>
            <a:r>
              <a:rPr lang="en-GB" dirty="0" err="1">
                <a:effectLst/>
              </a:rPr>
              <a:t>što</a:t>
            </a:r>
            <a:r>
              <a:rPr lang="en-GB" dirty="0">
                <a:effectLst/>
              </a:rPr>
              <a:t> je </a:t>
            </a:r>
            <a:r>
              <a:rPr lang="en-GB" dirty="0" err="1">
                <a:effectLst/>
              </a:rPr>
              <a:t>novost</a:t>
            </a:r>
            <a:r>
              <a:rPr lang="en-GB" dirty="0">
                <a:effectLst/>
              </a:rPr>
              <a:t> je </a:t>
            </a:r>
            <a:r>
              <a:rPr lang="en-GB" dirty="0" err="1">
                <a:effectLst/>
              </a:rPr>
              <a:t>mogućnost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pregleda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objava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influensera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društvenim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mrežama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koje</a:t>
            </a:r>
            <a:r>
              <a:rPr lang="en-GB" dirty="0">
                <a:effectLst/>
              </a:rPr>
              <a:t> se </a:t>
            </a:r>
            <a:r>
              <a:rPr lang="en-GB" dirty="0" err="1">
                <a:effectLst/>
              </a:rPr>
              <a:t>tiču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proizvoda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to </a:t>
            </a:r>
            <a:r>
              <a:rPr lang="en-GB" dirty="0" err="1">
                <a:effectLst/>
              </a:rPr>
              <a:t>kroz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jednostavan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klik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ikonicu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određene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društvene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mreže</a:t>
            </a:r>
            <a:r>
              <a:rPr lang="en-GB" dirty="0">
                <a:effectLst/>
              </a:rPr>
              <a:t>. Pored toga u </a:t>
            </a:r>
            <a:r>
              <a:rPr lang="en-GB" dirty="0" err="1">
                <a:effectLst/>
              </a:rPr>
              <a:t>kartici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svakog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proizvoda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nalazi</a:t>
            </a:r>
            <a:r>
              <a:rPr lang="en-GB" dirty="0">
                <a:effectLst/>
              </a:rPr>
              <a:t> se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pregled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svih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dostupnih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boja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za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taj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proizvod</a:t>
            </a:r>
            <a:r>
              <a:rPr lang="en-GB" dirty="0">
                <a:effectLst/>
              </a:rPr>
              <a:t>. 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sr-Latn-RS" dirty="0">
                <a:effectLst/>
              </a:rPr>
              <a:t>Kod strane odnosno panela za VR probu izabranog modela prikazuje se trenutna slika zadnje kamere mobilnog uređaja kao i kartica sa proizvodom na dnu dok su iznad opcije boja za isprobavanje u kojima je model koji se prikazuje dostupan.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2" y="934240"/>
            <a:ext cx="2838352" cy="562859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4155" y="934240"/>
            <a:ext cx="3104718" cy="56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18" y="314036"/>
            <a:ext cx="4997593" cy="637309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Na </a:t>
            </a:r>
            <a:r>
              <a:rPr lang="en-GB" dirty="0" err="1">
                <a:effectLst/>
              </a:rPr>
              <a:t>samom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kraju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posle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popunjavanja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potvrde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svih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unetih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podataka</a:t>
            </a:r>
            <a:r>
              <a:rPr lang="en-GB" dirty="0">
                <a:effectLst/>
              </a:rPr>
              <a:t> se </a:t>
            </a:r>
            <a:r>
              <a:rPr lang="en-GB" dirty="0" err="1">
                <a:effectLst/>
              </a:rPr>
              <a:t>prikazuje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stranica</a:t>
            </a:r>
            <a:r>
              <a:rPr lang="en-GB" dirty="0">
                <a:effectLst/>
              </a:rPr>
              <a:t> o </a:t>
            </a:r>
            <a:r>
              <a:rPr lang="en-GB" dirty="0" err="1">
                <a:effectLst/>
              </a:rPr>
              <a:t>uspešno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kreiranoj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porudžbini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sa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očekivanim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vremenom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isporuke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porukom</a:t>
            </a:r>
            <a:r>
              <a:rPr lang="en-GB" dirty="0">
                <a:effectLst/>
              </a:rPr>
              <a:t> o </a:t>
            </a:r>
            <a:r>
              <a:rPr lang="en-GB" dirty="0" err="1">
                <a:effectLst/>
              </a:rPr>
              <a:t>zahvalnosti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poverenju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kupovini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kao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mogućnost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povratak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pregleda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svih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proizvoda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stranici</a:t>
            </a:r>
            <a:r>
              <a:rPr lang="en-GB" dirty="0">
                <a:effectLst/>
              </a:rPr>
              <a:t>. Pored </a:t>
            </a:r>
            <a:r>
              <a:rPr lang="en-GB" dirty="0" err="1">
                <a:effectLst/>
              </a:rPr>
              <a:t>ovoga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implementirana</a:t>
            </a:r>
            <a:r>
              <a:rPr lang="en-GB" dirty="0">
                <a:effectLst/>
              </a:rPr>
              <a:t> je </a:t>
            </a:r>
            <a:r>
              <a:rPr lang="en-GB" dirty="0" err="1">
                <a:effectLst/>
              </a:rPr>
              <a:t>redirekcija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za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mogu</a:t>
            </a:r>
            <a:r>
              <a:rPr lang="sr-Latn-RS" dirty="0">
                <a:effectLst/>
              </a:rPr>
              <a:t>ćnost deljenja kupovine na nekoj od društvenih mreža kao na primer Instagram story-u. Kako je anketa pokazala da brendovi treba da više interaguju sa kupcima i samoj aplikaciji je ovde na samom kraju svake kupovine predviđeno mesto za redirekciju na trenutno aktuelne ankete i istraživanja.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9" y="209099"/>
            <a:ext cx="3167537" cy="64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73" y="73891"/>
            <a:ext cx="11323782" cy="1200727"/>
          </a:xfrm>
        </p:spPr>
        <p:txBody>
          <a:bodyPr/>
          <a:lstStyle/>
          <a:p>
            <a:r>
              <a:rPr lang="sr-Latn-RS" dirty="0">
                <a:effectLst/>
              </a:rPr>
              <a:t>TESTIRANJE I ANALIZA PROTOTIPA MOBILNE APLIKACIJE</a:t>
            </a:r>
            <a:r>
              <a:rPr lang="en-GB" b="1" dirty="0">
                <a:effectLst/>
              </a:rPr>
              <a:t/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83908"/>
            <a:ext cx="11822545" cy="2752826"/>
          </a:xfrm>
        </p:spPr>
        <p:txBody>
          <a:bodyPr/>
          <a:lstStyle/>
          <a:p>
            <a:pPr marL="0" indent="0">
              <a:buNone/>
            </a:pPr>
            <a:r>
              <a:rPr lang="sr-Latn-RS" dirty="0">
                <a:effectLst/>
              </a:rPr>
              <a:t>Za testiranje korisničkog interfejsa možemo koristiti više različitih metoda. </a:t>
            </a:r>
            <a:r>
              <a:rPr lang="sr-Latn-RS" dirty="0" smtClean="0">
                <a:effectLst/>
              </a:rPr>
              <a:t>Pod</a:t>
            </a:r>
            <a:r>
              <a:rPr lang="en-GB" dirty="0">
                <a:effectLst/>
              </a:rPr>
              <a:t> </a:t>
            </a:r>
            <a:r>
              <a:rPr lang="en-GB" dirty="0" smtClean="0">
                <a:effectLst/>
              </a:rPr>
              <a:t>t</a:t>
            </a:r>
            <a:r>
              <a:rPr lang="sr-Latn-RS" dirty="0" smtClean="0">
                <a:effectLst/>
              </a:rPr>
              <a:t>estiranjem </a:t>
            </a:r>
            <a:r>
              <a:rPr lang="sr-Latn-RS" dirty="0">
                <a:effectLst/>
              </a:rPr>
              <a:t>korisničkog interfejsa podrazumevamo testiranje korisničkog iskustva </a:t>
            </a:r>
            <a:r>
              <a:rPr lang="sr-Latn-RS" dirty="0" smtClean="0">
                <a:effectLst/>
              </a:rPr>
              <a:t>a</a:t>
            </a:r>
            <a:r>
              <a:rPr lang="en-GB" dirty="0">
                <a:effectLst/>
              </a:rPr>
              <a:t> </a:t>
            </a:r>
            <a:r>
              <a:rPr lang="sr-Latn-RS" dirty="0" smtClean="0">
                <a:effectLst/>
              </a:rPr>
              <a:t>ne </a:t>
            </a:r>
            <a:r>
              <a:rPr lang="sr-Latn-RS" dirty="0">
                <a:effectLst/>
              </a:rPr>
              <a:t>integraciono ili jedinično testiranje same aplikacije tj. njenog programskog dela</a:t>
            </a:r>
            <a:r>
              <a:rPr lang="sr-Latn-RS" dirty="0" smtClean="0">
                <a:effectLst/>
              </a:rPr>
              <a:t>.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r>
              <a:rPr lang="sr-Latn-RS" b="1" i="1" dirty="0">
                <a:effectLst/>
              </a:rPr>
              <a:t>Five Second Test</a:t>
            </a:r>
            <a:r>
              <a:rPr lang="sr-Latn-RS" dirty="0">
                <a:effectLst/>
              </a:rPr>
              <a:t> predstavlja test dizajna korisničkog interfejsa gde korisnik </a:t>
            </a:r>
            <a:r>
              <a:rPr lang="sr-Latn-RS" dirty="0" smtClean="0">
                <a:effectLst/>
              </a:rPr>
              <a:t>ima</a:t>
            </a:r>
            <a:r>
              <a:rPr lang="en-GB" dirty="0">
                <a:effectLst/>
              </a:rPr>
              <a:t> </a:t>
            </a:r>
            <a:r>
              <a:rPr lang="sr-Latn-RS" dirty="0" smtClean="0">
                <a:effectLst/>
              </a:rPr>
              <a:t>priliku </a:t>
            </a:r>
            <a:r>
              <a:rPr lang="sr-Latn-RS" dirty="0">
                <a:effectLst/>
              </a:rPr>
              <a:t>da samo 5 sekundi posmatra interfejs i kasnije na osnovu tog </a:t>
            </a:r>
            <a:r>
              <a:rPr lang="sr-Latn-RS" dirty="0" smtClean="0">
                <a:effectLst/>
              </a:rPr>
              <a:t>iskustva</a:t>
            </a:r>
            <a:r>
              <a:rPr lang="en-GB" dirty="0">
                <a:effectLst/>
              </a:rPr>
              <a:t> </a:t>
            </a:r>
            <a:r>
              <a:rPr lang="sr-Latn-RS" dirty="0" smtClean="0">
                <a:effectLst/>
              </a:rPr>
              <a:t>diskutuje</a:t>
            </a:r>
            <a:r>
              <a:rPr lang="sr-Latn-RS" dirty="0">
                <a:effectLst/>
              </a:rPr>
              <a:t>. Ovakav test se odnosi eksluzivno na dizajn aplikacije jer ne pruža </a:t>
            </a:r>
            <a:r>
              <a:rPr lang="sr-Latn-RS" dirty="0" smtClean="0">
                <a:effectLst/>
              </a:rPr>
              <a:t>korisniku</a:t>
            </a:r>
            <a:r>
              <a:rPr lang="en-GB" dirty="0">
                <a:effectLst/>
              </a:rPr>
              <a:t> </a:t>
            </a:r>
            <a:r>
              <a:rPr lang="sr-Latn-RS" dirty="0" smtClean="0">
                <a:effectLst/>
              </a:rPr>
              <a:t>mogućnost </a:t>
            </a:r>
            <a:r>
              <a:rPr lang="sr-Latn-RS" dirty="0">
                <a:effectLst/>
              </a:rPr>
              <a:t>da interaguje sa istom</a:t>
            </a:r>
            <a:r>
              <a:rPr lang="sr-Latn-RS" dirty="0" smtClean="0">
                <a:effectLst/>
              </a:rPr>
              <a:t>.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3438"/>
              </p:ext>
            </p:extLst>
          </p:nvPr>
        </p:nvGraphicFramePr>
        <p:xfrm>
          <a:off x="5996538" y="3859733"/>
          <a:ext cx="5861786" cy="2563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749">
                  <a:extLst>
                    <a:ext uri="{9D8B030D-6E8A-4147-A177-3AD203B41FA5}">
                      <a16:colId xmlns:a16="http://schemas.microsoft.com/office/drawing/2014/main" val="30563235"/>
                    </a:ext>
                  </a:extLst>
                </a:gridCol>
                <a:gridCol w="976749">
                  <a:extLst>
                    <a:ext uri="{9D8B030D-6E8A-4147-A177-3AD203B41FA5}">
                      <a16:colId xmlns:a16="http://schemas.microsoft.com/office/drawing/2014/main" val="3019490306"/>
                    </a:ext>
                  </a:extLst>
                </a:gridCol>
                <a:gridCol w="976749">
                  <a:extLst>
                    <a:ext uri="{9D8B030D-6E8A-4147-A177-3AD203B41FA5}">
                      <a16:colId xmlns:a16="http://schemas.microsoft.com/office/drawing/2014/main" val="2975944670"/>
                    </a:ext>
                  </a:extLst>
                </a:gridCol>
                <a:gridCol w="999098">
                  <a:extLst>
                    <a:ext uri="{9D8B030D-6E8A-4147-A177-3AD203B41FA5}">
                      <a16:colId xmlns:a16="http://schemas.microsoft.com/office/drawing/2014/main" val="63554853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1905406416"/>
                    </a:ext>
                  </a:extLst>
                </a:gridCol>
                <a:gridCol w="977395">
                  <a:extLst>
                    <a:ext uri="{9D8B030D-6E8A-4147-A177-3AD203B41FA5}">
                      <a16:colId xmlns:a16="http://schemas.microsoft.com/office/drawing/2014/main" val="3969924588"/>
                    </a:ext>
                  </a:extLst>
                </a:gridCol>
              </a:tblGrid>
              <a:tr h="569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Broj pitanja: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Korisnik 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Korisnik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Korisnik 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Korisnik 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Korisnik 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998517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Naravno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Svakako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527893"/>
                  </a:ext>
                </a:extLst>
              </a:tr>
              <a:tr h="569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Osrednje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 značajno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768888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02383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Naravno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Svakako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226321"/>
                  </a:ext>
                </a:extLst>
              </a:tr>
              <a:tr h="569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 preveliko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 preveliko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97146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272" y="3407961"/>
            <a:ext cx="5577013" cy="311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“Five Second Test” </a:t>
            </a:r>
            <a:r>
              <a:rPr kumimoji="0" lang="en-GB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sadrži</a:t>
            </a:r>
            <a:r>
              <a:rPr kumimoji="0" lang="en-GB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pitanja</a:t>
            </a:r>
            <a:r>
              <a:rPr kumimoji="0" lang="en-GB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sledećeg</a:t>
            </a:r>
            <a:r>
              <a:rPr kumimoji="0" lang="en-GB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tipa</a:t>
            </a:r>
            <a:r>
              <a:rPr kumimoji="0" lang="en-GB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Da li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biste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koristili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ovu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aplikaciju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nabavku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</a:t>
            </a:r>
            <a:r>
              <a:rPr kumimoji="0" lang="sr-Latn-R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Da li bi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Vam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ova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olakšala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pregled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naručivanje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obuće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Da li bi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Vam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ova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uštedela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vreme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online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kupovini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Da li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biste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preporučili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ovu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aplikaciju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drugim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korisnicima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Da li je ova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poboljšanje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odnosu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Vaš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prošli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pristup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kupovini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764" y="5237018"/>
            <a:ext cx="9910618" cy="554182"/>
          </a:xfrm>
        </p:spPr>
        <p:txBody>
          <a:bodyPr/>
          <a:lstStyle/>
          <a:p>
            <a:r>
              <a:rPr lang="sr-Latn-RS" dirty="0" smtClean="0"/>
              <a:t>U NADI DA ĆE PROTOTIP ZAŽIVETI I BITI KORIŠĆEN OD STRANE SVI NAS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1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2465</TotalTime>
  <Words>687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Mesh</vt:lpstr>
      <vt:lpstr>IT370-prezentacija projekta  Istraživanje i kreiranje mobilne aplikacije za potrošače generacije Z na online tržištu obuće</vt:lpstr>
      <vt:lpstr>Generacija Z</vt:lpstr>
      <vt:lpstr>Anketna istraživanja (Survey Studies) </vt:lpstr>
      <vt:lpstr>Heuristička evaluacija  </vt:lpstr>
      <vt:lpstr>Prikaz prototipa</vt:lpstr>
      <vt:lpstr>PowerPoint Presentation</vt:lpstr>
      <vt:lpstr>TESTIRANJE I ANALIZA PROTOTIPA MOBILNE APLIKACIJE 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Korisnik</cp:lastModifiedBy>
  <cp:revision>21</cp:revision>
  <dcterms:created xsi:type="dcterms:W3CDTF">2021-05-24T16:24:34Z</dcterms:created>
  <dcterms:modified xsi:type="dcterms:W3CDTF">2021-05-30T11:21:10Z</dcterms:modified>
</cp:coreProperties>
</file>