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EBF99-4DE3-4DA5-86C4-47A7192487FB}" v="16" dt="2025-05-13T20:33:04.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Ripplinger" userId="S::tripplinger@dsdmail.net::e2d50445-68f5-4f82-bfdc-eddbe1c963b0" providerId="AD" clId="Web-{F0F51BEF-AE1D-32C8-0922-6914A196BAD3}"/>
    <pc:docChg chg="addSld modSld addMainMaster delMainMaster">
      <pc:chgData name="Tiffany Ripplinger" userId="S::tripplinger@dsdmail.net::e2d50445-68f5-4f82-bfdc-eddbe1c963b0" providerId="AD" clId="Web-{F0F51BEF-AE1D-32C8-0922-6914A196BAD3}" dt="2025-05-06T17:22:53.760" v="365" actId="1076"/>
      <pc:docMkLst>
        <pc:docMk/>
      </pc:docMkLst>
      <pc:sldChg chg="addSp delSp modSp mod modClrScheme chgLayout">
        <pc:chgData name="Tiffany Ripplinger" userId="S::tripplinger@dsdmail.net::e2d50445-68f5-4f82-bfdc-eddbe1c963b0" providerId="AD" clId="Web-{F0F51BEF-AE1D-32C8-0922-6914A196BAD3}" dt="2025-05-06T17:22:53.760" v="365" actId="1076"/>
        <pc:sldMkLst>
          <pc:docMk/>
          <pc:sldMk cId="109857222" sldId="256"/>
        </pc:sldMkLst>
        <pc:spChg chg="mod ord">
          <ac:chgData name="Tiffany Ripplinger" userId="S::tripplinger@dsdmail.net::e2d50445-68f5-4f82-bfdc-eddbe1c963b0" providerId="AD" clId="Web-{F0F51BEF-AE1D-32C8-0922-6914A196BAD3}" dt="2025-05-06T17:22:30.088" v="360" actId="20577"/>
          <ac:spMkLst>
            <pc:docMk/>
            <pc:sldMk cId="109857222" sldId="256"/>
            <ac:spMk id="2" creationId="{00000000-0000-0000-0000-000000000000}"/>
          </ac:spMkLst>
        </pc:spChg>
        <pc:picChg chg="add mod">
          <ac:chgData name="Tiffany Ripplinger" userId="S::tripplinger@dsdmail.net::e2d50445-68f5-4f82-bfdc-eddbe1c963b0" providerId="AD" clId="Web-{F0F51BEF-AE1D-32C8-0922-6914A196BAD3}" dt="2025-05-06T17:22:53.760" v="365" actId="1076"/>
          <ac:picMkLst>
            <pc:docMk/>
            <pc:sldMk cId="109857222" sldId="256"/>
            <ac:picMk id="5" creationId="{FCF91B67-D237-DFB2-5EDF-65DA701766A1}"/>
          </ac:picMkLst>
        </pc:picChg>
      </pc:sldChg>
      <pc:sldChg chg="addSp delSp modSp new mod setBg modClrScheme delDesignElem chgLayout">
        <pc:chgData name="Tiffany Ripplinger" userId="S::tripplinger@dsdmail.net::e2d50445-68f5-4f82-bfdc-eddbe1c963b0" providerId="AD" clId="Web-{F0F51BEF-AE1D-32C8-0922-6914A196BAD3}" dt="2025-05-06T17:19:35.025" v="337"/>
        <pc:sldMkLst>
          <pc:docMk/>
          <pc:sldMk cId="1218510802" sldId="257"/>
        </pc:sldMkLst>
        <pc:graphicFrameChg chg="add mod modGraphic">
          <ac:chgData name="Tiffany Ripplinger" userId="S::tripplinger@dsdmail.net::e2d50445-68f5-4f82-bfdc-eddbe1c963b0" providerId="AD" clId="Web-{F0F51BEF-AE1D-32C8-0922-6914A196BAD3}" dt="2025-05-06T17:07:48.087" v="288"/>
          <ac:graphicFrameMkLst>
            <pc:docMk/>
            <pc:sldMk cId="1218510802" sldId="257"/>
            <ac:graphicFrameMk id="3" creationId="{95EE20BB-EEFE-966D-5FCF-0C59D259940E}"/>
          </ac:graphicFrameMkLst>
        </pc:graphicFrameChg>
      </pc:sldChg>
      <pc:sldChg chg="addSp delSp modSp new mod setBg modClrScheme delDesignElem chgLayout">
        <pc:chgData name="Tiffany Ripplinger" userId="S::tripplinger@dsdmail.net::e2d50445-68f5-4f82-bfdc-eddbe1c963b0" providerId="AD" clId="Web-{F0F51BEF-AE1D-32C8-0922-6914A196BAD3}" dt="2025-05-06T17:19:35.025" v="337"/>
        <pc:sldMkLst>
          <pc:docMk/>
          <pc:sldMk cId="857128104" sldId="258"/>
        </pc:sldMkLst>
        <pc:spChg chg="add mod ord">
          <ac:chgData name="Tiffany Ripplinger" userId="S::tripplinger@dsdmail.net::e2d50445-68f5-4f82-bfdc-eddbe1c963b0" providerId="AD" clId="Web-{F0F51BEF-AE1D-32C8-0922-6914A196BAD3}" dt="2025-05-06T17:19:35.025" v="337"/>
          <ac:spMkLst>
            <pc:docMk/>
            <pc:sldMk cId="857128104" sldId="258"/>
            <ac:spMk id="5" creationId="{B33A5CA6-51D6-4B0C-57C1-372A63032F9E}"/>
          </ac:spMkLst>
        </pc:spChg>
        <pc:spChg chg="add mod ord">
          <ac:chgData name="Tiffany Ripplinger" userId="S::tripplinger@dsdmail.net::e2d50445-68f5-4f82-bfdc-eddbe1c963b0" providerId="AD" clId="Web-{F0F51BEF-AE1D-32C8-0922-6914A196BAD3}" dt="2025-05-06T17:19:35.025" v="337"/>
          <ac:spMkLst>
            <pc:docMk/>
            <pc:sldMk cId="857128104" sldId="258"/>
            <ac:spMk id="6" creationId="{FD95E491-6AFD-5894-509E-8CA5E41E9F8F}"/>
          </ac:spMkLst>
        </pc:spChg>
      </pc:sldChg>
      <pc:sldMasterChg chg="del delSldLayout">
        <pc:chgData name="Tiffany Ripplinger" userId="S::tripplinger@dsdmail.net::e2d50445-68f5-4f82-bfdc-eddbe1c963b0" providerId="AD" clId="Web-{F0F51BEF-AE1D-32C8-0922-6914A196BAD3}" dt="2025-05-06T17:19:35.025" v="337"/>
        <pc:sldMasterMkLst>
          <pc:docMk/>
          <pc:sldMasterMk cId="2460954070" sldId="2147483660"/>
        </pc:sldMasterMkLst>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2385387890" sldId="2147483661"/>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949138452" sldId="2147483662"/>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2591524520" sldId="2147483663"/>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1203092039" sldId="2147483664"/>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3733172339" sldId="2147483665"/>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3210312558" sldId="2147483666"/>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3146388984" sldId="2147483667"/>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3171841454" sldId="2147483668"/>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1718958274" sldId="2147483669"/>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2202905451" sldId="2147483670"/>
          </pc:sldLayoutMkLst>
        </pc:sldLayoutChg>
        <pc:sldLayoutChg chg="del">
          <pc:chgData name="Tiffany Ripplinger" userId="S::tripplinger@dsdmail.net::e2d50445-68f5-4f82-bfdc-eddbe1c963b0" providerId="AD" clId="Web-{F0F51BEF-AE1D-32C8-0922-6914A196BAD3}" dt="2025-05-06T17:19:35.025" v="337"/>
          <pc:sldLayoutMkLst>
            <pc:docMk/>
            <pc:sldMasterMk cId="2460954070" sldId="2147483660"/>
            <pc:sldLayoutMk cId="3479445657" sldId="2147483671"/>
          </pc:sldLayoutMkLst>
        </pc:sldLayoutChg>
      </pc:sldMasterChg>
      <pc:sldMasterChg chg="add addSldLayout modSldLayout">
        <pc:chgData name="Tiffany Ripplinger" userId="S::tripplinger@dsdmail.net::e2d50445-68f5-4f82-bfdc-eddbe1c963b0" providerId="AD" clId="Web-{F0F51BEF-AE1D-32C8-0922-6914A196BAD3}" dt="2025-05-06T17:19:35.025" v="337"/>
        <pc:sldMasterMkLst>
          <pc:docMk/>
          <pc:sldMasterMk cId="4037731675" sldId="2147483672"/>
        </pc:sldMasterMkLst>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2642683691" sldId="2147483673"/>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601944554" sldId="2147483674"/>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1944073059" sldId="2147483675"/>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372609496" sldId="2147483676"/>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512477483" sldId="2147483677"/>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869060833" sldId="2147483678"/>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2965765050" sldId="2147483679"/>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1155447804" sldId="2147483680"/>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3606706879" sldId="2147483681"/>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2862775836" sldId="2147483682"/>
          </pc:sldLayoutMkLst>
        </pc:sldLayoutChg>
        <pc:sldLayoutChg chg="add mod replId">
          <pc:chgData name="Tiffany Ripplinger" userId="S::tripplinger@dsdmail.net::e2d50445-68f5-4f82-bfdc-eddbe1c963b0" providerId="AD" clId="Web-{F0F51BEF-AE1D-32C8-0922-6914A196BAD3}" dt="2025-05-06T17:19:35.025" v="337"/>
          <pc:sldLayoutMkLst>
            <pc:docMk/>
            <pc:sldMasterMk cId="4037731675" sldId="2147483672"/>
            <pc:sldLayoutMk cId="3516872358" sldId="2147483683"/>
          </pc:sldLayoutMkLst>
        </pc:sldLayoutChg>
      </pc:sldMasterChg>
    </pc:docChg>
  </pc:docChgLst>
  <pc:docChgLst>
    <pc:chgData name="Max Gardner" userId="c9664e52-455d-4c89-9271-3476440a8cb3" providerId="ADAL" clId="{B2AEBF99-4DE3-4DA5-86C4-47A7192487FB}"/>
    <pc:docChg chg="custSel modSld">
      <pc:chgData name="Max Gardner" userId="c9664e52-455d-4c89-9271-3476440a8cb3" providerId="ADAL" clId="{B2AEBF99-4DE3-4DA5-86C4-47A7192487FB}" dt="2025-05-13T20:47:16.289" v="1517" actId="20577"/>
      <pc:docMkLst>
        <pc:docMk/>
      </pc:docMkLst>
      <pc:sldChg chg="modSp mod">
        <pc:chgData name="Max Gardner" userId="c9664e52-455d-4c89-9271-3476440a8cb3" providerId="ADAL" clId="{B2AEBF99-4DE3-4DA5-86C4-47A7192487FB}" dt="2025-05-13T20:47:16.289" v="1517" actId="20577"/>
        <pc:sldMkLst>
          <pc:docMk/>
          <pc:sldMk cId="1218510802" sldId="257"/>
        </pc:sldMkLst>
        <pc:graphicFrameChg chg="mod modGraphic">
          <ac:chgData name="Max Gardner" userId="c9664e52-455d-4c89-9271-3476440a8cb3" providerId="ADAL" clId="{B2AEBF99-4DE3-4DA5-86C4-47A7192487FB}" dt="2025-05-13T20:47:16.289" v="1517" actId="20577"/>
          <ac:graphicFrameMkLst>
            <pc:docMk/>
            <pc:sldMk cId="1218510802" sldId="257"/>
            <ac:graphicFrameMk id="3" creationId="{95EE20BB-EEFE-966D-5FCF-0C59D259940E}"/>
          </ac:graphicFrameMkLst>
        </pc:graphicFrameChg>
      </pc:sldChg>
      <pc:sldChg chg="modSp mod">
        <pc:chgData name="Max Gardner" userId="c9664e52-455d-4c89-9271-3476440a8cb3" providerId="ADAL" clId="{B2AEBF99-4DE3-4DA5-86C4-47A7192487FB}" dt="2025-05-13T20:25:30.147" v="424" actId="20577"/>
        <pc:sldMkLst>
          <pc:docMk/>
          <pc:sldMk cId="857128104" sldId="258"/>
        </pc:sldMkLst>
        <pc:spChg chg="mod">
          <ac:chgData name="Max Gardner" userId="c9664e52-455d-4c89-9271-3476440a8cb3" providerId="ADAL" clId="{B2AEBF99-4DE3-4DA5-86C4-47A7192487FB}" dt="2025-05-13T20:25:30.147" v="424" actId="20577"/>
          <ac:spMkLst>
            <pc:docMk/>
            <pc:sldMk cId="857128104" sldId="258"/>
            <ac:spMk id="6" creationId="{FD95E491-6AFD-5894-509E-8CA5E41E9F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5/13/2025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6426836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5/13/2025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86277583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5/13/2025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51687235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5/13/2025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60194455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5/13/2025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9440730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5/13/2025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726094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5/13/2025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5124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5/13/2025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86906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5/13/2025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96576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5/13/2025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1554478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5/13/2025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60670687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5/13/2025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7316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11163465" cy="1425877"/>
          </a:xfrm>
        </p:spPr>
        <p:txBody>
          <a:bodyPr>
            <a:normAutofit/>
          </a:bodyPr>
          <a:lstStyle/>
          <a:p>
            <a:r>
              <a:rPr lang="en-US" sz="4000" b="1" dirty="0"/>
              <a:t>Leadership Comparison Graphic Organizer: Robert E. Lee &amp; Ulysses S. Grant</a:t>
            </a:r>
            <a:endParaRPr lang="en-US" sz="4000"/>
          </a:p>
          <a:p>
            <a:endParaRPr lang="en-US" dirty="0"/>
          </a:p>
        </p:txBody>
      </p:sp>
      <p:pic>
        <p:nvPicPr>
          <p:cNvPr id="5" name="Picture 4" descr="A close up of a person&#10;&#10;AI-generated content may be incorrect.">
            <a:extLst>
              <a:ext uri="{FF2B5EF4-FFF2-40B4-BE49-F238E27FC236}">
                <a16:creationId xmlns:a16="http://schemas.microsoft.com/office/drawing/2014/main" id="{FCF91B67-D237-DFB2-5EDF-65DA701766A1}"/>
              </a:ext>
            </a:extLst>
          </p:cNvPr>
          <p:cNvPicPr>
            <a:picLocks noChangeAspect="1"/>
          </p:cNvPicPr>
          <p:nvPr/>
        </p:nvPicPr>
        <p:blipFill>
          <a:blip r:embed="rId2"/>
          <a:stretch>
            <a:fillRect/>
          </a:stretch>
        </p:blipFill>
        <p:spPr>
          <a:xfrm>
            <a:off x="3475338" y="2234513"/>
            <a:ext cx="5560541" cy="369673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EE20BB-EEFE-966D-5FCF-0C59D259940E}"/>
              </a:ext>
            </a:extLst>
          </p:cNvPr>
          <p:cNvGraphicFramePr>
            <a:graphicFrameLocks noGrp="1"/>
          </p:cNvGraphicFramePr>
          <p:nvPr>
            <p:extLst>
              <p:ext uri="{D42A27DB-BD31-4B8C-83A1-F6EECF244321}">
                <p14:modId xmlns:p14="http://schemas.microsoft.com/office/powerpoint/2010/main" val="425237250"/>
              </p:ext>
            </p:extLst>
          </p:nvPr>
        </p:nvGraphicFramePr>
        <p:xfrm>
          <a:off x="647290" y="217326"/>
          <a:ext cx="10897419" cy="5881940"/>
        </p:xfrm>
        <a:graphic>
          <a:graphicData uri="http://schemas.openxmlformats.org/drawingml/2006/table">
            <a:tbl>
              <a:tblPr bandRow="1">
                <a:tableStyleId>{93296810-A885-4BE3-A3E7-6D5BEEA58F35}</a:tableStyleId>
              </a:tblPr>
              <a:tblGrid>
                <a:gridCol w="3041771">
                  <a:extLst>
                    <a:ext uri="{9D8B030D-6E8A-4147-A177-3AD203B41FA5}">
                      <a16:colId xmlns:a16="http://schemas.microsoft.com/office/drawing/2014/main" val="4114629786"/>
                    </a:ext>
                  </a:extLst>
                </a:gridCol>
                <a:gridCol w="3927824">
                  <a:extLst>
                    <a:ext uri="{9D8B030D-6E8A-4147-A177-3AD203B41FA5}">
                      <a16:colId xmlns:a16="http://schemas.microsoft.com/office/drawing/2014/main" val="2039976626"/>
                    </a:ext>
                  </a:extLst>
                </a:gridCol>
                <a:gridCol w="3927824">
                  <a:extLst>
                    <a:ext uri="{9D8B030D-6E8A-4147-A177-3AD203B41FA5}">
                      <a16:colId xmlns:a16="http://schemas.microsoft.com/office/drawing/2014/main" val="925175765"/>
                    </a:ext>
                  </a:extLst>
                </a:gridCol>
              </a:tblGrid>
              <a:tr h="614516">
                <a:tc>
                  <a:txBody>
                    <a:bodyPr/>
                    <a:lstStyle/>
                    <a:p>
                      <a:pPr algn="ctr"/>
                      <a:r>
                        <a:rPr lang="en-US" sz="1200" u="sng" dirty="0"/>
                        <a:t>Category</a:t>
                      </a:r>
                    </a:p>
                  </a:txBody>
                  <a:tcPr marL="58645" marR="58645" marT="29322" marB="29322" anchor="ctr"/>
                </a:tc>
                <a:tc>
                  <a:txBody>
                    <a:bodyPr/>
                    <a:lstStyle/>
                    <a:p>
                      <a:pPr algn="ctr"/>
                      <a:r>
                        <a:rPr lang="en-US" sz="1200" u="sng" dirty="0"/>
                        <a:t>Robert E. Lee</a:t>
                      </a:r>
                    </a:p>
                  </a:txBody>
                  <a:tcPr marL="58645" marR="58645" marT="29322" marB="29322" anchor="ctr"/>
                </a:tc>
                <a:tc>
                  <a:txBody>
                    <a:bodyPr/>
                    <a:lstStyle/>
                    <a:p>
                      <a:pPr algn="ctr"/>
                      <a:r>
                        <a:rPr lang="en-US" sz="1200" u="sng" dirty="0"/>
                        <a:t>Ulysses S. Grant</a:t>
                      </a:r>
                    </a:p>
                  </a:txBody>
                  <a:tcPr marL="58645" marR="58645" marT="29322" marB="29322" anchor="ctr"/>
                </a:tc>
                <a:extLst>
                  <a:ext uri="{0D108BD9-81ED-4DB2-BD59-A6C34878D82A}">
                    <a16:rowId xmlns:a16="http://schemas.microsoft.com/office/drawing/2014/main" val="2025864486"/>
                  </a:ext>
                </a:extLst>
              </a:tr>
              <a:tr h="614516">
                <a:tc>
                  <a:txBody>
                    <a:bodyPr/>
                    <a:lstStyle/>
                    <a:p>
                      <a:r>
                        <a:rPr lang="en-US" sz="1200" dirty="0"/>
                        <a:t>1. Military Background: </a:t>
                      </a:r>
                      <a:r>
                        <a:rPr lang="en-US" sz="1200" u="none" strike="noStrike" noProof="0" dirty="0">
                          <a:solidFill>
                            <a:srgbClr val="000000"/>
                          </a:solidFill>
                        </a:rPr>
                        <a:t>Education, early career, Civil War role</a:t>
                      </a:r>
                    </a:p>
                    <a:p>
                      <a:pPr lvl="0">
                        <a:buNone/>
                      </a:pPr>
                      <a:endParaRPr lang="en-US" sz="1200" dirty="0"/>
                    </a:p>
                  </a:txBody>
                  <a:tcPr marL="58645" marR="58645" marT="29322" marB="29322" anchor="ctr"/>
                </a:tc>
                <a:tc>
                  <a:txBody>
                    <a:bodyPr/>
                    <a:lstStyle/>
                    <a:p>
                      <a:pPr algn="l"/>
                      <a:r>
                        <a:rPr lang="en-US" sz="1200" dirty="0"/>
                        <a:t>He commanded the confederates in the war and won the respect of the south and foreigners for his power and diplomatic skills.</a:t>
                      </a:r>
                    </a:p>
                  </a:txBody>
                  <a:tcPr marL="58645" marR="58645" marT="29322" marB="29322" anchor="ctr"/>
                </a:tc>
                <a:tc>
                  <a:txBody>
                    <a:bodyPr/>
                    <a:lstStyle/>
                    <a:p>
                      <a:pPr algn="l"/>
                      <a:r>
                        <a:rPr lang="en-US" sz="1200" dirty="0"/>
                        <a:t>He served 2 terms as president, commanded the north to victory, and had a very bad and dishonest presidency. He also tried to protect the rights of the formerly enslaved.</a:t>
                      </a:r>
                    </a:p>
                  </a:txBody>
                  <a:tcPr marL="58645" marR="58645" marT="29322" marB="29322" anchor="ctr"/>
                </a:tc>
                <a:extLst>
                  <a:ext uri="{0D108BD9-81ED-4DB2-BD59-A6C34878D82A}">
                    <a16:rowId xmlns:a16="http://schemas.microsoft.com/office/drawing/2014/main" val="1392456086"/>
                  </a:ext>
                </a:extLst>
              </a:tr>
              <a:tr h="614516">
                <a:tc>
                  <a:txBody>
                    <a:bodyPr/>
                    <a:lstStyle/>
                    <a:p>
                      <a:r>
                        <a:rPr lang="en-US" sz="1200" dirty="0"/>
                        <a:t>2. Key Battles/Strategies: </a:t>
                      </a:r>
                      <a:r>
                        <a:rPr lang="en-US" sz="1200" u="none" strike="noStrike" noProof="0" dirty="0">
                          <a:solidFill>
                            <a:srgbClr val="000000"/>
                          </a:solidFill>
                        </a:rPr>
                        <a:t>Name 2 major battles and describe strategies used</a:t>
                      </a:r>
                    </a:p>
                    <a:p>
                      <a:pPr lvl="0">
                        <a:buNone/>
                      </a:pPr>
                      <a:endParaRPr lang="en-US" sz="1200" dirty="0"/>
                    </a:p>
                  </a:txBody>
                  <a:tcPr marL="58645" marR="58645" marT="29322" marB="29322" anchor="ctr"/>
                </a:tc>
                <a:tc>
                  <a:txBody>
                    <a:bodyPr/>
                    <a:lstStyle/>
                    <a:p>
                      <a:pPr algn="l"/>
                      <a:r>
                        <a:rPr lang="en-US" sz="1200" dirty="0"/>
                        <a:t>His strategies focused on offensive attacks and on capitalizing tactical opportunities on the opponent.</a:t>
                      </a:r>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battle that made him famous was fort Donelson when he caried the union to victory. Another was Fort henry where he fought and lead his troops with the same or similar strategies in the first battle.</a:t>
                      </a:r>
                    </a:p>
                  </a:txBody>
                  <a:tcPr marL="58645" marR="58645" marT="29322" marB="29322" anchor="ctr"/>
                </a:tc>
                <a:extLst>
                  <a:ext uri="{0D108BD9-81ED-4DB2-BD59-A6C34878D82A}">
                    <a16:rowId xmlns:a16="http://schemas.microsoft.com/office/drawing/2014/main" val="2613118148"/>
                  </a:ext>
                </a:extLst>
              </a:tr>
              <a:tr h="614516">
                <a:tc>
                  <a:txBody>
                    <a:bodyPr/>
                    <a:lstStyle/>
                    <a:p>
                      <a:r>
                        <a:rPr lang="en-US" sz="1200" dirty="0"/>
                        <a:t>3. Personalities: Give 2-3 words to describe each</a:t>
                      </a:r>
                    </a:p>
                  </a:txBody>
                  <a:tcPr marL="58645" marR="58645" marT="29322" marB="29322" anchor="ctr"/>
                </a:tc>
                <a:tc>
                  <a:txBody>
                    <a:bodyPr/>
                    <a:lstStyle/>
                    <a:p>
                      <a:pPr algn="l"/>
                      <a:r>
                        <a:rPr lang="en-US" sz="1200" dirty="0"/>
                        <a:t>Thoughtful refined general. </a:t>
                      </a:r>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Surrendering slob.</a:t>
                      </a:r>
                    </a:p>
                  </a:txBody>
                  <a:tcPr marL="58645" marR="58645" marT="29322" marB="29322" anchor="ctr"/>
                </a:tc>
                <a:extLst>
                  <a:ext uri="{0D108BD9-81ED-4DB2-BD59-A6C34878D82A}">
                    <a16:rowId xmlns:a16="http://schemas.microsoft.com/office/drawing/2014/main" val="2833496090"/>
                  </a:ext>
                </a:extLst>
              </a:tr>
              <a:tr h="614516">
                <a:tc>
                  <a:txBody>
                    <a:bodyPr/>
                    <a:lstStyle/>
                    <a:p>
                      <a:r>
                        <a:rPr lang="en-US" sz="1200" dirty="0"/>
                        <a:t>4. Risk-Taking: </a:t>
                      </a:r>
                      <a:r>
                        <a:rPr lang="en-US" sz="1200" u="none" strike="noStrike" noProof="0" dirty="0">
                          <a:solidFill>
                            <a:srgbClr val="000000"/>
                          </a:solidFill>
                        </a:rPr>
                        <a:t>Describe instances of bold or cautious leadership</a:t>
                      </a:r>
                      <a:endParaRPr lang="en-US" sz="1200" dirty="0"/>
                    </a:p>
                  </a:txBody>
                  <a:tcPr marL="58645" marR="58645" marT="29322" marB="29322" anchor="ctr"/>
                </a:tc>
                <a:tc>
                  <a:txBody>
                    <a:bodyPr/>
                    <a:lstStyle/>
                    <a:p>
                      <a:pPr algn="l"/>
                      <a:r>
                        <a:rPr lang="en-US" sz="1200" dirty="0"/>
                        <a:t>He would always take risks for opportunities to take over enemies.</a:t>
                      </a:r>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 took some risks in the battles he lead like fort Donelson and fort henry. He also won both of those battles, so the risks must have paid off.</a:t>
                      </a:r>
                    </a:p>
                  </a:txBody>
                  <a:tcPr marL="58645" marR="58645" marT="29322" marB="29322" anchor="ctr"/>
                </a:tc>
                <a:extLst>
                  <a:ext uri="{0D108BD9-81ED-4DB2-BD59-A6C34878D82A}">
                    <a16:rowId xmlns:a16="http://schemas.microsoft.com/office/drawing/2014/main" val="1119157299"/>
                  </a:ext>
                </a:extLst>
              </a:tr>
              <a:tr h="614516">
                <a:tc>
                  <a:txBody>
                    <a:bodyPr/>
                    <a:lstStyle/>
                    <a:p>
                      <a:r>
                        <a:rPr lang="en-US" sz="1200" dirty="0"/>
                        <a:t>5. Communication &amp; Relationships: </a:t>
                      </a:r>
                      <a:r>
                        <a:rPr lang="en-US" sz="1200" u="none" strike="noStrike" noProof="0" dirty="0">
                          <a:solidFill>
                            <a:srgbClr val="000000"/>
                          </a:solidFill>
                        </a:rPr>
                        <a:t>With soldiers, officers, and political leaders</a:t>
                      </a:r>
                      <a:endParaRPr lang="en-US" sz="1200" dirty="0"/>
                    </a:p>
                  </a:txBody>
                  <a:tcPr marL="58645" marR="58645" marT="29322" marB="29322" anchor="ctr"/>
                </a:tc>
                <a:tc>
                  <a:txBody>
                    <a:bodyPr/>
                    <a:lstStyle/>
                    <a:p>
                      <a:pPr algn="l"/>
                      <a:endParaRPr lang="en-US" sz="1200" dirty="0"/>
                    </a:p>
                  </a:txBody>
                  <a:tcPr marL="58645" marR="58645" marT="29322" marB="29322" anchor="ctr"/>
                </a:tc>
                <a:tc>
                  <a:txBody>
                    <a:bodyPr/>
                    <a:lstStyle/>
                    <a:p>
                      <a:pPr algn="l"/>
                      <a:endParaRPr lang="en-US" sz="1200"/>
                    </a:p>
                  </a:txBody>
                  <a:tcPr marL="58645" marR="58645" marT="29322" marB="29322" anchor="ctr"/>
                </a:tc>
                <a:extLst>
                  <a:ext uri="{0D108BD9-81ED-4DB2-BD59-A6C34878D82A}">
                    <a16:rowId xmlns:a16="http://schemas.microsoft.com/office/drawing/2014/main" val="1206307816"/>
                  </a:ext>
                </a:extLst>
              </a:tr>
              <a:tr h="614516">
                <a:tc>
                  <a:txBody>
                    <a:bodyPr/>
                    <a:lstStyle/>
                    <a:p>
                      <a:r>
                        <a:rPr lang="en-US" sz="1200" dirty="0"/>
                        <a:t>6. Discipline &amp; Morale: </a:t>
                      </a:r>
                      <a:r>
                        <a:rPr lang="en-US" sz="1200" u="none" strike="noStrike" noProof="0" dirty="0">
                          <a:solidFill>
                            <a:srgbClr val="000000"/>
                          </a:solidFill>
                        </a:rPr>
                        <a:t>How they motivated and managed their troops</a:t>
                      </a:r>
                      <a:endParaRPr lang="en-US" sz="1200" dirty="0"/>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His whole family was very well distinguished and they were one of the most powerful families, therefore being rich people with good plans. So he had to follow his families great honorable legacy.</a:t>
                      </a:r>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marL="58645" marR="58645" marT="29322" marB="29322" anchor="ctr"/>
                </a:tc>
                <a:extLst>
                  <a:ext uri="{0D108BD9-81ED-4DB2-BD59-A6C34878D82A}">
                    <a16:rowId xmlns:a16="http://schemas.microsoft.com/office/drawing/2014/main" val="3644342187"/>
                  </a:ext>
                </a:extLst>
              </a:tr>
              <a:tr h="614516">
                <a:tc>
                  <a:txBody>
                    <a:bodyPr/>
                    <a:lstStyle/>
                    <a:p>
                      <a:r>
                        <a:rPr lang="en-US" sz="1200" dirty="0"/>
                        <a:t>7. Leadership Style: </a:t>
                      </a:r>
                      <a:r>
                        <a:rPr lang="en-US" sz="1200" u="none" strike="noStrike" noProof="0" dirty="0">
                          <a:solidFill>
                            <a:srgbClr val="000000"/>
                          </a:solidFill>
                        </a:rPr>
                        <a:t>Match to a leadership theory (e.g., transformational, authoritarian)</a:t>
                      </a:r>
                      <a:endParaRPr lang="en-US" sz="1200" dirty="0"/>
                    </a:p>
                  </a:txBody>
                  <a:tcPr marL="58645" marR="58645" marT="29322" marB="29322" anchor="ctr"/>
                </a:tc>
                <a:tc>
                  <a:txBody>
                    <a:bodyPr/>
                    <a:lstStyle/>
                    <a:p>
                      <a:pPr algn="l"/>
                      <a:endParaRPr lang="en-US" sz="1200" dirty="0"/>
                    </a:p>
                  </a:txBody>
                  <a:tcPr marL="58645" marR="58645" marT="29322" marB="29322" anchor="ctr"/>
                </a:tc>
                <a:tc>
                  <a:txBody>
                    <a:bodyPr/>
                    <a:lstStyle/>
                    <a:p>
                      <a:pPr algn="l"/>
                      <a:endParaRPr lang="en-US" sz="1200"/>
                    </a:p>
                  </a:txBody>
                  <a:tcPr marL="58645" marR="58645" marT="29322" marB="29322" anchor="ctr"/>
                </a:tc>
                <a:extLst>
                  <a:ext uri="{0D108BD9-81ED-4DB2-BD59-A6C34878D82A}">
                    <a16:rowId xmlns:a16="http://schemas.microsoft.com/office/drawing/2014/main" val="1182865981"/>
                  </a:ext>
                </a:extLst>
              </a:tr>
              <a:tr h="614516">
                <a:tc>
                  <a:txBody>
                    <a:bodyPr/>
                    <a:lstStyle/>
                    <a:p>
                      <a:r>
                        <a:rPr lang="en-US" sz="1200" dirty="0"/>
                        <a:t>8. Legacy: </a:t>
                      </a:r>
                      <a:r>
                        <a:rPr lang="en-US" sz="1200" u="none" strike="noStrike" noProof="0" dirty="0">
                          <a:solidFill>
                            <a:srgbClr val="000000"/>
                          </a:solidFill>
                        </a:rPr>
                        <a:t>How are they remembered? What impact did they leave?</a:t>
                      </a:r>
                      <a:endParaRPr lang="en-US" sz="1200" dirty="0"/>
                    </a:p>
                  </a:txBody>
                  <a:tcPr marL="58645" marR="58645" marT="29322" marB="29322" anchor="ctr"/>
                </a:tc>
                <a:tc>
                  <a:txBody>
                    <a:bodyPr/>
                    <a:lstStyle/>
                    <a:p>
                      <a:pPr algn="l"/>
                      <a:r>
                        <a:rPr lang="en-US" sz="1200" dirty="0"/>
                        <a:t>He was not </a:t>
                      </a:r>
                      <a:r>
                        <a:rPr lang="en-US" sz="1200"/>
                        <a:t>really remembered, but he </a:t>
                      </a:r>
                      <a:endParaRPr lang="en-US" sz="1200" dirty="0"/>
                    </a:p>
                  </a:txBody>
                  <a:tcPr marL="58645" marR="58645" marT="29322" marB="293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 was remembered by some as a great leader and a mid president, and remembered by others as a slob with bad strategies.</a:t>
                      </a:r>
                    </a:p>
                  </a:txBody>
                  <a:tcPr marL="58645" marR="58645" marT="29322" marB="29322" anchor="ctr"/>
                </a:tc>
                <a:extLst>
                  <a:ext uri="{0D108BD9-81ED-4DB2-BD59-A6C34878D82A}">
                    <a16:rowId xmlns:a16="http://schemas.microsoft.com/office/drawing/2014/main" val="3412971581"/>
                  </a:ext>
                </a:extLst>
              </a:tr>
            </a:tbl>
          </a:graphicData>
        </a:graphic>
      </p:graphicFrame>
    </p:spTree>
    <p:extLst>
      <p:ext uri="{BB962C8B-B14F-4D97-AF65-F5344CB8AC3E}">
        <p14:creationId xmlns:p14="http://schemas.microsoft.com/office/powerpoint/2010/main" val="121851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3A5CA6-51D6-4B0C-57C1-372A63032F9E}"/>
              </a:ext>
            </a:extLst>
          </p:cNvPr>
          <p:cNvSpPr>
            <a:spLocks noGrp="1"/>
          </p:cNvSpPr>
          <p:nvPr>
            <p:ph type="title"/>
          </p:nvPr>
        </p:nvSpPr>
        <p:spPr/>
        <p:txBody>
          <a:bodyPr>
            <a:normAutofit/>
          </a:bodyPr>
          <a:lstStyle/>
          <a:p>
            <a:pPr>
              <a:spcBef>
                <a:spcPts val="0"/>
              </a:spcBef>
              <a:spcAft>
                <a:spcPts val="600"/>
              </a:spcAft>
            </a:pPr>
            <a:r>
              <a:rPr lang="en-US" sz="2000" b="1" dirty="0">
                <a:solidFill>
                  <a:schemeClr val="tx2"/>
                </a:solidFill>
                <a:latin typeface="Aptos"/>
              </a:rPr>
              <a:t>Short Reflection</a:t>
            </a:r>
            <a:endParaRPr lang="en-US" sz="2000" dirty="0">
              <a:solidFill>
                <a:schemeClr val="tx2"/>
              </a:solidFill>
              <a:latin typeface="Aptos"/>
            </a:endParaRPr>
          </a:p>
        </p:txBody>
      </p:sp>
      <p:sp>
        <p:nvSpPr>
          <p:cNvPr id="6" name="Content Placeholder 5">
            <a:extLst>
              <a:ext uri="{FF2B5EF4-FFF2-40B4-BE49-F238E27FC236}">
                <a16:creationId xmlns:a16="http://schemas.microsoft.com/office/drawing/2014/main" id="{FD95E491-6AFD-5894-509E-8CA5E41E9F8F}"/>
              </a:ext>
            </a:extLst>
          </p:cNvPr>
          <p:cNvSpPr>
            <a:spLocks noGrp="1"/>
          </p:cNvSpPr>
          <p:nvPr>
            <p:ph idx="1"/>
          </p:nvPr>
        </p:nvSpPr>
        <p:spPr/>
        <p:txBody>
          <a:bodyPr vert="horz" lIns="91440" tIns="45720" rIns="91440" bIns="45720" rtlCol="0" anchor="t">
            <a:normAutofit/>
          </a:bodyPr>
          <a:lstStyle/>
          <a:p>
            <a:pPr lvl="1">
              <a:lnSpc>
                <a:spcPct val="100000"/>
              </a:lnSpc>
              <a:spcBef>
                <a:spcPts val="0"/>
              </a:spcBef>
              <a:spcAft>
                <a:spcPts val="600"/>
              </a:spcAft>
              <a:buFont typeface="Arial,Sans-Serif" panose="020B0604020202020204" pitchFamily="34" charset="0"/>
            </a:pPr>
            <a:r>
              <a:rPr lang="en-US" sz="1800" dirty="0">
                <a:solidFill>
                  <a:schemeClr val="tx2"/>
                </a:solidFill>
              </a:rPr>
              <a:t>Answer the following in 1–2 sentences: </a:t>
            </a:r>
          </a:p>
          <a:p>
            <a:pPr lvl="2">
              <a:lnSpc>
                <a:spcPct val="100000"/>
              </a:lnSpc>
              <a:spcBef>
                <a:spcPts val="0"/>
              </a:spcBef>
              <a:spcAft>
                <a:spcPts val="600"/>
              </a:spcAft>
              <a:buFont typeface="Arial,Sans-Serif" panose="020B0604020202020204" pitchFamily="34" charset="0"/>
            </a:pPr>
            <a:r>
              <a:rPr lang="en-US" sz="1800" dirty="0">
                <a:solidFill>
                  <a:schemeClr val="tx2"/>
                </a:solidFill>
              </a:rPr>
              <a:t>In your opinion, who was the stronger leader overall, and why?</a:t>
            </a:r>
          </a:p>
          <a:p>
            <a:pPr lvl="3">
              <a:lnSpc>
                <a:spcPct val="100000"/>
              </a:lnSpc>
              <a:spcBef>
                <a:spcPts val="0"/>
              </a:spcBef>
              <a:spcAft>
                <a:spcPts val="600"/>
              </a:spcAft>
              <a:buFont typeface="Arial,Sans-Serif" panose="020B0604020202020204" pitchFamily="34" charset="0"/>
            </a:pPr>
            <a:r>
              <a:rPr lang="en-US" sz="1600" dirty="0">
                <a:solidFill>
                  <a:srgbClr val="C00000"/>
                </a:solidFill>
                <a:highlight>
                  <a:srgbClr val="FFFFFF"/>
                </a:highlight>
              </a:rPr>
              <a:t>ANSWER: Robert E Lee was stronger because he had better strategies overall and a smarter game plan.</a:t>
            </a:r>
          </a:p>
          <a:p>
            <a:pPr lvl="2">
              <a:lnSpc>
                <a:spcPct val="100000"/>
              </a:lnSpc>
              <a:spcBef>
                <a:spcPts val="0"/>
              </a:spcBef>
              <a:spcAft>
                <a:spcPts val="600"/>
              </a:spcAft>
              <a:buFont typeface="Arial,Sans-Serif" panose="020B0604020202020204" pitchFamily="34" charset="0"/>
            </a:pPr>
            <a:r>
              <a:rPr lang="en-US" sz="1800" dirty="0">
                <a:solidFill>
                  <a:schemeClr val="tx2"/>
                </a:solidFill>
              </a:rPr>
              <a:t>What surprised you most in comparing their leadership?</a:t>
            </a:r>
          </a:p>
          <a:p>
            <a:pPr lvl="3">
              <a:lnSpc>
                <a:spcPct val="100000"/>
              </a:lnSpc>
              <a:spcBef>
                <a:spcPts val="0"/>
              </a:spcBef>
              <a:spcAft>
                <a:spcPts val="600"/>
              </a:spcAft>
              <a:buFont typeface="Arial,Sans-Serif" panose="020B0604020202020204" pitchFamily="34" charset="0"/>
            </a:pPr>
            <a:r>
              <a:rPr lang="en-US" sz="1600" dirty="0">
                <a:solidFill>
                  <a:srgbClr val="C00000"/>
                </a:solidFill>
              </a:rPr>
              <a:t>ANSWER: </a:t>
            </a:r>
          </a:p>
          <a:p>
            <a:endParaRPr lang="en-US" dirty="0"/>
          </a:p>
        </p:txBody>
      </p:sp>
    </p:spTree>
    <p:extLst>
      <p:ext uri="{BB962C8B-B14F-4D97-AF65-F5344CB8AC3E}">
        <p14:creationId xmlns:p14="http://schemas.microsoft.com/office/powerpoint/2010/main" val="857128104"/>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417</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Arial,Sans-Serif</vt:lpstr>
      <vt:lpstr>Aptos</vt:lpstr>
      <vt:lpstr>Arial</vt:lpstr>
      <vt:lpstr>Calisto MT</vt:lpstr>
      <vt:lpstr>Univers Condensed</vt:lpstr>
      <vt:lpstr>ChronicleVTI</vt:lpstr>
      <vt:lpstr>Leadership Comparison Graphic Organizer: Robert E. Lee &amp; Ulysses S. Grant </vt:lpstr>
      <vt:lpstr>PowerPoint Presentation</vt:lpstr>
      <vt:lpstr>Short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Max Gardner</cp:lastModifiedBy>
  <cp:revision>88</cp:revision>
  <dcterms:created xsi:type="dcterms:W3CDTF">2025-05-06T16:53:20Z</dcterms:created>
  <dcterms:modified xsi:type="dcterms:W3CDTF">2025-05-13T20:47:24Z</dcterms:modified>
</cp:coreProperties>
</file>