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rodolfofigueroa/spotify-12m-song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image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64" name="Rectangle 5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65" name="Rectangle 6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4" y="2779225"/>
            <a:ext cx="4775075" cy="163090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Music data sets</a:t>
            </a:r>
          </a:p>
        </p:txBody>
      </p:sp>
    </p:spTree>
    <p:extLst>
      <p:ext uri="{BB962C8B-B14F-4D97-AF65-F5344CB8AC3E}">
        <p14:creationId xmlns:p14="http://schemas.microsoft.com/office/powerpoint/2010/main" val="173669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8104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59C516-C912-42FA-8B06-C907FD4769C4}"/>
              </a:ext>
            </a:extLst>
          </p:cNvPr>
          <p:cNvSpPr txBox="1"/>
          <p:nvPr/>
        </p:nvSpPr>
        <p:spPr>
          <a:xfrm>
            <a:off x="1438181" y="1659285"/>
            <a:ext cx="1026258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800" dirty="0"/>
              <a:t>Oblast: Muzika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800" dirty="0"/>
              <a:t> </a:t>
            </a:r>
            <a:r>
              <a:rPr lang="en-US" sz="2800" dirty="0"/>
              <a:t>S</a:t>
            </a:r>
            <a:r>
              <a:rPr lang="sr-Latn-RS" sz="2800" dirty="0"/>
              <a:t>kup podataka: </a:t>
            </a:r>
            <a:r>
              <a:rPr lang="en-US" sz="2800" b="1" i="0" dirty="0">
                <a:effectLst/>
                <a:latin typeface="zeitung"/>
              </a:rPr>
              <a:t>Spotify 1.2M+ Songs</a:t>
            </a:r>
            <a:endParaRPr lang="sr-Latn-RS" sz="2800" b="1" i="0" dirty="0">
              <a:effectLst/>
              <a:latin typeface="zeitung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i="0" dirty="0">
              <a:effectLst/>
              <a:latin typeface="zeitung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sz="2800" dirty="0"/>
              <a:t>Link: </a:t>
            </a:r>
            <a:r>
              <a:rPr lang="en-US" sz="2800" dirty="0">
                <a:hlinkClick r:id="rId2"/>
              </a:rPr>
              <a:t>Spotify 1.2M+ Songs | Kaggle</a:t>
            </a:r>
            <a:endParaRPr lang="sr-Latn-RS" sz="2800" dirty="0"/>
          </a:p>
          <a:p>
            <a:endParaRPr lang="sr-Latn-RS" sz="2800" dirty="0"/>
          </a:p>
        </p:txBody>
      </p:sp>
    </p:spTree>
    <p:extLst>
      <p:ext uri="{BB962C8B-B14F-4D97-AF65-F5344CB8AC3E}">
        <p14:creationId xmlns:p14="http://schemas.microsoft.com/office/powerpoint/2010/main" val="622486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62947E-59C3-48E0-9ED2-9A53CD3A180B}"/>
              </a:ext>
            </a:extLst>
          </p:cNvPr>
          <p:cNvSpPr txBox="1"/>
          <p:nvPr/>
        </p:nvSpPr>
        <p:spPr>
          <a:xfrm>
            <a:off x="1065320" y="1189608"/>
            <a:ext cx="9358780" cy="47397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Spotify</a:t>
            </a:r>
            <a:r>
              <a:rPr lang="sr-Latn-R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:</a:t>
            </a:r>
          </a:p>
          <a:p>
            <a:endParaRPr lang="sr-Latn-RS" sz="3200" b="1" dirty="0"/>
          </a:p>
          <a:p>
            <a:endParaRPr lang="sr-Latn-R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dirty="0"/>
              <a:t>Provajder medijskih usluga osnovan 2006. godine</a:t>
            </a:r>
          </a:p>
          <a:p>
            <a:endParaRPr lang="sr-Latn-R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dirty="0"/>
              <a:t>Osnovna delatnost kompanije je njena platforma za </a:t>
            </a:r>
            <a:r>
              <a:rPr lang="sr-Latn-RS" sz="2000" dirty="0" err="1"/>
              <a:t>striming</a:t>
            </a:r>
            <a:r>
              <a:rPr lang="sr-Latn-RS" sz="2000" dirty="0"/>
              <a:t> audio snimaka </a:t>
            </a:r>
          </a:p>
          <a:p>
            <a:r>
              <a:rPr lang="sr-Latn-RS" sz="2000" dirty="0"/>
              <a:t>     koja pruža muziku i </a:t>
            </a:r>
            <a:r>
              <a:rPr lang="sr-Latn-RS" sz="2000" dirty="0" err="1"/>
              <a:t>podkaste</a:t>
            </a:r>
            <a:endParaRPr lang="sr-Latn-RS" sz="2000" dirty="0"/>
          </a:p>
          <a:p>
            <a:endParaRPr lang="sr-Latn-R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dirty="0"/>
              <a:t>U Srbiju stiže krajem 2020. godine</a:t>
            </a:r>
          </a:p>
          <a:p>
            <a:endParaRPr lang="sr-Latn-RS" sz="2000" dirty="0"/>
          </a:p>
          <a:p>
            <a:endParaRPr lang="sr-Latn-RS" sz="1400" b="1" dirty="0"/>
          </a:p>
          <a:p>
            <a:endParaRPr lang="sr-Latn-RS" sz="3200" b="1" dirty="0"/>
          </a:p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544576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A620E-962D-4E10-8F43-0D67569FC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200" b="1" dirty="0"/>
              <a:t>Karakteristike skupa podataka:</a:t>
            </a:r>
            <a:endParaRPr lang="en-US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073D2F-61D6-4518-94C6-31E994FB2706}"/>
              </a:ext>
            </a:extLst>
          </p:cNvPr>
          <p:cNvSpPr txBox="1"/>
          <p:nvPr/>
        </p:nvSpPr>
        <p:spPr>
          <a:xfrm>
            <a:off x="1251750" y="2299317"/>
            <a:ext cx="10402143" cy="307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dirty="0"/>
              <a:t>B</a:t>
            </a:r>
            <a:r>
              <a:rPr lang="en-US" sz="2000" dirty="0" err="1"/>
              <a:t>aza</a:t>
            </a:r>
            <a:r>
              <a:rPr lang="en-US" sz="2000" dirty="0"/>
              <a:t> </a:t>
            </a:r>
            <a:r>
              <a:rPr lang="en-US" sz="2000" dirty="0" err="1"/>
              <a:t>sadr</a:t>
            </a:r>
            <a:r>
              <a:rPr lang="sr-Latn-RS" sz="2000" dirty="0"/>
              <a:t>ž</a:t>
            </a:r>
            <a:r>
              <a:rPr lang="en-US" sz="2000" dirty="0" err="1"/>
              <a:t>i</a:t>
            </a:r>
            <a:r>
              <a:rPr lang="en-US" sz="2000" dirty="0"/>
              <a:t> audio </a:t>
            </a:r>
            <a:r>
              <a:rPr lang="en-US" sz="2000" dirty="0" err="1"/>
              <a:t>karakteristike</a:t>
            </a:r>
            <a:r>
              <a:rPr lang="en-US" sz="2000" dirty="0"/>
              <a:t> </a:t>
            </a:r>
            <a:r>
              <a:rPr lang="en-US" sz="2000" dirty="0" err="1"/>
              <a:t>preko</a:t>
            </a:r>
            <a:r>
              <a:rPr lang="en-US" sz="2000" dirty="0"/>
              <a:t> 1.2 </a:t>
            </a:r>
            <a:r>
              <a:rPr lang="en-US" sz="2000" dirty="0" err="1"/>
              <a:t>miliona</a:t>
            </a:r>
            <a:r>
              <a:rPr lang="en-US" sz="2000" dirty="0"/>
              <a:t> </a:t>
            </a:r>
            <a:r>
              <a:rPr lang="en-US" sz="2000" dirty="0" err="1"/>
              <a:t>pesama</a:t>
            </a:r>
            <a:r>
              <a:rPr lang="en-US" sz="2000" dirty="0"/>
              <a:t>,</a:t>
            </a:r>
            <a:r>
              <a:rPr lang="sr-Latn-RS" sz="2000" dirty="0"/>
              <a:t> </a:t>
            </a:r>
            <a:r>
              <a:rPr lang="en-US" sz="2000" dirty="0" err="1"/>
              <a:t>dobijene</a:t>
            </a:r>
            <a:r>
              <a:rPr lang="en-US" sz="2000" dirty="0"/>
              <a:t> </a:t>
            </a:r>
            <a:r>
              <a:rPr lang="en-US" sz="2000" dirty="0" err="1"/>
              <a:t>preko</a:t>
            </a:r>
            <a:r>
              <a:rPr lang="en-US" sz="2000" dirty="0"/>
              <a:t> Spotify-ja.</a:t>
            </a:r>
            <a:endParaRPr lang="sr-Latn-R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sr-Latn-R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/>
              <a:t>Služi za vođenje kompletnog muzičkog kataloga i jednostavan je za upotrebu.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/>
              <a:t>Data</a:t>
            </a:r>
            <a:r>
              <a:rPr lang="en-US" sz="2000" dirty="0"/>
              <a:t> </a:t>
            </a:r>
            <a:r>
              <a:rPr lang="pl-PL" sz="2000" dirty="0"/>
              <a:t>set sadrži 24 kolone, veličina 330 MB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/>
              <a:t>Svaki uzorak (vrsta) predstavlja jednu numeru, a kolona obeležje koji je opisuje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>
              <a:latin typeface="Whitney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>
              <a:latin typeface="Whitney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881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AF9203-652E-4338-A49A-330B8F48ECE7}"/>
              </a:ext>
            </a:extLst>
          </p:cNvPr>
          <p:cNvSpPr txBox="1"/>
          <p:nvPr/>
        </p:nvSpPr>
        <p:spPr>
          <a:xfrm>
            <a:off x="1172397" y="868505"/>
            <a:ext cx="6537559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Semantika</a:t>
            </a:r>
            <a:r>
              <a:rPr lang="sr-Latn-RS" dirty="0"/>
              <a:t> </a:t>
            </a:r>
            <a:r>
              <a:rPr lang="sr-Latn-R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obeležja: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endParaRPr lang="sr-Latn-RS" sz="32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dirty="0"/>
              <a:t>ID - </a:t>
            </a:r>
            <a:r>
              <a:rPr lang="en-US" sz="2000" i="1" dirty="0"/>
              <a:t>Spotify track ID</a:t>
            </a:r>
            <a:endParaRPr lang="sr-Latn-RS" sz="20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dirty="0"/>
              <a:t>NAME – </a:t>
            </a:r>
            <a:r>
              <a:rPr lang="sr-Latn-RS" sz="2000" i="1" dirty="0"/>
              <a:t>Naziv numere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dirty="0"/>
              <a:t>ALBUM – </a:t>
            </a:r>
            <a:r>
              <a:rPr lang="sr-Latn-RS" sz="2000" i="1" dirty="0"/>
              <a:t>Naziv albuma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dirty="0"/>
              <a:t>ALBUM</a:t>
            </a:r>
            <a:r>
              <a:rPr lang="en-US" sz="2000" dirty="0"/>
              <a:t>_ID - </a:t>
            </a:r>
            <a:r>
              <a:rPr lang="en-US" sz="2000" i="1" dirty="0"/>
              <a:t>Spotify album 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ARTISTS – </a:t>
            </a:r>
            <a:r>
              <a:rPr lang="en-US" sz="2000" i="1" dirty="0"/>
              <a:t>Lista </a:t>
            </a:r>
            <a:r>
              <a:rPr lang="en-US" sz="2000" i="1" dirty="0" err="1"/>
              <a:t>imena</a:t>
            </a:r>
            <a:r>
              <a:rPr lang="en-US" sz="2000" i="1" dirty="0"/>
              <a:t> </a:t>
            </a:r>
            <a:r>
              <a:rPr lang="en-US" sz="2000" i="1" dirty="0" err="1"/>
              <a:t>izvođača</a:t>
            </a:r>
            <a:endParaRPr lang="en-US" sz="20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ARTISTS_IDS – </a:t>
            </a:r>
            <a:r>
              <a:rPr lang="en-US" sz="2000" i="1" dirty="0"/>
              <a:t>Lista  Spotify artist IDs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TRACK_NUMBER – </a:t>
            </a:r>
            <a:r>
              <a:rPr lang="en-US" sz="2000" i="1" dirty="0" err="1"/>
              <a:t>redni</a:t>
            </a:r>
            <a:r>
              <a:rPr lang="en-US" sz="2000" i="1" dirty="0"/>
              <a:t> </a:t>
            </a:r>
            <a:r>
              <a:rPr lang="en-US" sz="2000" i="1" dirty="0" err="1"/>
              <a:t>broj</a:t>
            </a:r>
            <a:r>
              <a:rPr lang="en-US" sz="2000" i="1" dirty="0"/>
              <a:t> </a:t>
            </a:r>
            <a:r>
              <a:rPr lang="en-US" sz="2000" i="1" dirty="0" err="1"/>
              <a:t>numere</a:t>
            </a:r>
            <a:endParaRPr lang="en-US" sz="20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DISC_NUMBER – </a:t>
            </a:r>
            <a:r>
              <a:rPr lang="en-US" sz="2000" i="1" dirty="0" err="1"/>
              <a:t>broj</a:t>
            </a:r>
            <a:r>
              <a:rPr lang="en-US" sz="2000" i="1" dirty="0"/>
              <a:t> </a:t>
            </a:r>
            <a:r>
              <a:rPr lang="en-US" sz="2000" i="1" dirty="0" err="1"/>
              <a:t>diska</a:t>
            </a:r>
            <a:endParaRPr lang="en-US" sz="20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EXPLICIT – </a:t>
            </a:r>
            <a:r>
              <a:rPr lang="en-US" sz="2000" i="1" dirty="0"/>
              <a:t>da li je </a:t>
            </a:r>
            <a:r>
              <a:rPr lang="en-US" sz="2000" i="1" dirty="0" err="1"/>
              <a:t>numera</a:t>
            </a:r>
            <a:r>
              <a:rPr lang="en-US" sz="2000" i="1" dirty="0"/>
              <a:t> </a:t>
            </a:r>
            <a:r>
              <a:rPr lang="en-US" sz="2000" i="1" dirty="0" err="1"/>
              <a:t>eksplicitna</a:t>
            </a:r>
            <a:r>
              <a:rPr lang="en-US" sz="2000" i="1" dirty="0"/>
              <a:t> </a:t>
            </a:r>
            <a:r>
              <a:rPr lang="en-US" sz="2000" i="1" dirty="0" err="1"/>
              <a:t>ili</a:t>
            </a:r>
            <a:r>
              <a:rPr lang="en-US" sz="2000" i="1" dirty="0"/>
              <a:t> 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Danceability – </a:t>
            </a:r>
            <a:r>
              <a:rPr lang="en-US" sz="2000" i="1" dirty="0"/>
              <a:t>da li je </a:t>
            </a:r>
            <a:r>
              <a:rPr lang="en-US" sz="2000" i="1" dirty="0" err="1"/>
              <a:t>numera</a:t>
            </a:r>
            <a:r>
              <a:rPr lang="en-US" sz="2000" i="1" dirty="0"/>
              <a:t> </a:t>
            </a:r>
            <a:r>
              <a:rPr lang="en-US" sz="2000" i="1" dirty="0" err="1"/>
              <a:t>pogodna</a:t>
            </a:r>
            <a:r>
              <a:rPr lang="sr-Latn-RS" sz="2000" i="1" dirty="0"/>
              <a:t> za</a:t>
            </a:r>
            <a:r>
              <a:rPr lang="en-US" sz="2000" i="1" dirty="0"/>
              <a:t> </a:t>
            </a:r>
            <a:r>
              <a:rPr lang="sr-Latn-RS" sz="2000" i="1" dirty="0"/>
              <a:t>ples ili ne</a:t>
            </a:r>
            <a:endParaRPr lang="en-US" sz="20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Energy – </a:t>
            </a:r>
            <a:r>
              <a:rPr lang="sr-Latn-RS" sz="2000" i="1" dirty="0" err="1"/>
              <a:t>mjera</a:t>
            </a:r>
            <a:r>
              <a:rPr lang="sr-Latn-RS" sz="2000" i="1" dirty="0"/>
              <a:t> intenziteta numere, od 0 do 1</a:t>
            </a:r>
            <a:endParaRPr lang="en-US" sz="2000" i="1" dirty="0"/>
          </a:p>
          <a:p>
            <a:pPr marL="342900" indent="-342900">
              <a:buAutoNum type="arabicPeriod"/>
            </a:pPr>
            <a:endParaRPr lang="en-US" sz="1600" b="0" i="0" dirty="0">
              <a:solidFill>
                <a:srgbClr val="202124"/>
              </a:solidFill>
              <a:effectLst/>
              <a:latin typeface="Inter"/>
            </a:endParaRPr>
          </a:p>
          <a:p>
            <a:pPr marL="342900" indent="-342900">
              <a:buAutoNum type="arabicPeriod"/>
            </a:pPr>
            <a:endParaRPr lang="en-US" sz="1600" b="0" i="0" dirty="0">
              <a:solidFill>
                <a:srgbClr val="202124"/>
              </a:solidFill>
              <a:effectLst/>
              <a:latin typeface="Inter"/>
            </a:endParaRPr>
          </a:p>
          <a:p>
            <a:pPr marL="342900" indent="-342900">
              <a:buAutoNum type="arabicPeriod"/>
            </a:pPr>
            <a:endParaRPr lang="sr-Latn-RS" sz="1600" b="0" i="0" dirty="0">
              <a:solidFill>
                <a:srgbClr val="5F6368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498852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AF9203-652E-4338-A49A-330B8F48ECE7}"/>
              </a:ext>
            </a:extLst>
          </p:cNvPr>
          <p:cNvSpPr txBox="1"/>
          <p:nvPr/>
        </p:nvSpPr>
        <p:spPr>
          <a:xfrm>
            <a:off x="1136340" y="790043"/>
            <a:ext cx="8824019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b="0" i="0" dirty="0">
              <a:solidFill>
                <a:srgbClr val="202124"/>
              </a:solidFill>
              <a:effectLst/>
              <a:latin typeface="Inter"/>
            </a:endParaRPr>
          </a:p>
          <a:p>
            <a:pPr marL="342900" indent="-342900">
              <a:buAutoNum type="arabicPeriod"/>
            </a:pPr>
            <a:endParaRPr lang="en-US" sz="1600" b="0" i="0" dirty="0">
              <a:solidFill>
                <a:srgbClr val="202124"/>
              </a:solidFill>
              <a:effectLst/>
              <a:latin typeface="Inter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KEY – </a:t>
            </a:r>
            <a:r>
              <a:rPr lang="sr-Latn-RS" sz="2000" i="1" dirty="0"/>
              <a:t>označava u kom tonalitetu je numera</a:t>
            </a:r>
            <a:endParaRPr lang="en-US" sz="20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LOUDNESS – </a:t>
            </a:r>
            <a:r>
              <a:rPr lang="en-US" sz="2000" i="1" dirty="0" err="1"/>
              <a:t>jačina</a:t>
            </a:r>
            <a:r>
              <a:rPr lang="en-US" sz="2000" i="1" dirty="0"/>
              <a:t> </a:t>
            </a:r>
            <a:r>
              <a:rPr lang="en-US" sz="2000" i="1" dirty="0" err="1"/>
              <a:t>zvuka</a:t>
            </a:r>
            <a:r>
              <a:rPr lang="en-US" sz="2000" i="1" dirty="0"/>
              <a:t> (u dB)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MODE – </a:t>
            </a:r>
            <a:r>
              <a:rPr lang="en-US" sz="2000" i="1" dirty="0"/>
              <a:t>da li je </a:t>
            </a:r>
            <a:r>
              <a:rPr lang="en-US" sz="2000" i="1" dirty="0" err="1"/>
              <a:t>numera</a:t>
            </a:r>
            <a:r>
              <a:rPr lang="en-US" sz="2000" i="1" dirty="0"/>
              <a:t>  u minor </a:t>
            </a:r>
            <a:r>
              <a:rPr lang="en-US" sz="2000" i="1" dirty="0" err="1"/>
              <a:t>ili</a:t>
            </a:r>
            <a:r>
              <a:rPr lang="en-US" sz="2000" i="1" dirty="0"/>
              <a:t> major </a:t>
            </a:r>
            <a:r>
              <a:rPr lang="en-US" sz="2000" i="1" dirty="0" err="1"/>
              <a:t>modu</a:t>
            </a:r>
            <a:endParaRPr lang="en-US" sz="20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SPEECHINESS – </a:t>
            </a:r>
            <a:r>
              <a:rPr lang="en-US" sz="2000" i="1" dirty="0" err="1"/>
              <a:t>udeo</a:t>
            </a:r>
            <a:r>
              <a:rPr lang="en-US" sz="2000" i="1" dirty="0"/>
              <a:t> </a:t>
            </a:r>
            <a:r>
              <a:rPr lang="en-US" sz="2000" i="1" dirty="0" err="1"/>
              <a:t>izgovorenih</a:t>
            </a:r>
            <a:r>
              <a:rPr lang="en-US" sz="2000" i="1" dirty="0"/>
              <a:t> </a:t>
            </a:r>
            <a:r>
              <a:rPr lang="en-US" sz="2000" i="1" dirty="0" err="1"/>
              <a:t>riječi</a:t>
            </a:r>
            <a:r>
              <a:rPr lang="en-US" sz="2000" i="1" dirty="0"/>
              <a:t> u numeri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ACOUSTICNESS – </a:t>
            </a:r>
            <a:r>
              <a:rPr lang="en-US" sz="2000" i="1" dirty="0" err="1"/>
              <a:t>mera</a:t>
            </a:r>
            <a:r>
              <a:rPr lang="en-US" sz="2000" i="1" dirty="0"/>
              <a:t> </a:t>
            </a:r>
            <a:r>
              <a:rPr lang="en-US" sz="2000" i="1" dirty="0" err="1"/>
              <a:t>akustičnosti</a:t>
            </a:r>
            <a:r>
              <a:rPr lang="en-US" sz="2000" i="1" dirty="0"/>
              <a:t> [0, 1]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INSTRUMENTALNESS – </a:t>
            </a:r>
            <a:r>
              <a:rPr lang="en-US" sz="2000" i="1" dirty="0" err="1"/>
              <a:t>udeo</a:t>
            </a:r>
            <a:r>
              <a:rPr lang="en-US" sz="2000" i="1" dirty="0"/>
              <a:t> </a:t>
            </a:r>
            <a:r>
              <a:rPr lang="en-US" sz="2000" i="1" dirty="0" err="1"/>
              <a:t>instrumentalnih</a:t>
            </a:r>
            <a:r>
              <a:rPr lang="en-US" sz="2000" i="1" dirty="0"/>
              <a:t> </a:t>
            </a:r>
            <a:r>
              <a:rPr lang="en-US" sz="2000" i="1" dirty="0" err="1"/>
              <a:t>delova</a:t>
            </a:r>
            <a:r>
              <a:rPr lang="en-US" sz="2000" i="1" dirty="0"/>
              <a:t> u numeri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LIVENESS – </a:t>
            </a:r>
            <a:r>
              <a:rPr lang="en-US" sz="2000" i="1" dirty="0" err="1"/>
              <a:t>predstavlja</a:t>
            </a:r>
            <a:r>
              <a:rPr lang="en-US" sz="2000" i="1" dirty="0"/>
              <a:t> </a:t>
            </a:r>
            <a:r>
              <a:rPr lang="en-US" sz="2000" i="1" dirty="0" err="1"/>
              <a:t>vjerovatno</a:t>
            </a:r>
            <a:r>
              <a:rPr lang="sr-Latn-RS" sz="2000" i="1" dirty="0"/>
              <a:t>ću izvođenja numere uživo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dirty="0"/>
              <a:t>V</a:t>
            </a:r>
            <a:r>
              <a:rPr lang="en-US" sz="2000" dirty="0"/>
              <a:t>ALENCE</a:t>
            </a:r>
            <a:r>
              <a:rPr lang="sr-Latn-RS" sz="2000" dirty="0"/>
              <a:t> - </a:t>
            </a:r>
            <a:r>
              <a:rPr lang="sr-Latn-RS" sz="2000" i="1" dirty="0" err="1"/>
              <a:t>Mjeri</a:t>
            </a:r>
            <a:r>
              <a:rPr lang="sr-Latn-RS" sz="2000" i="1" dirty="0"/>
              <a:t> koliko </a:t>
            </a:r>
            <a:r>
              <a:rPr lang="sr-Latn-RS" sz="2000" i="1" dirty="0" err="1"/>
              <a:t>pozitivn</a:t>
            </a:r>
            <a:r>
              <a:rPr lang="en-US" sz="2000" i="1" dirty="0"/>
              <a:t>o</a:t>
            </a:r>
            <a:r>
              <a:rPr lang="sr-Latn-RS" sz="2000" i="1" dirty="0"/>
              <a:t> </a:t>
            </a:r>
            <a:r>
              <a:rPr lang="sr-Latn-RS" sz="2000" i="1" dirty="0" err="1"/>
              <a:t>pjesma</a:t>
            </a:r>
            <a:r>
              <a:rPr lang="sr-Latn-RS" sz="2000" i="1" dirty="0"/>
              <a:t> zvuči od 1 (izuzetno pozitivna) </a:t>
            </a:r>
            <a:br>
              <a:rPr lang="sr-Latn-RS" sz="2000" i="1" dirty="0"/>
            </a:br>
            <a:r>
              <a:rPr lang="sr-Latn-RS" sz="2000" i="1" dirty="0"/>
              <a:t>do 0 (izuzetno negativna)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dirty="0"/>
              <a:t>T</a:t>
            </a:r>
            <a:r>
              <a:rPr lang="en-US" sz="2000" dirty="0"/>
              <a:t>EMPO</a:t>
            </a:r>
            <a:r>
              <a:rPr lang="sr-Latn-RS" sz="2000" dirty="0"/>
              <a:t> </a:t>
            </a:r>
            <a:r>
              <a:rPr lang="sr-Latn-RS" sz="2000" i="1" dirty="0"/>
              <a:t>– ukupni tempo numere, izražene u min</a:t>
            </a:r>
            <a:r>
              <a:rPr lang="en-US" sz="2000" i="1" dirty="0" err="1"/>
              <a:t>utama</a:t>
            </a:r>
            <a:endParaRPr lang="sr-Latn-RS" sz="20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DURATION_MS</a:t>
            </a:r>
            <a:r>
              <a:rPr lang="sr-Latn-RS" sz="2000" dirty="0"/>
              <a:t> – </a:t>
            </a:r>
            <a:r>
              <a:rPr lang="sr-Latn-RS" sz="2000" i="1" dirty="0"/>
              <a:t>trajanje numere u </a:t>
            </a:r>
            <a:r>
              <a:rPr lang="sr-Latn-RS" sz="2000" i="1" dirty="0" err="1"/>
              <a:t>milisekundama</a:t>
            </a:r>
            <a:r>
              <a:rPr lang="sr-Latn-RS" sz="2000" i="1" dirty="0"/>
              <a:t> (</a:t>
            </a:r>
            <a:r>
              <a:rPr lang="sr-Latn-RS" sz="2000" i="1" dirty="0" err="1"/>
              <a:t>ms</a:t>
            </a:r>
            <a:r>
              <a:rPr lang="sr-Latn-RS" sz="2000" i="1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dirty="0"/>
              <a:t>T</a:t>
            </a:r>
            <a:r>
              <a:rPr lang="en-US" sz="2000" dirty="0"/>
              <a:t>IME_SIGNATURE</a:t>
            </a:r>
            <a:r>
              <a:rPr lang="sr-Latn-RS" sz="2000" dirty="0"/>
              <a:t> –</a:t>
            </a:r>
            <a:r>
              <a:rPr lang="en-US" sz="2000" dirty="0"/>
              <a:t> </a:t>
            </a:r>
            <a:r>
              <a:rPr lang="en-US" sz="2000" i="1" dirty="0" err="1"/>
              <a:t>promjena</a:t>
            </a:r>
            <a:r>
              <a:rPr lang="en-US" sz="2000" i="1" dirty="0"/>
              <a:t> </a:t>
            </a:r>
            <a:r>
              <a:rPr lang="en-US" sz="2000" i="1" dirty="0" err="1"/>
              <a:t>taktova</a:t>
            </a:r>
            <a:endParaRPr lang="en-US" sz="20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dirty="0"/>
              <a:t>Y</a:t>
            </a:r>
            <a:r>
              <a:rPr lang="en-US" sz="2000" dirty="0"/>
              <a:t>EAR</a:t>
            </a:r>
            <a:r>
              <a:rPr lang="sr-Latn-RS" sz="2000" dirty="0"/>
              <a:t> – </a:t>
            </a:r>
            <a:r>
              <a:rPr lang="sr-Latn-RS" sz="2000" i="1" dirty="0"/>
              <a:t>godina objave numere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RELEASE_DATE</a:t>
            </a:r>
            <a:r>
              <a:rPr lang="sr-Latn-RS" sz="2000" dirty="0"/>
              <a:t> – </a:t>
            </a:r>
            <a:r>
              <a:rPr lang="sr-Latn-RS" sz="2000" i="1" dirty="0"/>
              <a:t>dan, </a:t>
            </a:r>
            <a:r>
              <a:rPr lang="sr-Latn-RS" sz="2000" i="1" dirty="0" err="1"/>
              <a:t>mjesec</a:t>
            </a:r>
            <a:r>
              <a:rPr lang="sr-Latn-RS" sz="2000" i="1" dirty="0"/>
              <a:t> i godina objave numere</a:t>
            </a:r>
            <a:endParaRPr lang="en-US" sz="2000" i="1" dirty="0"/>
          </a:p>
          <a:p>
            <a:pPr marL="342900" indent="-342900">
              <a:buAutoNum type="arabicPeriod"/>
            </a:pPr>
            <a:endParaRPr lang="en-US" sz="1600" b="0" i="0" dirty="0">
              <a:solidFill>
                <a:srgbClr val="202124"/>
              </a:solidFill>
              <a:effectLst/>
              <a:latin typeface="Inter"/>
            </a:endParaRPr>
          </a:p>
          <a:p>
            <a:pPr marL="342900" indent="-342900">
              <a:buAutoNum type="arabicPeriod"/>
            </a:pPr>
            <a:endParaRPr lang="sr-Latn-RS" sz="1600" b="0" i="0" dirty="0">
              <a:solidFill>
                <a:srgbClr val="5F6368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574055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A620E-962D-4E10-8F43-0D67569FC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07083"/>
            <a:ext cx="10058400" cy="1371600"/>
          </a:xfrm>
        </p:spPr>
        <p:txBody>
          <a:bodyPr>
            <a:normAutofit/>
          </a:bodyPr>
          <a:lstStyle/>
          <a:p>
            <a:r>
              <a:rPr lang="sr-Latn-RS" sz="3200" b="1" dirty="0" err="1"/>
              <a:t>Pr</a:t>
            </a:r>
            <a:r>
              <a:rPr lang="en-US" sz="3200" b="1" dirty="0" err="1"/>
              <a:t>edlozi</a:t>
            </a:r>
            <a:r>
              <a:rPr lang="sr-Latn-RS" sz="3200" b="1" dirty="0"/>
              <a:t> agregacije:</a:t>
            </a:r>
            <a:endParaRPr lang="en-US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073D2F-61D6-4518-94C6-31E994FB2706}"/>
              </a:ext>
            </a:extLst>
          </p:cNvPr>
          <p:cNvSpPr txBox="1"/>
          <p:nvPr/>
        </p:nvSpPr>
        <p:spPr>
          <a:xfrm>
            <a:off x="1003175" y="1882066"/>
            <a:ext cx="10811742" cy="6278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/>
              <a:t>Odrediti izvođača sa najviše pjesama.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/>
              <a:t>Odrediti numeru koja je pogodna za ples koja ima najveću jačinu zvuka izdatu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pl-PL" sz="2000" dirty="0"/>
              <a:t>između 19</a:t>
            </a:r>
            <a:r>
              <a:rPr lang="en-US" sz="2000" dirty="0"/>
              <a:t>80</a:t>
            </a:r>
            <a:r>
              <a:rPr lang="pl-PL" sz="2000" dirty="0"/>
              <a:t>. i 2020.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/>
              <a:t>Izlistati sve numere sa eksplicitnim kontekstom, a čije izvođenje je bilo uživo.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/>
              <a:t>Ispitati </a:t>
            </a:r>
            <a:r>
              <a:rPr lang="en-US" sz="2000" dirty="0" err="1"/>
              <a:t>koja</a:t>
            </a:r>
            <a:r>
              <a:rPr lang="en-US" sz="2000" dirty="0"/>
              <a:t> </a:t>
            </a:r>
            <a:r>
              <a:rPr lang="en-US" sz="2000" dirty="0" err="1"/>
              <a:t>pjesma</a:t>
            </a:r>
            <a:r>
              <a:rPr lang="en-US" sz="2000" dirty="0"/>
              <a:t> </a:t>
            </a:r>
            <a:r>
              <a:rPr lang="en-US" sz="2000" dirty="0" err="1"/>
              <a:t>ima</a:t>
            </a:r>
            <a:r>
              <a:rPr lang="en-US" sz="2000" dirty="0"/>
              <a:t> </a:t>
            </a:r>
            <a:r>
              <a:rPr lang="en-US" sz="2000" dirty="0" err="1"/>
              <a:t>najve</a:t>
            </a:r>
            <a:r>
              <a:rPr lang="sr-Latn-RS" sz="2000" dirty="0"/>
              <a:t>ću </a:t>
            </a:r>
            <a:r>
              <a:rPr lang="sr-Latn-RS" sz="2000" dirty="0" err="1"/>
              <a:t>mjeru</a:t>
            </a:r>
            <a:r>
              <a:rPr lang="sr-Latn-RS" sz="2000" dirty="0"/>
              <a:t> za obeležje valence (</a:t>
            </a:r>
            <a:r>
              <a:rPr lang="sr-Latn-RS" sz="2000" dirty="0" err="1"/>
              <a:t>mjera</a:t>
            </a:r>
            <a:r>
              <a:rPr lang="sr-Latn-RS" sz="2000" dirty="0"/>
              <a:t> pozitivnosti numere) </a:t>
            </a:r>
            <a:br>
              <a:rPr lang="en-US" sz="2000" dirty="0"/>
            </a:br>
            <a:r>
              <a:rPr lang="sr-Latn-RS" sz="2000" dirty="0"/>
              <a:t>i koja </a:t>
            </a:r>
            <a:r>
              <a:rPr lang="sr-Latn-RS" sz="2000" dirty="0" err="1"/>
              <a:t>pjesma</a:t>
            </a:r>
            <a:r>
              <a:rPr lang="sr-Latn-RS" sz="2000" dirty="0"/>
              <a:t> najmanju </a:t>
            </a:r>
            <a:r>
              <a:rPr lang="sr-Latn-RS" sz="2000" dirty="0" err="1"/>
              <a:t>mjeru</a:t>
            </a:r>
            <a:r>
              <a:rPr lang="sr-Latn-RS" sz="2000" dirty="0"/>
              <a:t> za isto obeležje, te uporediti njihovu </a:t>
            </a:r>
            <a:r>
              <a:rPr lang="sr-Latn-RS" sz="2000" dirty="0" err="1"/>
              <a:t>vrijednost</a:t>
            </a:r>
            <a:r>
              <a:rPr lang="sr-Latn-RS" sz="2000" dirty="0"/>
              <a:t> za obeležje</a:t>
            </a:r>
            <a:br>
              <a:rPr lang="en-US" sz="2000" dirty="0"/>
            </a:br>
            <a:r>
              <a:rPr lang="sr-Latn-RS" sz="2000" dirty="0"/>
              <a:t> tempo.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r-Latn-R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dirty="0"/>
              <a:t>I</a:t>
            </a:r>
            <a:r>
              <a:rPr lang="en-US" sz="2000" dirty="0" err="1"/>
              <a:t>spitati</a:t>
            </a:r>
            <a:r>
              <a:rPr lang="en-US" sz="2000" dirty="0"/>
              <a:t> </a:t>
            </a:r>
            <a:r>
              <a:rPr lang="en-US" sz="2000" dirty="0" err="1"/>
              <a:t>koje</a:t>
            </a:r>
            <a:r>
              <a:rPr lang="en-US" sz="2000" dirty="0"/>
              <a:t> </a:t>
            </a:r>
            <a:r>
              <a:rPr lang="en-US" sz="2000" dirty="0" err="1"/>
              <a:t>godine</a:t>
            </a:r>
            <a:r>
              <a:rPr lang="en-US" sz="2000" dirty="0"/>
              <a:t> je </a:t>
            </a:r>
            <a:r>
              <a:rPr lang="en-US" sz="2000" dirty="0" err="1"/>
              <a:t>izdato</a:t>
            </a:r>
            <a:r>
              <a:rPr lang="en-US" sz="2000" dirty="0"/>
              <a:t> </a:t>
            </a:r>
            <a:r>
              <a:rPr lang="en-US" sz="2000" dirty="0" err="1"/>
              <a:t>najvi</a:t>
            </a:r>
            <a:r>
              <a:rPr lang="sr-Latn-RS" sz="2000" dirty="0" err="1"/>
              <a:t>še</a:t>
            </a:r>
            <a:r>
              <a:rPr lang="sr-Latn-RS" sz="2000" dirty="0"/>
              <a:t> albuma.</a:t>
            </a:r>
          </a:p>
          <a:p>
            <a:endParaRPr lang="sr-Latn-RS" dirty="0">
              <a:latin typeface="Whitney"/>
            </a:endParaRPr>
          </a:p>
          <a:p>
            <a:pPr marL="342900" indent="-342900">
              <a:buAutoNum type="arabicPeriod"/>
            </a:pPr>
            <a:endParaRPr lang="pl-PL" dirty="0">
              <a:latin typeface="Whitney"/>
            </a:endParaRPr>
          </a:p>
          <a:p>
            <a:pPr marL="342900" indent="-342900">
              <a:buAutoNum type="arabicPeriod"/>
            </a:pPr>
            <a:endParaRPr lang="pl-PL" dirty="0">
              <a:latin typeface="Whitney"/>
            </a:endParaRPr>
          </a:p>
          <a:p>
            <a:pPr marL="342900" indent="-342900">
              <a:buAutoNum type="arabicPeriod"/>
            </a:pPr>
            <a:endParaRPr lang="pl-PL" dirty="0">
              <a:latin typeface="Whitney"/>
            </a:endParaRPr>
          </a:p>
          <a:p>
            <a:pPr marL="342900" indent="-342900">
              <a:buAutoNum type="arabicPeriod"/>
            </a:pPr>
            <a:endParaRPr lang="pl-PL" dirty="0">
              <a:latin typeface="Whitney"/>
            </a:endParaRPr>
          </a:p>
          <a:p>
            <a:pPr marL="342900" indent="-342900">
              <a:buAutoNum type="arabicPeriod"/>
            </a:pPr>
            <a:endParaRPr lang="pl-PL" dirty="0">
              <a:latin typeface="Whitney"/>
            </a:endParaRPr>
          </a:p>
          <a:p>
            <a:pPr marL="342900" indent="-342900">
              <a:buFont typeface="+mj-lt"/>
              <a:buAutoNum type="arabicPeriod"/>
            </a:pPr>
            <a:endParaRPr lang="pl-PL" dirty="0">
              <a:latin typeface="Whitney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>
              <a:latin typeface="Whitney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22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29222-CF2B-4245-B3F9-213A36396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200" b="1" dirty="0" err="1"/>
              <a:t>Pr</a:t>
            </a:r>
            <a:r>
              <a:rPr lang="en-US" sz="3200" b="1" dirty="0" err="1"/>
              <a:t>edlozi</a:t>
            </a:r>
            <a:r>
              <a:rPr lang="sr-Latn-RS" sz="3200" b="1" dirty="0"/>
              <a:t> agregacije: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F7B74-A9EF-4972-8DA0-1ABA16020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dirty="0"/>
              <a:t>Ispitati </a:t>
            </a:r>
            <a:r>
              <a:rPr lang="en-US" sz="2000" dirty="0" err="1"/>
              <a:t>koliko</a:t>
            </a:r>
            <a:r>
              <a:rPr lang="en-US" sz="2000" dirty="0"/>
              <a:t> </a:t>
            </a:r>
            <a:r>
              <a:rPr lang="en-US" sz="2000" dirty="0" err="1"/>
              <a:t>prosječno</a:t>
            </a:r>
            <a:r>
              <a:rPr lang="en-US" sz="2000" dirty="0"/>
              <a:t> </a:t>
            </a:r>
            <a:r>
              <a:rPr lang="en-US" sz="2000" dirty="0" err="1"/>
              <a:t>traju</a:t>
            </a:r>
            <a:r>
              <a:rPr lang="en-US" sz="2000" dirty="0"/>
              <a:t> </a:t>
            </a:r>
            <a:r>
              <a:rPr lang="en-US" sz="2000" dirty="0" err="1"/>
              <a:t>pjesme</a:t>
            </a:r>
            <a:r>
              <a:rPr lang="en-US" sz="2000" dirty="0"/>
              <a:t> </a:t>
            </a:r>
            <a:r>
              <a:rPr lang="en-US" sz="2000" dirty="0" err="1"/>
              <a:t>koje</a:t>
            </a:r>
            <a:r>
              <a:rPr lang="en-US" sz="2000" dirty="0"/>
              <a:t> </a:t>
            </a:r>
            <a:r>
              <a:rPr lang="en-US" sz="2000" dirty="0" err="1"/>
              <a:t>su</a:t>
            </a:r>
            <a:r>
              <a:rPr lang="en-US" sz="2000" dirty="0"/>
              <a:t> </a:t>
            </a:r>
            <a:r>
              <a:rPr lang="en-US" sz="2000" dirty="0" err="1"/>
              <a:t>izdate</a:t>
            </a:r>
            <a:r>
              <a:rPr lang="en-US" sz="2000" dirty="0"/>
              <a:t> pre 2000. </a:t>
            </a:r>
            <a:r>
              <a:rPr lang="en-US" sz="2000" dirty="0" err="1"/>
              <a:t>sa</a:t>
            </a:r>
            <a:r>
              <a:rPr lang="en-US" sz="2000" dirty="0"/>
              <a:t> </a:t>
            </a:r>
            <a:r>
              <a:rPr lang="en-US" sz="2000" dirty="0" err="1"/>
              <a:t>najvećim</a:t>
            </a:r>
            <a:r>
              <a:rPr lang="en-US" sz="2000" dirty="0"/>
              <a:t> </a:t>
            </a:r>
            <a:r>
              <a:rPr lang="en-US" sz="2000" dirty="0" err="1"/>
              <a:t>tempom</a:t>
            </a:r>
            <a:r>
              <a:rPr lang="en-US" sz="2000" dirty="0"/>
              <a:t>.</a:t>
            </a:r>
            <a:endParaRPr lang="sr-Latn-R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Uporedite</a:t>
            </a:r>
            <a:r>
              <a:rPr lang="en-US" sz="2000" dirty="0"/>
              <a:t> da li </a:t>
            </a:r>
            <a:r>
              <a:rPr lang="en-US" sz="2000" dirty="0" err="1"/>
              <a:t>duže</a:t>
            </a:r>
            <a:r>
              <a:rPr lang="en-US" sz="2000" dirty="0"/>
              <a:t> </a:t>
            </a:r>
            <a:r>
              <a:rPr lang="en-US" sz="2000" dirty="0" err="1"/>
              <a:t>traju</a:t>
            </a:r>
            <a:r>
              <a:rPr lang="en-US" sz="2000" dirty="0"/>
              <a:t> </a:t>
            </a:r>
            <a:r>
              <a:rPr lang="en-US" sz="2000" dirty="0" err="1"/>
              <a:t>numere</a:t>
            </a:r>
            <a:r>
              <a:rPr lang="en-US" sz="2000" dirty="0"/>
              <a:t> </a:t>
            </a:r>
            <a:r>
              <a:rPr lang="en-US" sz="2000" dirty="0" err="1"/>
              <a:t>koje</a:t>
            </a:r>
            <a:r>
              <a:rPr lang="en-US" sz="2000" dirty="0"/>
              <a:t> </a:t>
            </a:r>
            <a:r>
              <a:rPr lang="en-US" sz="2000" dirty="0" err="1"/>
              <a:t>imaju</a:t>
            </a:r>
            <a:r>
              <a:rPr lang="en-US" sz="2000" dirty="0"/>
              <a:t> </a:t>
            </a:r>
            <a:r>
              <a:rPr lang="sr-Latn-RS" sz="2000" dirty="0"/>
              <a:t>instrumentalne </a:t>
            </a:r>
            <a:r>
              <a:rPr lang="sr-Latn-RS" sz="2000" dirty="0" err="1"/>
              <a:t>dijelove</a:t>
            </a:r>
            <a:r>
              <a:rPr lang="en-US" sz="2000" dirty="0"/>
              <a:t> u </a:t>
            </a:r>
            <a:r>
              <a:rPr lang="en-US" sz="2000" dirty="0" err="1"/>
              <a:t>svom</a:t>
            </a:r>
            <a:r>
              <a:rPr lang="en-US" sz="2000" dirty="0"/>
              <a:t> </a:t>
            </a:r>
            <a:r>
              <a:rPr lang="en-US" sz="2000" dirty="0" err="1"/>
              <a:t>izvođenju</a:t>
            </a:r>
            <a:r>
              <a:rPr lang="en-US" sz="2000" dirty="0"/>
              <a:t> </a:t>
            </a:r>
            <a:r>
              <a:rPr lang="en-US" sz="2000" dirty="0" err="1"/>
              <a:t>ili</a:t>
            </a:r>
            <a:r>
              <a:rPr lang="en-US" sz="2000" dirty="0"/>
              <a:t> one </a:t>
            </a:r>
            <a:r>
              <a:rPr lang="en-US" sz="2000" dirty="0" err="1"/>
              <a:t>sa</a:t>
            </a:r>
            <a:r>
              <a:rPr lang="en-US" sz="2000" dirty="0"/>
              <a:t> </a:t>
            </a:r>
            <a:r>
              <a:rPr lang="en-US" sz="2000" dirty="0" err="1"/>
              <a:t>velikim</a:t>
            </a:r>
            <a:r>
              <a:rPr lang="en-US" sz="2000" dirty="0"/>
              <a:t> </a:t>
            </a:r>
            <a:r>
              <a:rPr lang="en-US" sz="2000" dirty="0" err="1"/>
              <a:t>udjelom</a:t>
            </a:r>
            <a:r>
              <a:rPr lang="en-US" sz="2000" dirty="0"/>
              <a:t> </a:t>
            </a:r>
            <a:r>
              <a:rPr lang="en-US" sz="2000" dirty="0" err="1"/>
              <a:t>izgoverenih</a:t>
            </a:r>
            <a:r>
              <a:rPr lang="en-US" sz="2000" dirty="0"/>
              <a:t> </a:t>
            </a:r>
            <a:r>
              <a:rPr lang="en-US" sz="2000" dirty="0" err="1"/>
              <a:t>riječi</a:t>
            </a:r>
            <a:r>
              <a:rPr lang="en-US" sz="2000" dirty="0"/>
              <a:t>.</a:t>
            </a:r>
            <a:endParaRPr lang="sr-Latn-R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dirty="0"/>
              <a:t>Izlistati </a:t>
            </a:r>
            <a:r>
              <a:rPr lang="sr-Latn-RS" sz="2000" dirty="0" err="1"/>
              <a:t>pjesmu</a:t>
            </a:r>
            <a:r>
              <a:rPr lang="sr-Latn-RS" sz="2000" dirty="0"/>
              <a:t> koja ima najveću </a:t>
            </a:r>
            <a:r>
              <a:rPr lang="sr-Latn-RS" sz="2000" dirty="0" err="1"/>
              <a:t>mjeru</a:t>
            </a:r>
            <a:r>
              <a:rPr lang="sr-Latn-RS" sz="2000" dirty="0"/>
              <a:t> za pozitivnost (valence) i najveću </a:t>
            </a:r>
            <a:r>
              <a:rPr lang="sr-Latn-RS" sz="2000" dirty="0" err="1"/>
              <a:t>vrijednost</a:t>
            </a:r>
            <a:r>
              <a:rPr lang="sr-Latn-RS" sz="2000" dirty="0"/>
              <a:t> za </a:t>
            </a:r>
            <a:r>
              <a:rPr lang="sr-Latn-RS" sz="2000" i="1" dirty="0" err="1"/>
              <a:t>energy</a:t>
            </a:r>
            <a:r>
              <a:rPr lang="sr-Latn-RS" sz="2000" dirty="0"/>
              <a:t> atribut kao i album na kom se nalazi za numera.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Prikazati</a:t>
            </a:r>
            <a:r>
              <a:rPr lang="en-US" sz="2000" dirty="0"/>
              <a:t> </a:t>
            </a:r>
            <a:r>
              <a:rPr lang="en-US" sz="2000" dirty="0" err="1"/>
              <a:t>numere</a:t>
            </a:r>
            <a:r>
              <a:rPr lang="en-US" sz="2000" dirty="0"/>
              <a:t> </a:t>
            </a:r>
            <a:r>
              <a:rPr lang="en-US" sz="2000" dirty="0" err="1"/>
              <a:t>koje</a:t>
            </a:r>
            <a:r>
              <a:rPr lang="en-US" sz="2000" dirty="0"/>
              <a:t> </a:t>
            </a:r>
            <a:r>
              <a:rPr lang="en-US" sz="2000" dirty="0" err="1"/>
              <a:t>su</a:t>
            </a:r>
            <a:r>
              <a:rPr lang="en-US" sz="2000" dirty="0"/>
              <a:t> </a:t>
            </a:r>
            <a:r>
              <a:rPr lang="en-US" sz="2000" dirty="0" err="1"/>
              <a:t>označene</a:t>
            </a:r>
            <a:r>
              <a:rPr lang="en-US" sz="2000" dirty="0"/>
              <a:t> u minor </a:t>
            </a:r>
            <a:r>
              <a:rPr lang="en-US" sz="2000" dirty="0" err="1"/>
              <a:t>modu</a:t>
            </a:r>
            <a:r>
              <a:rPr lang="en-US" sz="2000" dirty="0"/>
              <a:t>, a </a:t>
            </a:r>
            <a:r>
              <a:rPr lang="en-US" sz="2000" dirty="0" err="1"/>
              <a:t>izdate</a:t>
            </a:r>
            <a:r>
              <a:rPr lang="en-US" sz="2000" dirty="0"/>
              <a:t> </a:t>
            </a:r>
            <a:r>
              <a:rPr lang="en-US" sz="2000" dirty="0" err="1"/>
              <a:t>su</a:t>
            </a:r>
            <a:r>
              <a:rPr lang="en-US" sz="2000" dirty="0"/>
              <a:t> </a:t>
            </a:r>
            <a:r>
              <a:rPr lang="en-US" sz="2000" dirty="0" err="1"/>
              <a:t>izmedju</a:t>
            </a:r>
            <a:r>
              <a:rPr lang="en-US" sz="2000" dirty="0"/>
              <a:t> 1980. </a:t>
            </a:r>
            <a:r>
              <a:rPr lang="en-US" sz="2000" dirty="0" err="1"/>
              <a:t>i</a:t>
            </a:r>
            <a:r>
              <a:rPr lang="en-US" sz="2000" dirty="0"/>
              <a:t> 1990. </a:t>
            </a:r>
            <a:r>
              <a:rPr lang="en-US" sz="2000" dirty="0" err="1"/>
              <a:t>sa</a:t>
            </a:r>
            <a:r>
              <a:rPr lang="en-US" sz="2000" dirty="0"/>
              <a:t> </a:t>
            </a:r>
            <a:r>
              <a:rPr lang="en-US" sz="2000" dirty="0" err="1"/>
              <a:t>najvećom</a:t>
            </a:r>
            <a:r>
              <a:rPr lang="en-US" sz="2000" dirty="0"/>
              <a:t> </a:t>
            </a:r>
            <a:r>
              <a:rPr lang="en-US" sz="2000" dirty="0" err="1"/>
              <a:t>mjerom</a:t>
            </a:r>
            <a:r>
              <a:rPr lang="en-US" sz="2000" dirty="0"/>
              <a:t> </a:t>
            </a:r>
            <a:r>
              <a:rPr lang="en-US" sz="2000" dirty="0" err="1"/>
              <a:t>akustičnosti</a:t>
            </a:r>
            <a:r>
              <a:rPr lang="en-US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dirty="0"/>
              <a:t>Izlistati ime izvođača koji je izdao najviše numera sa eksplicitnim kontekstom.</a:t>
            </a:r>
          </a:p>
          <a:p>
            <a:pPr marL="342900" indent="-342900">
              <a:buAutoNum type="arabicPeriod" startAt="3"/>
            </a:pPr>
            <a:endParaRPr lang="sr-Latn-RS" sz="1800" dirty="0">
              <a:latin typeface="Whitney"/>
            </a:endParaRPr>
          </a:p>
        </p:txBody>
      </p:sp>
    </p:spTree>
    <p:extLst>
      <p:ext uri="{BB962C8B-B14F-4D97-AF65-F5344CB8AC3E}">
        <p14:creationId xmlns:p14="http://schemas.microsoft.com/office/powerpoint/2010/main" val="39746193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7E44CA-75DE-4E1F-BD7E-5DD53A138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594" y="991521"/>
            <a:ext cx="5958280" cy="487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9609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Custom 38">
    <a:dk1>
      <a:sysClr val="windowText" lastClr="000000"/>
    </a:dk1>
    <a:lt1>
      <a:sysClr val="window" lastClr="FFFFFF"/>
    </a:lt1>
    <a:dk2>
      <a:srgbClr val="505046"/>
    </a:dk2>
    <a:lt2>
      <a:srgbClr val="EEECE1"/>
    </a:lt2>
    <a:accent1>
      <a:srgbClr val="EE462D"/>
    </a:accent1>
    <a:accent2>
      <a:srgbClr val="595A85"/>
    </a:accent2>
    <a:accent3>
      <a:srgbClr val="8D6F5B"/>
    </a:accent3>
    <a:accent4>
      <a:srgbClr val="FABD2F"/>
    </a:accent4>
    <a:accent5>
      <a:srgbClr val="AF8073"/>
    </a:accent5>
    <a:accent6>
      <a:srgbClr val="787880"/>
    </a:accent6>
    <a:hlink>
      <a:srgbClr val="CC8D00"/>
    </a:hlink>
    <a:folHlink>
      <a:srgbClr val="82829E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59927E4-E194-47BE-91C2-B87D50CF51D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4A532A-EA0D-41F9-B458-AF9358EF2F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E92E9E5-79AF-4029-8FCA-9C327D54FD8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447</TotalTime>
  <Words>508</Words>
  <Application>Microsoft Office PowerPoint</Application>
  <PresentationFormat>Widescreen</PresentationFormat>
  <Paragraphs>81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Avenir Next LT Pro</vt:lpstr>
      <vt:lpstr>Avenir Next LT Pro Light</vt:lpstr>
      <vt:lpstr>Garamond</vt:lpstr>
      <vt:lpstr>Inter</vt:lpstr>
      <vt:lpstr>Whitney</vt:lpstr>
      <vt:lpstr>zeitung</vt:lpstr>
      <vt:lpstr>SavonVTI</vt:lpstr>
      <vt:lpstr>Music data sets</vt:lpstr>
      <vt:lpstr>PowerPoint Presentation</vt:lpstr>
      <vt:lpstr>PowerPoint Presentation</vt:lpstr>
      <vt:lpstr>Karakteristike skupa podataka:</vt:lpstr>
      <vt:lpstr>PowerPoint Presentation</vt:lpstr>
      <vt:lpstr>PowerPoint Presentation</vt:lpstr>
      <vt:lpstr>Predlozi agregacije:</vt:lpstr>
      <vt:lpstr>Predlozi agregacije: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Jovana Bogojevic</dc:creator>
  <cp:lastModifiedBy>Jovana Bogojevic</cp:lastModifiedBy>
  <cp:revision>22</cp:revision>
  <dcterms:created xsi:type="dcterms:W3CDTF">2021-05-26T15:59:15Z</dcterms:created>
  <dcterms:modified xsi:type="dcterms:W3CDTF">2022-02-21T17:44:59Z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