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4" r:id="rId8"/>
    <p:sldId id="265" r:id="rId9"/>
    <p:sldId id="266"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94660"/>
  </p:normalViewPr>
  <p:slideViewPr>
    <p:cSldViewPr snapToGrid="0">
      <p:cViewPr varScale="1">
        <p:scale>
          <a:sx n="86" d="100"/>
          <a:sy n="86" d="100"/>
        </p:scale>
        <p:origin x="74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6B30-7442-45EA-AB1D-240C91343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75749D-3E9C-43A2-B97C-AFE74C0D4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51DE7-C77A-439D-953C-6F2315A43903}"/>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5" name="Footer Placeholder 4">
            <a:extLst>
              <a:ext uri="{FF2B5EF4-FFF2-40B4-BE49-F238E27FC236}">
                <a16:creationId xmlns:a16="http://schemas.microsoft.com/office/drawing/2014/main" id="{947EEC2D-7602-4372-9513-FB343A926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3C0FC-68DE-433B-85AE-AC3DD369DE8D}"/>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45482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F3FD-84C8-4BFE-8A8F-B544B569CA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05350-7576-4984-A4AE-44BC5E634E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8C927-B8EB-4076-8548-3222A5D1581B}"/>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5" name="Footer Placeholder 4">
            <a:extLst>
              <a:ext uri="{FF2B5EF4-FFF2-40B4-BE49-F238E27FC236}">
                <a16:creationId xmlns:a16="http://schemas.microsoft.com/office/drawing/2014/main" id="{33A3B0DE-4E4E-4BED-913F-AC2E5397A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A5211-7C2E-45D3-B1DC-0C0CAB6F19C0}"/>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40710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80D7D-603E-4351-AB81-BDF277E50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19C44-6585-4A16-BA28-02C179ACE9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EECD4-44FF-4781-89D0-26666CB8B3B6}"/>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5" name="Footer Placeholder 4">
            <a:extLst>
              <a:ext uri="{FF2B5EF4-FFF2-40B4-BE49-F238E27FC236}">
                <a16:creationId xmlns:a16="http://schemas.microsoft.com/office/drawing/2014/main" id="{F5A4C296-CBD1-46C0-B8F9-35C0B6647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62C73-3D15-47A8-8EA9-736BB6BF62F1}"/>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22206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B7F0-0CBD-46DD-8BE9-45C05BB936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D2D2EE-99A0-4065-AEB5-58E2C7073B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85CE-577E-461C-A3D1-1FC0D7B5303A}"/>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5" name="Footer Placeholder 4">
            <a:extLst>
              <a:ext uri="{FF2B5EF4-FFF2-40B4-BE49-F238E27FC236}">
                <a16:creationId xmlns:a16="http://schemas.microsoft.com/office/drawing/2014/main" id="{A75916E2-AF5E-4E3F-B211-B14BFEF08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6CE79-DE55-4FEB-8CBE-2FD91D635E3B}"/>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01974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89EA-C328-4125-8951-AD75C1CD6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DA604B-6076-4754-9CDD-68A688904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C97DB5-B5C5-4021-BB96-64FB0FFAB345}"/>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5" name="Footer Placeholder 4">
            <a:extLst>
              <a:ext uri="{FF2B5EF4-FFF2-40B4-BE49-F238E27FC236}">
                <a16:creationId xmlns:a16="http://schemas.microsoft.com/office/drawing/2014/main" id="{CB8E27DC-94DD-43BD-86FC-AFBCBCB2B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A41A0-2CA1-4E56-8C1D-F9CCF3F149DA}"/>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68115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79DE-49BA-4FC9-9BED-4E9942F74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826C7-3EEB-4715-AD81-74F687E8BA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B4432B-2AA8-4049-8CEC-9451B5C4A3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F344C-E6A4-4E1B-A4CC-5335B1CA9592}"/>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6" name="Footer Placeholder 5">
            <a:extLst>
              <a:ext uri="{FF2B5EF4-FFF2-40B4-BE49-F238E27FC236}">
                <a16:creationId xmlns:a16="http://schemas.microsoft.com/office/drawing/2014/main" id="{06095428-7D8E-4FD8-B5A3-67B004763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60C02-883E-47C4-A9C4-62633D61714B}"/>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339412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9ED2-0DF8-46BB-8784-241E52497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9664B-24BB-4AE3-A2DB-52E8ACAD8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1A41D8-994E-4C07-A754-EFCCE2F666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D5F2E-8FD6-4192-A32D-E2D7C1C00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519825-AD24-439F-BF86-10B34C3ADB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D94A6-D218-4281-AEE2-3F7019FAEEF9}"/>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8" name="Footer Placeholder 7">
            <a:extLst>
              <a:ext uri="{FF2B5EF4-FFF2-40B4-BE49-F238E27FC236}">
                <a16:creationId xmlns:a16="http://schemas.microsoft.com/office/drawing/2014/main" id="{1C0578AB-C60C-4155-BAC2-8C320AB73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E14B3-C517-4B60-8ED5-9499431E32E5}"/>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84175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A945-CB0B-46F2-968E-E1DC5A3BD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00984-2D8D-45DA-AB41-20A7A99375AA}"/>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4" name="Footer Placeholder 3">
            <a:extLst>
              <a:ext uri="{FF2B5EF4-FFF2-40B4-BE49-F238E27FC236}">
                <a16:creationId xmlns:a16="http://schemas.microsoft.com/office/drawing/2014/main" id="{F75CACEC-0E20-4235-957A-C2BDB023D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73C047-0262-4CEE-98CC-4F6656B81BA4}"/>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9290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2A8256-BEBF-474F-99AE-13A29870BA9B}"/>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3" name="Footer Placeholder 2">
            <a:extLst>
              <a:ext uri="{FF2B5EF4-FFF2-40B4-BE49-F238E27FC236}">
                <a16:creationId xmlns:a16="http://schemas.microsoft.com/office/drawing/2014/main" id="{25042024-2150-4822-935A-FA63649CC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AB129-5DE9-4C7A-8F62-3DC5299B42D3}"/>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38013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08B5-2FFF-4A8C-879B-19A6B78B2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59E74-B6DF-412F-945E-7DBD1E66A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89282-1462-4A9C-BF04-33EF44DA2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638AD-7F4B-4460-9DC8-5B34473B1EA1}"/>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6" name="Footer Placeholder 5">
            <a:extLst>
              <a:ext uri="{FF2B5EF4-FFF2-40B4-BE49-F238E27FC236}">
                <a16:creationId xmlns:a16="http://schemas.microsoft.com/office/drawing/2014/main" id="{25EBF89A-D949-4730-B521-331799AEA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DCCBD-D3FB-4765-8228-A99D71650351}"/>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29833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5C62-C51E-47FC-9E19-E39D5327B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83D67-D485-402D-8622-5DE0D9429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3119B-214D-48B0-95A3-C0E781955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EB727D-D0A5-4817-928C-0522F04B4D79}"/>
              </a:ext>
            </a:extLst>
          </p:cNvPr>
          <p:cNvSpPr>
            <a:spLocks noGrp="1"/>
          </p:cNvSpPr>
          <p:nvPr>
            <p:ph type="dt" sz="half" idx="10"/>
          </p:nvPr>
        </p:nvSpPr>
        <p:spPr/>
        <p:txBody>
          <a:bodyPr/>
          <a:lstStyle/>
          <a:p>
            <a:fld id="{0FB6627F-71B9-4411-914C-D2A7A7346A35}" type="datetimeFigureOut">
              <a:rPr lang="en-US" smtClean="0"/>
              <a:t>1/8/2018</a:t>
            </a:fld>
            <a:endParaRPr lang="en-US"/>
          </a:p>
        </p:txBody>
      </p:sp>
      <p:sp>
        <p:nvSpPr>
          <p:cNvPr id="6" name="Footer Placeholder 5">
            <a:extLst>
              <a:ext uri="{FF2B5EF4-FFF2-40B4-BE49-F238E27FC236}">
                <a16:creationId xmlns:a16="http://schemas.microsoft.com/office/drawing/2014/main" id="{D29814C6-ED17-4405-9B10-3F61C3423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0D14F-93CC-482D-8A6B-702F8B806DB7}"/>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417608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FD78C-FB2C-46BA-B939-3120E4357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9F499-42A8-45FC-8D6C-91CC34DF4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3A015-FFE2-4027-8042-37C7906D9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6627F-71B9-4411-914C-D2A7A7346A35}" type="datetimeFigureOut">
              <a:rPr lang="en-US" smtClean="0"/>
              <a:t>1/8/2018</a:t>
            </a:fld>
            <a:endParaRPr lang="en-US"/>
          </a:p>
        </p:txBody>
      </p:sp>
      <p:sp>
        <p:nvSpPr>
          <p:cNvPr id="5" name="Footer Placeholder 4">
            <a:extLst>
              <a:ext uri="{FF2B5EF4-FFF2-40B4-BE49-F238E27FC236}">
                <a16:creationId xmlns:a16="http://schemas.microsoft.com/office/drawing/2014/main" id="{0AB70FB9-6422-4A54-87AB-D9288FCB9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950EC9-59B0-4721-8D21-A64D13A3E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9D16-7198-4F3F-A177-251956365D35}" type="slidenum">
              <a:rPr lang="en-US" smtClean="0"/>
              <a:t>‹#›</a:t>
            </a:fld>
            <a:endParaRPr lang="en-US"/>
          </a:p>
        </p:txBody>
      </p:sp>
    </p:spTree>
    <p:extLst>
      <p:ext uri="{BB962C8B-B14F-4D97-AF65-F5344CB8AC3E}">
        <p14:creationId xmlns:p14="http://schemas.microsoft.com/office/powerpoint/2010/main" val="2170788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50C2-0CB2-4BAB-A269-8DE811A27FDC}"/>
              </a:ext>
            </a:extLst>
          </p:cNvPr>
          <p:cNvSpPr>
            <a:spLocks noGrp="1"/>
          </p:cNvSpPr>
          <p:nvPr>
            <p:ph type="ctrTitle"/>
          </p:nvPr>
        </p:nvSpPr>
        <p:spPr/>
        <p:txBody>
          <a:bodyPr/>
          <a:lstStyle/>
          <a:p>
            <a:r>
              <a:rPr lang="en-US" b="1" dirty="0"/>
              <a:t>Flu Tracker</a:t>
            </a:r>
            <a:r>
              <a:rPr lang="en-US" dirty="0"/>
              <a:t>: </a:t>
            </a:r>
            <a:r>
              <a:rPr lang="en-US" sz="3600" dirty="0"/>
              <a:t>A study of influenza data and influences for the state of New York</a:t>
            </a:r>
          </a:p>
        </p:txBody>
      </p:sp>
      <p:sp>
        <p:nvSpPr>
          <p:cNvPr id="3" name="Subtitle 2">
            <a:extLst>
              <a:ext uri="{FF2B5EF4-FFF2-40B4-BE49-F238E27FC236}">
                <a16:creationId xmlns:a16="http://schemas.microsoft.com/office/drawing/2014/main" id="{7E590187-ECC0-4402-8B5E-D0D8EC96FEFF}"/>
              </a:ext>
            </a:extLst>
          </p:cNvPr>
          <p:cNvSpPr>
            <a:spLocks noGrp="1"/>
          </p:cNvSpPr>
          <p:nvPr>
            <p:ph type="subTitle" idx="1"/>
          </p:nvPr>
        </p:nvSpPr>
        <p:spPr/>
        <p:txBody>
          <a:bodyPr/>
          <a:lstStyle/>
          <a:p>
            <a:r>
              <a:rPr lang="en-US" dirty="0"/>
              <a:t>By Ben G., Lee H., Joe L.</a:t>
            </a:r>
          </a:p>
        </p:txBody>
      </p:sp>
    </p:spTree>
    <p:extLst>
      <p:ext uri="{BB962C8B-B14F-4D97-AF65-F5344CB8AC3E}">
        <p14:creationId xmlns:p14="http://schemas.microsoft.com/office/powerpoint/2010/main" val="287927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8C6A-8781-4BD2-98E6-9B6A8E290EE5}"/>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8F771576-EED1-4EB1-A885-9C64E50999D1}"/>
              </a:ext>
            </a:extLst>
          </p:cNvPr>
          <p:cNvSpPr>
            <a:spLocks noGrp="1"/>
          </p:cNvSpPr>
          <p:nvPr>
            <p:ph idx="1"/>
          </p:nvPr>
        </p:nvSpPr>
        <p:spPr/>
        <p:txBody>
          <a:bodyPr/>
          <a:lstStyle/>
          <a:p>
            <a:pPr marL="0" indent="0">
              <a:buNone/>
            </a:pPr>
            <a:r>
              <a:rPr lang="en-US" dirty="0"/>
              <a:t>Weather correlation-</a:t>
            </a:r>
          </a:p>
          <a:p>
            <a:r>
              <a:rPr lang="en-US" dirty="0"/>
              <a:t>Flu incidents are more likely during colder average temperatures.</a:t>
            </a:r>
          </a:p>
          <a:p>
            <a:pPr marL="0" indent="0">
              <a:buNone/>
            </a:pPr>
            <a:endParaRPr lang="en-US" dirty="0"/>
          </a:p>
          <a:p>
            <a:pPr marL="0" indent="0">
              <a:buNone/>
            </a:pPr>
            <a:r>
              <a:rPr lang="en-US" dirty="0"/>
              <a:t>Flu Incident Spikes-</a:t>
            </a:r>
          </a:p>
          <a:p>
            <a:r>
              <a:rPr lang="en-US" dirty="0"/>
              <a:t>The 2016 vaccine did not appear to be as effective as that of the 2015 vaccine.</a:t>
            </a:r>
          </a:p>
          <a:p>
            <a:r>
              <a:rPr lang="en-US" dirty="0"/>
              <a:t>Although air travel shows that spikes occurred while net passenger counts were closer to that of zero, it cannot fully explain why 2016 saw greater flu incidences than that of 2015.</a:t>
            </a:r>
          </a:p>
        </p:txBody>
      </p:sp>
    </p:spTree>
    <p:extLst>
      <p:ext uri="{BB962C8B-B14F-4D97-AF65-F5344CB8AC3E}">
        <p14:creationId xmlns:p14="http://schemas.microsoft.com/office/powerpoint/2010/main" val="395330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DBFC-B8D9-4A88-B5D6-6489647F8AD1}"/>
              </a:ext>
            </a:extLst>
          </p:cNvPr>
          <p:cNvSpPr>
            <a:spLocks noGrp="1"/>
          </p:cNvSpPr>
          <p:nvPr>
            <p:ph type="title"/>
          </p:nvPr>
        </p:nvSpPr>
        <p:spPr/>
        <p:txBody>
          <a:bodyPr/>
          <a:lstStyle/>
          <a:p>
            <a:r>
              <a:rPr lang="en-US" dirty="0"/>
              <a:t>Q &amp; A Time</a:t>
            </a:r>
          </a:p>
        </p:txBody>
      </p:sp>
      <p:sp>
        <p:nvSpPr>
          <p:cNvPr id="3" name="Content Placeholder 2">
            <a:extLst>
              <a:ext uri="{FF2B5EF4-FFF2-40B4-BE49-F238E27FC236}">
                <a16:creationId xmlns:a16="http://schemas.microsoft.com/office/drawing/2014/main" id="{E17C0EC8-A708-49EB-A5AE-D2CC76522983}"/>
              </a:ext>
            </a:extLst>
          </p:cNvPr>
          <p:cNvSpPr>
            <a:spLocks noGrp="1"/>
          </p:cNvSpPr>
          <p:nvPr>
            <p:ph idx="1"/>
          </p:nvPr>
        </p:nvSpPr>
        <p:spPr/>
        <p:txBody>
          <a:bodyPr/>
          <a:lstStyle/>
          <a:p>
            <a:pPr marL="0" indent="0">
              <a:buNone/>
            </a:pPr>
            <a:endParaRPr lang="en-US" dirty="0"/>
          </a:p>
          <a:p>
            <a:pPr marL="0" indent="0">
              <a:buNone/>
            </a:pPr>
            <a:r>
              <a:rPr lang="en-US" dirty="0"/>
              <a:t>If we had time…</a:t>
            </a:r>
          </a:p>
          <a:p>
            <a:r>
              <a:rPr lang="en-US" sz="1800" dirty="0"/>
              <a:t>We would look into finding corollary factors that may have had effects on the 2015-2017 flu seasons. </a:t>
            </a:r>
          </a:p>
          <a:p>
            <a:r>
              <a:rPr lang="en-US" sz="1800" dirty="0"/>
              <a:t>We would explore more into vaccination effectiveness and why the vaccines for the 2016-17 flu season did not seem to be as effective.</a:t>
            </a:r>
          </a:p>
          <a:p>
            <a:r>
              <a:rPr lang="en-US" sz="1800" dirty="0"/>
              <a:t>Look into flu incubation periods and flu transmission patterns. </a:t>
            </a:r>
          </a:p>
          <a:p>
            <a:r>
              <a:rPr lang="en-US" sz="1800" dirty="0"/>
              <a:t>We would also explore data reporting and recording methods to verify accuracy.</a:t>
            </a:r>
          </a:p>
          <a:p>
            <a:pPr marL="0" indent="0">
              <a:buNone/>
            </a:pPr>
            <a:endParaRPr lang="en-US" sz="1800" dirty="0"/>
          </a:p>
          <a:p>
            <a:endParaRPr lang="en-US" sz="1800" dirty="0"/>
          </a:p>
        </p:txBody>
      </p:sp>
    </p:spTree>
    <p:extLst>
      <p:ext uri="{BB962C8B-B14F-4D97-AF65-F5344CB8AC3E}">
        <p14:creationId xmlns:p14="http://schemas.microsoft.com/office/powerpoint/2010/main" val="424241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1002-B170-4A95-A3C9-1C22CB2E1F09}"/>
              </a:ext>
            </a:extLst>
          </p:cNvPr>
          <p:cNvSpPr>
            <a:spLocks noGrp="1"/>
          </p:cNvSpPr>
          <p:nvPr>
            <p:ph type="title"/>
          </p:nvPr>
        </p:nvSpPr>
        <p:spPr/>
        <p:txBody>
          <a:bodyPr/>
          <a:lstStyle/>
          <a:p>
            <a:r>
              <a:rPr lang="en-US" b="1" dirty="0"/>
              <a:t>Motivation</a:t>
            </a:r>
          </a:p>
        </p:txBody>
      </p:sp>
      <p:sp>
        <p:nvSpPr>
          <p:cNvPr id="3" name="Content Placeholder 2">
            <a:extLst>
              <a:ext uri="{FF2B5EF4-FFF2-40B4-BE49-F238E27FC236}">
                <a16:creationId xmlns:a16="http://schemas.microsoft.com/office/drawing/2014/main" id="{8AD7BB25-CAB7-416F-AA7E-1AABD371565A}"/>
              </a:ext>
            </a:extLst>
          </p:cNvPr>
          <p:cNvSpPr>
            <a:spLocks noGrp="1"/>
          </p:cNvSpPr>
          <p:nvPr>
            <p:ph idx="1"/>
          </p:nvPr>
        </p:nvSpPr>
        <p:spPr/>
        <p:txBody>
          <a:bodyPr>
            <a:normAutofit fontScale="92500" lnSpcReduction="20000"/>
          </a:bodyPr>
          <a:lstStyle/>
          <a:p>
            <a:r>
              <a:rPr lang="en-US" dirty="0"/>
              <a:t>Hypothesis</a:t>
            </a:r>
          </a:p>
          <a:p>
            <a:pPr lvl="1"/>
            <a:r>
              <a:rPr lang="en-US" dirty="0"/>
              <a:t>Colder weather plays a significant role in influenza outbreaks.</a:t>
            </a:r>
          </a:p>
          <a:p>
            <a:r>
              <a:rPr lang="en-US" dirty="0"/>
              <a:t>Questions asked</a:t>
            </a:r>
          </a:p>
          <a:p>
            <a:pPr lvl="1"/>
            <a:r>
              <a:rPr lang="en-US" dirty="0"/>
              <a:t>Do various weather elements play a role in flu incidences (e.g. temperature, precipitation,  humidity)?</a:t>
            </a:r>
          </a:p>
          <a:p>
            <a:pPr lvl="1"/>
            <a:r>
              <a:rPr lang="en-US" dirty="0"/>
              <a:t>Does the timing of vaccinations play a role in curbing influenza, if any?</a:t>
            </a:r>
          </a:p>
          <a:p>
            <a:pPr lvl="2"/>
            <a:r>
              <a:rPr lang="en-US" dirty="0"/>
              <a:t>Were the vaccinations effective in reducing influenza outbreaks?  </a:t>
            </a:r>
          </a:p>
          <a:p>
            <a:pPr lvl="1"/>
            <a:r>
              <a:rPr lang="en-US" dirty="0"/>
              <a:t>Does travel play a role in affecting the influenza counts?</a:t>
            </a:r>
          </a:p>
          <a:p>
            <a:r>
              <a:rPr lang="en-US" dirty="0"/>
              <a:t>Summary</a:t>
            </a:r>
          </a:p>
          <a:p>
            <a:pPr lvl="1"/>
            <a:r>
              <a:rPr lang="en-US" dirty="0"/>
              <a:t>Weather patterns are highly correlated to influenza incidents.</a:t>
            </a:r>
          </a:p>
          <a:p>
            <a:pPr lvl="1"/>
            <a:r>
              <a:rPr lang="en-US" dirty="0"/>
              <a:t>Vaccinations in 2015 seemed to be more effective than that of 2016.</a:t>
            </a:r>
          </a:p>
          <a:p>
            <a:pPr lvl="1"/>
            <a:r>
              <a:rPr lang="en-US" dirty="0"/>
              <a:t>Air travel during times of influenza spikes show that passenger inflow/outflow counts are close to even.</a:t>
            </a:r>
          </a:p>
        </p:txBody>
      </p:sp>
    </p:spTree>
    <p:extLst>
      <p:ext uri="{BB962C8B-B14F-4D97-AF65-F5344CB8AC3E}">
        <p14:creationId xmlns:p14="http://schemas.microsoft.com/office/powerpoint/2010/main" val="278244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DF4F-B43A-42D3-A080-ED386AF0D472}"/>
              </a:ext>
            </a:extLst>
          </p:cNvPr>
          <p:cNvSpPr>
            <a:spLocks noGrp="1"/>
          </p:cNvSpPr>
          <p:nvPr>
            <p:ph type="title"/>
          </p:nvPr>
        </p:nvSpPr>
        <p:spPr/>
        <p:txBody>
          <a:bodyPr/>
          <a:lstStyle/>
          <a:p>
            <a:r>
              <a:rPr lang="en-US" b="1" dirty="0"/>
              <a:t>Questions &amp; Data</a:t>
            </a:r>
          </a:p>
        </p:txBody>
      </p:sp>
      <p:sp>
        <p:nvSpPr>
          <p:cNvPr id="3" name="Content Placeholder 2">
            <a:extLst>
              <a:ext uri="{FF2B5EF4-FFF2-40B4-BE49-F238E27FC236}">
                <a16:creationId xmlns:a16="http://schemas.microsoft.com/office/drawing/2014/main" id="{4D464236-5E1A-4F27-886A-974A23EB51DB}"/>
              </a:ext>
            </a:extLst>
          </p:cNvPr>
          <p:cNvSpPr>
            <a:spLocks noGrp="1"/>
          </p:cNvSpPr>
          <p:nvPr>
            <p:ph idx="1"/>
          </p:nvPr>
        </p:nvSpPr>
        <p:spPr>
          <a:xfrm>
            <a:off x="838200" y="1402672"/>
            <a:ext cx="10515600" cy="4774291"/>
          </a:xfrm>
        </p:spPr>
        <p:txBody>
          <a:bodyPr>
            <a:normAutofit fontScale="62500" lnSpcReduction="20000"/>
          </a:bodyPr>
          <a:lstStyle/>
          <a:p>
            <a:pPr marL="0" indent="0">
              <a:buNone/>
            </a:pPr>
            <a:r>
              <a:rPr lang="en-US" dirty="0"/>
              <a:t>Sources Used:</a:t>
            </a:r>
          </a:p>
          <a:p>
            <a:r>
              <a:rPr lang="en-US" dirty="0"/>
              <a:t>Weather Influence</a:t>
            </a:r>
          </a:p>
          <a:p>
            <a:pPr lvl="1"/>
            <a:r>
              <a:rPr lang="en-US" dirty="0"/>
              <a:t>Flu incident data – NY Dept. of Health</a:t>
            </a:r>
          </a:p>
          <a:p>
            <a:pPr lvl="2"/>
            <a:r>
              <a:rPr lang="en-US" dirty="0"/>
              <a:t>Total confirmed incidents reported.</a:t>
            </a:r>
          </a:p>
          <a:p>
            <a:pPr lvl="2"/>
            <a:r>
              <a:rPr lang="en-US" dirty="0"/>
              <a:t>Weekly Data.</a:t>
            </a:r>
          </a:p>
          <a:p>
            <a:pPr lvl="1"/>
            <a:r>
              <a:rPr lang="en-US" dirty="0"/>
              <a:t>Weather Data – National Oceanic &amp; Atmospheric Assoc.</a:t>
            </a:r>
          </a:p>
          <a:p>
            <a:pPr lvl="2"/>
            <a:r>
              <a:rPr lang="en-US" dirty="0"/>
              <a:t>Average Temperature, rainfall, snowfall data.</a:t>
            </a:r>
          </a:p>
          <a:p>
            <a:pPr lvl="2"/>
            <a:r>
              <a:rPr lang="en-US" dirty="0"/>
              <a:t>Monthly Data.</a:t>
            </a:r>
          </a:p>
          <a:p>
            <a:pPr lvl="1"/>
            <a:r>
              <a:rPr lang="en-US" dirty="0"/>
              <a:t>Vaccination Data – Center For Disease Control</a:t>
            </a:r>
          </a:p>
          <a:p>
            <a:pPr lvl="2"/>
            <a:r>
              <a:rPr lang="en-US" dirty="0"/>
              <a:t>Local area estimates: gives us a percentage of population for geographic regions such as NYC, Philly, Chicago, etc.</a:t>
            </a:r>
          </a:p>
          <a:p>
            <a:pPr lvl="2"/>
            <a:r>
              <a:rPr lang="en-US" dirty="0"/>
              <a:t>Estimates by state: sample of population for each state.  We used this dataset for New York State.</a:t>
            </a:r>
          </a:p>
          <a:p>
            <a:pPr lvl="2"/>
            <a:r>
              <a:rPr lang="en-US" dirty="0"/>
              <a:t>Each sample broken down by age range: 0-2, 3-6, 7-12, 13-18, etc.</a:t>
            </a:r>
          </a:p>
          <a:p>
            <a:pPr marL="0" indent="0">
              <a:buNone/>
            </a:pPr>
            <a:r>
              <a:rPr lang="en-US" dirty="0"/>
              <a:t>Why does the flu incident data show a spike in 2016 vs that of 2015?</a:t>
            </a:r>
          </a:p>
          <a:p>
            <a:r>
              <a:rPr lang="en-US" dirty="0"/>
              <a:t>Vaccination Influence</a:t>
            </a:r>
          </a:p>
          <a:p>
            <a:pPr lvl="1"/>
            <a:r>
              <a:rPr lang="en-US" dirty="0"/>
              <a:t>We think that the higher per capita vaccination count in NY the fewer per capita flu incidences may occur.</a:t>
            </a:r>
          </a:p>
          <a:p>
            <a:pPr lvl="1"/>
            <a:r>
              <a:rPr lang="en-US" dirty="0"/>
              <a:t>Sample population data of cumulative people vaccinated during flu season.</a:t>
            </a:r>
          </a:p>
          <a:p>
            <a:pPr lvl="1"/>
            <a:r>
              <a:rPr lang="en-US" dirty="0"/>
              <a:t>Monthly Data.</a:t>
            </a:r>
          </a:p>
          <a:p>
            <a:r>
              <a:rPr lang="en-US" dirty="0"/>
              <a:t>Air Travel Influence</a:t>
            </a:r>
          </a:p>
          <a:p>
            <a:pPr lvl="1"/>
            <a:r>
              <a:rPr lang="en-US" dirty="0"/>
              <a:t>Air travel figures from Bureau of Transportation Statistics.</a:t>
            </a:r>
          </a:p>
          <a:p>
            <a:pPr lvl="1"/>
            <a:r>
              <a:rPr lang="en-US" dirty="0"/>
              <a:t>Monthly passenger data by airline containing departure and destination locations.</a:t>
            </a:r>
          </a:p>
          <a:p>
            <a:pPr lvl="1"/>
            <a:endParaRPr lang="en-US" dirty="0"/>
          </a:p>
        </p:txBody>
      </p:sp>
    </p:spTree>
    <p:extLst>
      <p:ext uri="{BB962C8B-B14F-4D97-AF65-F5344CB8AC3E}">
        <p14:creationId xmlns:p14="http://schemas.microsoft.com/office/powerpoint/2010/main" val="304282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DDDD-F52C-4370-9373-8C69A0D02533}"/>
              </a:ext>
            </a:extLst>
          </p:cNvPr>
          <p:cNvSpPr>
            <a:spLocks noGrp="1"/>
          </p:cNvSpPr>
          <p:nvPr>
            <p:ph type="title"/>
          </p:nvPr>
        </p:nvSpPr>
        <p:spPr/>
        <p:txBody>
          <a:bodyPr/>
          <a:lstStyle/>
          <a:p>
            <a:r>
              <a:rPr lang="en-US" b="1" dirty="0"/>
              <a:t>Data Clean-up &amp; Exploration</a:t>
            </a:r>
          </a:p>
        </p:txBody>
      </p:sp>
      <p:sp>
        <p:nvSpPr>
          <p:cNvPr id="3" name="Content Placeholder 2">
            <a:extLst>
              <a:ext uri="{FF2B5EF4-FFF2-40B4-BE49-F238E27FC236}">
                <a16:creationId xmlns:a16="http://schemas.microsoft.com/office/drawing/2014/main" id="{1BF63604-8529-42B1-916A-3B680AAD6E6C}"/>
              </a:ext>
            </a:extLst>
          </p:cNvPr>
          <p:cNvSpPr>
            <a:spLocks noGrp="1"/>
          </p:cNvSpPr>
          <p:nvPr>
            <p:ph idx="1"/>
          </p:nvPr>
        </p:nvSpPr>
        <p:spPr/>
        <p:txBody>
          <a:bodyPr>
            <a:normAutofit lnSpcReduction="10000"/>
          </a:bodyPr>
          <a:lstStyle/>
          <a:p>
            <a:pPr marL="0" indent="0">
              <a:buNone/>
            </a:pPr>
            <a:r>
              <a:rPr lang="en-US" dirty="0"/>
              <a:t>Clean-up process</a:t>
            </a:r>
          </a:p>
          <a:p>
            <a:pPr lvl="1"/>
            <a:r>
              <a:rPr lang="en-US" dirty="0"/>
              <a:t>Standardizing data with different time components (e.g. weekly incident data vs monthly weather data)</a:t>
            </a:r>
          </a:p>
          <a:p>
            <a:pPr lvl="1"/>
            <a:r>
              <a:rPr lang="en-US" dirty="0" err="1"/>
              <a:t>Vacc</a:t>
            </a:r>
            <a:r>
              <a:rPr lang="en-US" dirty="0"/>
              <a:t> data by age group had to be summed and recalculated for total perc.</a:t>
            </a:r>
          </a:p>
          <a:p>
            <a:pPr lvl="1"/>
            <a:r>
              <a:rPr lang="en-US" dirty="0"/>
              <a:t>Paring down large datasets to only pull relevant information.</a:t>
            </a:r>
          </a:p>
          <a:p>
            <a:pPr lvl="1"/>
            <a:r>
              <a:rPr lang="en-US" dirty="0"/>
              <a:t>Merging datasets together to produce plots.</a:t>
            </a:r>
          </a:p>
          <a:p>
            <a:pPr lvl="1"/>
            <a:endParaRPr lang="en-US" dirty="0"/>
          </a:p>
          <a:p>
            <a:pPr lvl="1"/>
            <a:r>
              <a:rPr lang="en-US" dirty="0"/>
              <a:t>In </a:t>
            </a:r>
            <a:r>
              <a:rPr lang="en-US" dirty="0" err="1"/>
              <a:t>Jupyter</a:t>
            </a:r>
            <a:r>
              <a:rPr lang="en-US" dirty="0"/>
              <a:t> notebook with Python Pandas we used </a:t>
            </a:r>
            <a:r>
              <a:rPr lang="en-US" dirty="0" err="1"/>
              <a:t>groupby</a:t>
            </a:r>
            <a:r>
              <a:rPr lang="en-US" dirty="0"/>
              <a:t>, merges, &amp; ran percentage calculations (Calculate % change </a:t>
            </a:r>
            <a:r>
              <a:rPr lang="en-US" dirty="0" err="1"/>
              <a:t>vacc</a:t>
            </a:r>
            <a:r>
              <a:rPr lang="en-US" dirty="0"/>
              <a:t> data).  </a:t>
            </a:r>
          </a:p>
          <a:p>
            <a:pPr lvl="1"/>
            <a:endParaRPr lang="en-US" dirty="0"/>
          </a:p>
          <a:p>
            <a:pPr marL="457200" lvl="1" indent="0">
              <a:buNone/>
            </a:pPr>
            <a:endParaRPr lang="en-US" dirty="0"/>
          </a:p>
          <a:p>
            <a:pPr marL="0" indent="0">
              <a:buNone/>
            </a:pPr>
            <a:r>
              <a:rPr lang="en-US" dirty="0"/>
              <a:t>		</a:t>
            </a:r>
          </a:p>
        </p:txBody>
      </p:sp>
    </p:spTree>
    <p:extLst>
      <p:ext uri="{BB962C8B-B14F-4D97-AF65-F5344CB8AC3E}">
        <p14:creationId xmlns:p14="http://schemas.microsoft.com/office/powerpoint/2010/main" val="133388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29DC-B55F-4808-9FE4-E313861CC1C7}"/>
              </a:ext>
            </a:extLst>
          </p:cNvPr>
          <p:cNvSpPr>
            <a:spLocks noGrp="1"/>
          </p:cNvSpPr>
          <p:nvPr>
            <p:ph type="title"/>
          </p:nvPr>
        </p:nvSpPr>
        <p:spPr>
          <a:xfrm>
            <a:off x="838200" y="337416"/>
            <a:ext cx="10515600" cy="1325563"/>
          </a:xfrm>
        </p:spPr>
        <p:txBody>
          <a:bodyPr/>
          <a:lstStyle/>
          <a:p>
            <a:r>
              <a:rPr lang="en-US" b="1" dirty="0"/>
              <a:t>Data Analysis</a:t>
            </a:r>
          </a:p>
        </p:txBody>
      </p:sp>
      <p:sp>
        <p:nvSpPr>
          <p:cNvPr id="3" name="Content Placeholder 2">
            <a:extLst>
              <a:ext uri="{FF2B5EF4-FFF2-40B4-BE49-F238E27FC236}">
                <a16:creationId xmlns:a16="http://schemas.microsoft.com/office/drawing/2014/main" id="{7A5D7BCB-ABB5-459F-AAC7-0009598BE097}"/>
              </a:ext>
            </a:extLst>
          </p:cNvPr>
          <p:cNvSpPr>
            <a:spLocks noGrp="1"/>
          </p:cNvSpPr>
          <p:nvPr>
            <p:ph idx="1"/>
          </p:nvPr>
        </p:nvSpPr>
        <p:spPr>
          <a:xfrm>
            <a:off x="838200" y="1468582"/>
            <a:ext cx="10515600" cy="4736090"/>
          </a:xfrm>
        </p:spPr>
        <p:txBody>
          <a:bodyPr/>
          <a:lstStyle/>
          <a:p>
            <a:pPr marL="0" indent="0">
              <a:buNone/>
            </a:pPr>
            <a:r>
              <a:rPr lang="en-US" dirty="0"/>
              <a:t>Flu incidences for 2015-16 &amp; 2016-17</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Spikes in flu season activities are clear for 2015 vs 2016.</a:t>
            </a:r>
          </a:p>
          <a:p>
            <a:r>
              <a:rPr lang="en-US" dirty="0"/>
              <a:t>2016 season spike is significantly larger </a:t>
            </a:r>
          </a:p>
          <a:p>
            <a:pPr marL="0" indent="0">
              <a:buNone/>
            </a:pPr>
            <a:endParaRPr lang="en-US" dirty="0"/>
          </a:p>
        </p:txBody>
      </p:sp>
      <p:pic>
        <p:nvPicPr>
          <p:cNvPr id="5" name="Picture 4">
            <a:extLst>
              <a:ext uri="{FF2B5EF4-FFF2-40B4-BE49-F238E27FC236}">
                <a16:creationId xmlns:a16="http://schemas.microsoft.com/office/drawing/2014/main" id="{3E1F27CC-31C5-4D16-919F-92AF15380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7525"/>
            <a:ext cx="12192000" cy="1828800"/>
          </a:xfrm>
          <a:prstGeom prst="rect">
            <a:avLst/>
          </a:prstGeom>
        </p:spPr>
      </p:pic>
    </p:spTree>
    <p:extLst>
      <p:ext uri="{BB962C8B-B14F-4D97-AF65-F5344CB8AC3E}">
        <p14:creationId xmlns:p14="http://schemas.microsoft.com/office/powerpoint/2010/main" val="72203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4337-3011-42E6-ACE2-E7E82A2C2EA2}"/>
              </a:ext>
            </a:extLst>
          </p:cNvPr>
          <p:cNvSpPr>
            <a:spLocks noGrp="1"/>
          </p:cNvSpPr>
          <p:nvPr>
            <p:ph type="title"/>
          </p:nvPr>
        </p:nvSpPr>
        <p:spPr/>
        <p:txBody>
          <a:bodyPr/>
          <a:lstStyle/>
          <a:p>
            <a:r>
              <a:rPr lang="en-US" b="1" dirty="0"/>
              <a:t>Data Analysis</a:t>
            </a:r>
            <a:br>
              <a:rPr lang="en-US" dirty="0"/>
            </a:br>
            <a:r>
              <a:rPr lang="en-US" dirty="0"/>
              <a:t>--Weather Patterns</a:t>
            </a:r>
          </a:p>
        </p:txBody>
      </p:sp>
      <p:pic>
        <p:nvPicPr>
          <p:cNvPr id="9" name="Content Placeholder 8">
            <a:extLst>
              <a:ext uri="{FF2B5EF4-FFF2-40B4-BE49-F238E27FC236}">
                <a16:creationId xmlns:a16="http://schemas.microsoft.com/office/drawing/2014/main" id="{0C96FC6B-78D9-4047-8D1F-D2E23BC233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9818" y="1877786"/>
            <a:ext cx="5487650" cy="3658433"/>
          </a:xfrm>
        </p:spPr>
      </p:pic>
      <p:sp>
        <p:nvSpPr>
          <p:cNvPr id="11" name="TextBox 10">
            <a:extLst>
              <a:ext uri="{FF2B5EF4-FFF2-40B4-BE49-F238E27FC236}">
                <a16:creationId xmlns:a16="http://schemas.microsoft.com/office/drawing/2014/main" id="{F922EFCB-48D5-49FD-8352-24209E9B1A7F}"/>
              </a:ext>
            </a:extLst>
          </p:cNvPr>
          <p:cNvSpPr txBox="1"/>
          <p:nvPr/>
        </p:nvSpPr>
        <p:spPr>
          <a:xfrm>
            <a:off x="6400800" y="1690688"/>
            <a:ext cx="4441371" cy="369332"/>
          </a:xfrm>
          <a:prstGeom prst="rect">
            <a:avLst/>
          </a:prstGeom>
          <a:noFill/>
        </p:spPr>
        <p:txBody>
          <a:bodyPr wrap="square" rtlCol="0">
            <a:spAutoFit/>
          </a:bodyPr>
          <a:lstStyle/>
          <a:p>
            <a:r>
              <a:rPr lang="en-US" dirty="0"/>
              <a:t>Temperature vs Flu Incidents 2015-2017</a:t>
            </a:r>
          </a:p>
        </p:txBody>
      </p:sp>
      <p:sp>
        <p:nvSpPr>
          <p:cNvPr id="12" name="TextBox 11">
            <a:extLst>
              <a:ext uri="{FF2B5EF4-FFF2-40B4-BE49-F238E27FC236}">
                <a16:creationId xmlns:a16="http://schemas.microsoft.com/office/drawing/2014/main" id="{DC18019F-44BE-493F-8A43-E3EFE1BB6E5A}"/>
              </a:ext>
            </a:extLst>
          </p:cNvPr>
          <p:cNvSpPr txBox="1"/>
          <p:nvPr/>
        </p:nvSpPr>
        <p:spPr>
          <a:xfrm>
            <a:off x="838200" y="2220686"/>
            <a:ext cx="488161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Temperature appears to be roughly correlated</a:t>
            </a:r>
          </a:p>
          <a:p>
            <a:pPr marL="285750" indent="-285750">
              <a:buFont typeface="Arial" panose="020B0604020202020204" pitchFamily="34" charset="0"/>
              <a:buChar char="•"/>
            </a:pPr>
            <a:r>
              <a:rPr lang="en-US" dirty="0"/>
              <a:t>Temperature appears to lead incident count spikes</a:t>
            </a:r>
          </a:p>
          <a:p>
            <a:endParaRPr lang="en-US" dirty="0"/>
          </a:p>
          <a:p>
            <a:pPr marL="285750" indent="-285750">
              <a:buFont typeface="Arial" panose="020B0604020202020204" pitchFamily="34" charset="0"/>
              <a:buChar char="•"/>
            </a:pPr>
            <a:r>
              <a:rPr lang="en-US" dirty="0"/>
              <a:t>Temperature does not appear to explain Year over Year (YOY) differences though.  </a:t>
            </a:r>
          </a:p>
          <a:p>
            <a:endParaRPr lang="en-US" dirty="0"/>
          </a:p>
          <a:p>
            <a:r>
              <a:rPr lang="en-US" dirty="0"/>
              <a:t>Follow up questions: </a:t>
            </a:r>
          </a:p>
          <a:p>
            <a:r>
              <a:rPr lang="en-US" dirty="0"/>
              <a:t>What is the lead time?  </a:t>
            </a:r>
          </a:p>
          <a:p>
            <a:r>
              <a:rPr lang="en-US" dirty="0"/>
              <a:t>What drives the significant YoY difference?</a:t>
            </a:r>
          </a:p>
        </p:txBody>
      </p:sp>
    </p:spTree>
    <p:extLst>
      <p:ext uri="{BB962C8B-B14F-4D97-AF65-F5344CB8AC3E}">
        <p14:creationId xmlns:p14="http://schemas.microsoft.com/office/powerpoint/2010/main" val="351221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D0A3-0792-45BF-93B4-047F08BC6F4F}"/>
              </a:ext>
            </a:extLst>
          </p:cNvPr>
          <p:cNvSpPr>
            <a:spLocks noGrp="1"/>
          </p:cNvSpPr>
          <p:nvPr>
            <p:ph type="title"/>
          </p:nvPr>
        </p:nvSpPr>
        <p:spPr/>
        <p:txBody>
          <a:bodyPr/>
          <a:lstStyle/>
          <a:p>
            <a:r>
              <a:rPr lang="en-US" b="1" dirty="0"/>
              <a:t>Data Analysis</a:t>
            </a:r>
            <a:br>
              <a:rPr lang="en-US" dirty="0"/>
            </a:br>
            <a:r>
              <a:rPr lang="en-US" dirty="0"/>
              <a:t>--Weather Lead Time</a:t>
            </a:r>
          </a:p>
        </p:txBody>
      </p:sp>
      <p:pic>
        <p:nvPicPr>
          <p:cNvPr id="5" name="Content Placeholder 4">
            <a:extLst>
              <a:ext uri="{FF2B5EF4-FFF2-40B4-BE49-F238E27FC236}">
                <a16:creationId xmlns:a16="http://schemas.microsoft.com/office/drawing/2014/main" id="{E08FA160-E46F-4C97-8B14-4B5BCE14DE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5573" y="0"/>
            <a:ext cx="5487650" cy="3519904"/>
          </a:xfrm>
        </p:spPr>
      </p:pic>
      <p:pic>
        <p:nvPicPr>
          <p:cNvPr id="7" name="Picture 6">
            <a:extLst>
              <a:ext uri="{FF2B5EF4-FFF2-40B4-BE49-F238E27FC236}">
                <a16:creationId xmlns:a16="http://schemas.microsoft.com/office/drawing/2014/main" id="{7289B16B-89F2-4016-AD81-3DF2CB617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573" y="3429000"/>
            <a:ext cx="5487650" cy="3418644"/>
          </a:xfrm>
          <a:prstGeom prst="rect">
            <a:avLst/>
          </a:prstGeom>
        </p:spPr>
      </p:pic>
      <p:sp>
        <p:nvSpPr>
          <p:cNvPr id="8" name="TextBox 7">
            <a:extLst>
              <a:ext uri="{FF2B5EF4-FFF2-40B4-BE49-F238E27FC236}">
                <a16:creationId xmlns:a16="http://schemas.microsoft.com/office/drawing/2014/main" id="{E1D2CA29-0960-46C6-96E5-285D6C5F594A}"/>
              </a:ext>
            </a:extLst>
          </p:cNvPr>
          <p:cNvSpPr txBox="1"/>
          <p:nvPr/>
        </p:nvSpPr>
        <p:spPr>
          <a:xfrm>
            <a:off x="979714" y="2155371"/>
            <a:ext cx="5724636" cy="1754326"/>
          </a:xfrm>
          <a:prstGeom prst="rect">
            <a:avLst/>
          </a:prstGeom>
          <a:noFill/>
        </p:spPr>
        <p:txBody>
          <a:bodyPr wrap="square" rtlCol="0">
            <a:spAutoFit/>
          </a:bodyPr>
          <a:lstStyle/>
          <a:p>
            <a:r>
              <a:rPr lang="en-US" dirty="0"/>
              <a:t>Studying the offset </a:t>
            </a:r>
            <a:r>
              <a:rPr lang="en-US" dirty="0" err="1"/>
              <a:t>leadtime</a:t>
            </a:r>
            <a:r>
              <a:rPr lang="en-US" dirty="0"/>
              <a:t>:</a:t>
            </a:r>
          </a:p>
          <a:p>
            <a:pPr marL="285750" indent="-285750">
              <a:buFont typeface="Arial" panose="020B0604020202020204" pitchFamily="34" charset="0"/>
              <a:buChar char="•"/>
            </a:pPr>
            <a:r>
              <a:rPr lang="en-US" dirty="0"/>
              <a:t>Roughly 6-weeks lead time in weather troughs vs flu spikes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Threshold of spike appears to begin roughly in the temperature range from low 30s through 50s</a:t>
            </a:r>
          </a:p>
        </p:txBody>
      </p:sp>
    </p:spTree>
    <p:extLst>
      <p:ext uri="{BB962C8B-B14F-4D97-AF65-F5344CB8AC3E}">
        <p14:creationId xmlns:p14="http://schemas.microsoft.com/office/powerpoint/2010/main" val="62477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FF36-6D5D-427C-8AF5-689F83509642}"/>
              </a:ext>
            </a:extLst>
          </p:cNvPr>
          <p:cNvSpPr>
            <a:spLocks noGrp="1"/>
          </p:cNvSpPr>
          <p:nvPr>
            <p:ph type="title"/>
          </p:nvPr>
        </p:nvSpPr>
        <p:spPr/>
        <p:txBody>
          <a:bodyPr/>
          <a:lstStyle/>
          <a:p>
            <a:r>
              <a:rPr lang="en-US" b="1" dirty="0"/>
              <a:t>Data Analysis</a:t>
            </a:r>
            <a:br>
              <a:rPr lang="en-US" dirty="0"/>
            </a:br>
            <a:r>
              <a:rPr lang="en-US" dirty="0"/>
              <a:t>--Vaccinations</a:t>
            </a:r>
          </a:p>
        </p:txBody>
      </p:sp>
      <p:pic>
        <p:nvPicPr>
          <p:cNvPr id="5" name="Content Placeholder 4">
            <a:extLst>
              <a:ext uri="{FF2B5EF4-FFF2-40B4-BE49-F238E27FC236}">
                <a16:creationId xmlns:a16="http://schemas.microsoft.com/office/drawing/2014/main" id="{9EA29051-DA52-49D9-9B74-EDB5BA2F2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9349" y="1690689"/>
            <a:ext cx="5564451" cy="4173338"/>
          </a:xfrm>
        </p:spPr>
      </p:pic>
      <p:sp>
        <p:nvSpPr>
          <p:cNvPr id="6" name="TextBox 5">
            <a:extLst>
              <a:ext uri="{FF2B5EF4-FFF2-40B4-BE49-F238E27FC236}">
                <a16:creationId xmlns:a16="http://schemas.microsoft.com/office/drawing/2014/main" id="{623D5144-0CA3-409F-927F-499F6AB8EC17}"/>
              </a:ext>
            </a:extLst>
          </p:cNvPr>
          <p:cNvSpPr txBox="1"/>
          <p:nvPr/>
        </p:nvSpPr>
        <p:spPr>
          <a:xfrm>
            <a:off x="838200" y="2147455"/>
            <a:ext cx="444038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Vaccinations do not clearly impact the spike in flu incidents.</a:t>
            </a:r>
          </a:p>
          <a:p>
            <a:pPr marL="285750" indent="-285750">
              <a:buFont typeface="Arial" panose="020B0604020202020204" pitchFamily="34" charset="0"/>
              <a:buChar char="•"/>
            </a:pPr>
            <a:r>
              <a:rPr lang="en-US" dirty="0"/>
              <a:t>2016 vaccinations approximate 2015, which would imply 2016 flu incidents would be the same— but the data proves otherwise.</a:t>
            </a:r>
          </a:p>
        </p:txBody>
      </p:sp>
    </p:spTree>
    <p:extLst>
      <p:ext uri="{BB962C8B-B14F-4D97-AF65-F5344CB8AC3E}">
        <p14:creationId xmlns:p14="http://schemas.microsoft.com/office/powerpoint/2010/main" val="68107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9D69-B0D7-4207-8461-A18AA76BEABB}"/>
              </a:ext>
            </a:extLst>
          </p:cNvPr>
          <p:cNvSpPr>
            <a:spLocks noGrp="1"/>
          </p:cNvSpPr>
          <p:nvPr>
            <p:ph type="title"/>
          </p:nvPr>
        </p:nvSpPr>
        <p:spPr/>
        <p:txBody>
          <a:bodyPr/>
          <a:lstStyle/>
          <a:p>
            <a:r>
              <a:rPr lang="en-US" dirty="0"/>
              <a:t>Air Travel vs Incidents</a:t>
            </a:r>
          </a:p>
        </p:txBody>
      </p:sp>
      <p:pic>
        <p:nvPicPr>
          <p:cNvPr id="5" name="Content Placeholder 4">
            <a:extLst>
              <a:ext uri="{FF2B5EF4-FFF2-40B4-BE49-F238E27FC236}">
                <a16:creationId xmlns:a16="http://schemas.microsoft.com/office/drawing/2014/main" id="{C7CBB0C8-79D8-4AE9-A879-29D307833E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950514"/>
            <a:ext cx="4581105" cy="3435829"/>
          </a:xfrm>
        </p:spPr>
      </p:pic>
      <p:pic>
        <p:nvPicPr>
          <p:cNvPr id="7" name="Content Placeholder 8">
            <a:extLst>
              <a:ext uri="{FF2B5EF4-FFF2-40B4-BE49-F238E27FC236}">
                <a16:creationId xmlns:a16="http://schemas.microsoft.com/office/drawing/2014/main" id="{1D8391DD-E635-443C-A4B6-EF36BE147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8873"/>
            <a:ext cx="4492752" cy="2995168"/>
          </a:xfrm>
          <a:prstGeom prst="rect">
            <a:avLst/>
          </a:prstGeom>
        </p:spPr>
      </p:pic>
      <p:sp>
        <p:nvSpPr>
          <p:cNvPr id="8" name="TextBox 7">
            <a:extLst>
              <a:ext uri="{FF2B5EF4-FFF2-40B4-BE49-F238E27FC236}">
                <a16:creationId xmlns:a16="http://schemas.microsoft.com/office/drawing/2014/main" id="{C02F2045-6A38-4E4B-907B-D4515EAAA42D}"/>
              </a:ext>
            </a:extLst>
          </p:cNvPr>
          <p:cNvSpPr txBox="1"/>
          <p:nvPr/>
        </p:nvSpPr>
        <p:spPr>
          <a:xfrm>
            <a:off x="838200" y="1912202"/>
            <a:ext cx="44927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Air Travel appears to show low correlation, but does lag flu incidents.</a:t>
            </a:r>
          </a:p>
          <a:p>
            <a:pPr marL="285750" indent="-285750">
              <a:buFont typeface="Arial" panose="020B0604020202020204" pitchFamily="34" charset="0"/>
              <a:buChar char="•"/>
            </a:pPr>
            <a:r>
              <a:rPr lang="en-US" dirty="0"/>
              <a:t>Air travel does show correlation with weather patterns.</a:t>
            </a:r>
          </a:p>
        </p:txBody>
      </p:sp>
    </p:spTree>
    <p:extLst>
      <p:ext uri="{BB962C8B-B14F-4D97-AF65-F5344CB8AC3E}">
        <p14:creationId xmlns:p14="http://schemas.microsoft.com/office/powerpoint/2010/main" val="113184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719</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Flu Tracker: A study of influenza data and influences for the state of New York</vt:lpstr>
      <vt:lpstr>Motivation</vt:lpstr>
      <vt:lpstr>Questions &amp; Data</vt:lpstr>
      <vt:lpstr>Data Clean-up &amp; Exploration</vt:lpstr>
      <vt:lpstr>Data Analysis</vt:lpstr>
      <vt:lpstr>Data Analysis --Weather Patterns</vt:lpstr>
      <vt:lpstr>Data Analysis --Weather Lead Time</vt:lpstr>
      <vt:lpstr>Data Analysis --Vaccinations</vt:lpstr>
      <vt:lpstr>Air Travel vs Incidents</vt:lpstr>
      <vt:lpstr>Discussion</vt:lpstr>
      <vt:lpstr>Q &amp; A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 Tracker: A study of influenza data and influences for the state of New York</dc:title>
  <dc:creator>Liqwid Conscience</dc:creator>
  <cp:lastModifiedBy>Benjamin Gordon</cp:lastModifiedBy>
  <cp:revision>26</cp:revision>
  <dcterms:created xsi:type="dcterms:W3CDTF">2018-01-06T09:15:47Z</dcterms:created>
  <dcterms:modified xsi:type="dcterms:W3CDTF">2018-01-08T22:46:54Z</dcterms:modified>
</cp:coreProperties>
</file>