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6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89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74557-7FC0-42E7-BE6D-250E8A96D865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72DB9652-DC24-491D-BD4B-4066A61882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74557-7FC0-42E7-BE6D-250E8A96D865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72DB9652-DC24-491D-BD4B-4066A61882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74557-7FC0-42E7-BE6D-250E8A96D865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72DB9652-DC24-491D-BD4B-4066A61882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74557-7FC0-42E7-BE6D-250E8A96D865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72DB9652-DC24-491D-BD4B-4066A61882D9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74557-7FC0-42E7-BE6D-250E8A96D865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72DB9652-DC24-491D-BD4B-4066A61882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74557-7FC0-42E7-BE6D-250E8A96D865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B9652-DC24-491D-BD4B-4066A61882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74557-7FC0-42E7-BE6D-250E8A96D865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B9652-DC24-491D-BD4B-4066A61882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74557-7FC0-42E7-BE6D-250E8A96D865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B9652-DC24-491D-BD4B-4066A61882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9C774557-7FC0-42E7-BE6D-250E8A96D865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72DB9652-DC24-491D-BD4B-4066A61882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74557-7FC0-42E7-BE6D-250E8A96D865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B9652-DC24-491D-BD4B-4066A61882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74557-7FC0-42E7-BE6D-250E8A96D865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72DB9652-DC24-491D-BD4B-4066A61882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74557-7FC0-42E7-BE6D-250E8A96D865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B9652-DC24-491D-BD4B-4066A61882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74557-7FC0-42E7-BE6D-250E8A96D865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B9652-DC24-491D-BD4B-4066A61882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74557-7FC0-42E7-BE6D-250E8A96D865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B9652-DC24-491D-BD4B-4066A61882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74557-7FC0-42E7-BE6D-250E8A96D865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B9652-DC24-491D-BD4B-4066A61882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74557-7FC0-42E7-BE6D-250E8A96D865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B9652-DC24-491D-BD4B-4066A61882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74557-7FC0-42E7-BE6D-250E8A96D865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B9652-DC24-491D-BD4B-4066A61882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774557-7FC0-42E7-BE6D-250E8A96D865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DB9652-DC24-491D-BD4B-4066A61882D9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2547257"/>
            <a:ext cx="8976049" cy="1698172"/>
          </a:xfrm>
        </p:spPr>
        <p:txBody>
          <a:bodyPr/>
          <a:lstStyle/>
          <a:p>
            <a:pPr algn="ctr"/>
            <a:r>
              <a:rPr lang="ru-RU" sz="2800" dirty="0"/>
              <a:t>Курсовая работа</a:t>
            </a:r>
            <a:br>
              <a:rPr lang="ru-RU" sz="2800" dirty="0"/>
            </a:br>
            <a:r>
              <a:rPr lang="ru-RU" sz="2800" dirty="0"/>
              <a:t>студента группы ПВ911</a:t>
            </a:r>
            <a:br>
              <a:rPr lang="ru-RU" sz="2800" dirty="0"/>
            </a:br>
            <a:r>
              <a:rPr lang="ru-RU" sz="2800" dirty="0"/>
              <a:t>На тему «</a:t>
            </a:r>
            <a:r>
              <a:rPr lang="ru-RU" altLang="en-US" sz="2800" dirty="0">
                <a:latin typeface="Times New Roman" panose="02020603050405020304" charset="0"/>
                <a:cs typeface="Times New Roman" panose="02020603050405020304" charset="0"/>
              </a:rPr>
              <a:t>Разработка веб-приложения </a:t>
            </a:r>
            <a:r>
              <a:rPr lang="en-US" altLang="en-US" sz="28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ru-RU" altLang="en-US" sz="2800" dirty="0">
                <a:latin typeface="Times New Roman" panose="02020603050405020304" charset="0"/>
                <a:cs typeface="Times New Roman" panose="02020603050405020304" charset="0"/>
              </a:rPr>
              <a:t>магазина книг </a:t>
            </a:r>
            <a:r>
              <a:rPr lang="en-US" altLang="en-US" sz="2800" dirty="0" err="1">
                <a:latin typeface="Times New Roman" panose="02020603050405020304" charset="0"/>
                <a:cs typeface="Times New Roman" panose="02020603050405020304" charset="0"/>
              </a:rPr>
              <a:t>BookLand</a:t>
            </a:r>
            <a:r>
              <a:rPr lang="ru-RU" sz="2800" dirty="0"/>
              <a:t>» </a:t>
            </a:r>
            <a:endParaRPr lang="en-US" sz="28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Выполнил: </a:t>
            </a:r>
            <a:r>
              <a:rPr lang="ru-RU" dirty="0" err="1"/>
              <a:t>Щёкин</a:t>
            </a:r>
            <a:r>
              <a:rPr lang="ru-RU" dirty="0"/>
              <a:t> Богдан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8CEFCF-7E08-4778-9170-224EA46B7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Панель клиента(просмотр заказов)</a:t>
            </a:r>
            <a:endParaRPr lang="ru-UA" dirty="0"/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6355B641-6C4F-415B-8D32-B1A8742FB16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759" y="2336873"/>
            <a:ext cx="5169974" cy="2391113"/>
          </a:xfrm>
        </p:spPr>
      </p:pic>
      <p:pic>
        <p:nvPicPr>
          <p:cNvPr id="8" name="Объект 7">
            <a:extLst>
              <a:ext uri="{FF2B5EF4-FFF2-40B4-BE49-F238E27FC236}">
                <a16:creationId xmlns:a16="http://schemas.microsoft.com/office/drawing/2014/main" id="{FD30FC41-57F5-4666-92CE-7F014190793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3594" y="3429000"/>
            <a:ext cx="5778946" cy="2675772"/>
          </a:xfrm>
        </p:spPr>
      </p:pic>
    </p:spTree>
    <p:extLst>
      <p:ext uri="{BB962C8B-B14F-4D97-AF65-F5344CB8AC3E}">
        <p14:creationId xmlns:p14="http://schemas.microsoft.com/office/powerpoint/2010/main" val="12904444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442DA25E-2764-454A-BF34-F1BAB32BA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Страница оформления заказа</a:t>
            </a:r>
            <a:endParaRPr lang="ru-UA" dirty="0"/>
          </a:p>
        </p:txBody>
      </p:sp>
      <p:pic>
        <p:nvPicPr>
          <p:cNvPr id="11" name="Объект 10">
            <a:extLst>
              <a:ext uri="{FF2B5EF4-FFF2-40B4-BE49-F238E27FC236}">
                <a16:creationId xmlns:a16="http://schemas.microsoft.com/office/drawing/2014/main" id="{EC6A858A-A5A7-45A0-86D5-81057E0DAF0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56" y="2369977"/>
            <a:ext cx="5037877" cy="2330018"/>
          </a:xfrm>
        </p:spPr>
      </p:pic>
      <p:pic>
        <p:nvPicPr>
          <p:cNvPr id="13" name="Объект 12">
            <a:extLst>
              <a:ext uri="{FF2B5EF4-FFF2-40B4-BE49-F238E27FC236}">
                <a16:creationId xmlns:a16="http://schemas.microsoft.com/office/drawing/2014/main" id="{F9DE461C-DA43-4B5B-90C5-3990CD151C2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3594" y="3429000"/>
            <a:ext cx="5785456" cy="2675772"/>
          </a:xfrm>
        </p:spPr>
      </p:pic>
    </p:spTree>
    <p:extLst>
      <p:ext uri="{BB962C8B-B14F-4D97-AF65-F5344CB8AC3E}">
        <p14:creationId xmlns:p14="http://schemas.microsoft.com/office/powerpoint/2010/main" val="30234507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D61F81-0F4B-4384-BCD5-FC2D1675C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Панель управления аккаунтом клиента</a:t>
            </a:r>
            <a:endParaRPr lang="ru-UA" dirty="0"/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6A6A5773-D5A5-4ACF-8865-A87042AF46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772" y="2336800"/>
            <a:ext cx="7746431" cy="3598863"/>
          </a:xfrm>
        </p:spPr>
      </p:pic>
    </p:spTree>
    <p:extLst>
      <p:ext uri="{BB962C8B-B14F-4D97-AF65-F5344CB8AC3E}">
        <p14:creationId xmlns:p14="http://schemas.microsoft.com/office/powerpoint/2010/main" val="12613678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60E56B-8AD1-44C4-B544-82D8F7E86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Страница редактирования данных клиента</a:t>
            </a:r>
            <a:endParaRPr lang="ru-UA" dirty="0"/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81E2E124-86DF-4662-AB11-B4BFD001D35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125" y="2444620"/>
            <a:ext cx="5104608" cy="2355563"/>
          </a:xfrm>
        </p:spPr>
      </p:pic>
      <p:pic>
        <p:nvPicPr>
          <p:cNvPr id="8" name="Объект 7">
            <a:extLst>
              <a:ext uri="{FF2B5EF4-FFF2-40B4-BE49-F238E27FC236}">
                <a16:creationId xmlns:a16="http://schemas.microsoft.com/office/drawing/2014/main" id="{8468049A-AB31-431D-8C53-BA111362DB7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3594" y="3592382"/>
            <a:ext cx="5395738" cy="2512390"/>
          </a:xfrm>
        </p:spPr>
      </p:pic>
    </p:spTree>
    <p:extLst>
      <p:ext uri="{BB962C8B-B14F-4D97-AF65-F5344CB8AC3E}">
        <p14:creationId xmlns:p14="http://schemas.microsoft.com/office/powerpoint/2010/main" val="29084299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D50E17-B87C-444F-85D4-EE7CB1C40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Страница редактирования пароля аккаунта клиента</a:t>
            </a:r>
            <a:endParaRPr lang="ru-UA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B5A5EBAB-DAEB-4953-920A-4D124E2D37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3437" y="2336800"/>
            <a:ext cx="7729101" cy="3598863"/>
          </a:xfrm>
        </p:spPr>
      </p:pic>
    </p:spTree>
    <p:extLst>
      <p:ext uri="{BB962C8B-B14F-4D97-AF65-F5344CB8AC3E}">
        <p14:creationId xmlns:p14="http://schemas.microsoft.com/office/powerpoint/2010/main" val="31474038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9EB2D4-F8AF-485D-9AD2-A168EEE7C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Панель администратора(главная страница)</a:t>
            </a:r>
            <a:endParaRPr lang="ru-UA" dirty="0"/>
          </a:p>
        </p:txBody>
      </p:sp>
      <p:pic>
        <p:nvPicPr>
          <p:cNvPr id="13" name="Объект 12">
            <a:extLst>
              <a:ext uri="{FF2B5EF4-FFF2-40B4-BE49-F238E27FC236}">
                <a16:creationId xmlns:a16="http://schemas.microsoft.com/office/drawing/2014/main" id="{6CE0D190-FE1B-406D-B704-9B704E1445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3013" y="2336800"/>
            <a:ext cx="7869950" cy="3598863"/>
          </a:xfrm>
        </p:spPr>
      </p:pic>
    </p:spTree>
    <p:extLst>
      <p:ext uri="{BB962C8B-B14F-4D97-AF65-F5344CB8AC3E}">
        <p14:creationId xmlns:p14="http://schemas.microsoft.com/office/powerpoint/2010/main" val="42123906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FF9409-0888-4130-A85F-5D60A1586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Страница добавления новой книги</a:t>
            </a:r>
            <a:endParaRPr lang="ru-UA" dirty="0"/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2B7ECDC7-B076-41B3-BD83-F195B93A4F1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563" y="2466877"/>
            <a:ext cx="5023170" cy="2346762"/>
          </a:xfrm>
        </p:spPr>
      </p:pic>
      <p:pic>
        <p:nvPicPr>
          <p:cNvPr id="8" name="Объект 7">
            <a:extLst>
              <a:ext uri="{FF2B5EF4-FFF2-40B4-BE49-F238E27FC236}">
                <a16:creationId xmlns:a16="http://schemas.microsoft.com/office/drawing/2014/main" id="{086A3B74-936A-4AE6-AE45-D291C9CF3EF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3594" y="3429000"/>
            <a:ext cx="5778946" cy="2675772"/>
          </a:xfrm>
        </p:spPr>
      </p:pic>
    </p:spTree>
    <p:extLst>
      <p:ext uri="{BB962C8B-B14F-4D97-AF65-F5344CB8AC3E}">
        <p14:creationId xmlns:p14="http://schemas.microsoft.com/office/powerpoint/2010/main" val="23954528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6A066D-66DD-4314-B0B1-7C3675509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Страница редактирования книги</a:t>
            </a:r>
            <a:endParaRPr lang="ru-UA" dirty="0"/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CAFFCD66-1475-4967-812F-5ED828CC1A9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230" y="2481943"/>
            <a:ext cx="4968503" cy="2305695"/>
          </a:xfrm>
        </p:spPr>
      </p:pic>
      <p:pic>
        <p:nvPicPr>
          <p:cNvPr id="8" name="Объект 7">
            <a:extLst>
              <a:ext uri="{FF2B5EF4-FFF2-40B4-BE49-F238E27FC236}">
                <a16:creationId xmlns:a16="http://schemas.microsoft.com/office/drawing/2014/main" id="{B2638B29-CD9D-41E7-8F95-E7FB61B72CC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3593" y="3429000"/>
            <a:ext cx="5340367" cy="2486608"/>
          </a:xfrm>
        </p:spPr>
      </p:pic>
    </p:spTree>
    <p:extLst>
      <p:ext uri="{BB962C8B-B14F-4D97-AF65-F5344CB8AC3E}">
        <p14:creationId xmlns:p14="http://schemas.microsoft.com/office/powerpoint/2010/main" val="33634725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DE86E9-626B-4932-A755-502A0F925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Панель администратора(просмотр всех заказов)</a:t>
            </a:r>
            <a:endParaRPr lang="ru-UA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82478C8B-C3F9-4B08-8471-BD55148FF2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0425" y="2336800"/>
            <a:ext cx="7755125" cy="3598863"/>
          </a:xfrm>
        </p:spPr>
      </p:pic>
    </p:spTree>
    <p:extLst>
      <p:ext uri="{BB962C8B-B14F-4D97-AF65-F5344CB8AC3E}">
        <p14:creationId xmlns:p14="http://schemas.microsoft.com/office/powerpoint/2010/main" val="25908216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A35D1C-E1E9-46C7-B5F9-319AF7158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Страница редактирования заказов</a:t>
            </a:r>
            <a:endParaRPr lang="ru-UA" dirty="0"/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C6500BC7-AC3E-4994-97EA-607F4F2C0A6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443" y="2575249"/>
            <a:ext cx="4928290" cy="2287034"/>
          </a:xfrm>
        </p:spPr>
      </p:pic>
      <p:pic>
        <p:nvPicPr>
          <p:cNvPr id="8" name="Объект 7">
            <a:extLst>
              <a:ext uri="{FF2B5EF4-FFF2-40B4-BE49-F238E27FC236}">
                <a16:creationId xmlns:a16="http://schemas.microsoft.com/office/drawing/2014/main" id="{B0E2AFB9-CEB4-40BE-AD5E-32CF4A20827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3594" y="3767927"/>
            <a:ext cx="5018728" cy="2336845"/>
          </a:xfrm>
        </p:spPr>
      </p:pic>
    </p:spTree>
    <p:extLst>
      <p:ext uri="{BB962C8B-B14F-4D97-AF65-F5344CB8AC3E}">
        <p14:creationId xmlns:p14="http://schemas.microsoft.com/office/powerpoint/2010/main" val="2055579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en-US" dirty="0">
                <a:latin typeface="Times New Roman" panose="02020603050405020304" charset="0"/>
                <a:cs typeface="Times New Roman" panose="02020603050405020304" charset="0"/>
              </a:rPr>
              <a:t>Зачем</a:t>
            </a:r>
            <a:r>
              <a:rPr lang="ru-RU" altLang="en-US" dirty="0"/>
              <a:t>?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altLang="en-US" sz="2400" dirty="0">
                <a:latin typeface="Times New Roman" panose="02020603050405020304" charset="0"/>
                <a:cs typeface="Times New Roman" panose="02020603050405020304" charset="0"/>
              </a:rPr>
              <a:t>Данное приложение должно дать возможность клиентам магазина </a:t>
            </a:r>
            <a:r>
              <a:rPr lang="en-US" altLang="en-US" sz="2400" dirty="0" err="1">
                <a:latin typeface="Times New Roman" panose="02020603050405020304" charset="0"/>
                <a:cs typeface="Times New Roman" panose="02020603050405020304" charset="0"/>
              </a:rPr>
              <a:t>BookLand</a:t>
            </a:r>
            <a:r>
              <a:rPr lang="ru-RU" altLang="en-US" sz="2400" dirty="0">
                <a:latin typeface="Times New Roman" panose="02020603050405020304" charset="0"/>
                <a:cs typeface="Times New Roman" panose="02020603050405020304" charset="0"/>
              </a:rPr>
              <a:t> покупать книги, не выходя из дома.</a:t>
            </a:r>
          </a:p>
          <a:p>
            <a:r>
              <a:rPr lang="ru-RU" altLang="en-US" sz="2400" dirty="0">
                <a:latin typeface="Times New Roman" panose="02020603050405020304" charset="0"/>
                <a:cs typeface="Times New Roman" panose="02020603050405020304" charset="0"/>
              </a:rPr>
              <a:t>Его конечная цель – полный переход магазина в онлайн формат.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Спасибо за просмотр!</a:t>
            </a:r>
            <a:endParaRPr lang="en-US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Этапы </a:t>
            </a:r>
            <a:r>
              <a:rPr lang="ru-RU" dirty="0">
                <a:latin typeface="Times New Roman" panose="02020603050405020304" charset="0"/>
                <a:cs typeface="Times New Roman" panose="02020603050405020304" charset="0"/>
              </a:rPr>
              <a:t>разработки </a:t>
            </a:r>
            <a:r>
              <a:rPr lang="ru-RU" dirty="0"/>
              <a:t>приложения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60946" y="2239347"/>
            <a:ext cx="3070034" cy="673788"/>
          </a:xfrm>
        </p:spPr>
        <p:txBody>
          <a:bodyPr/>
          <a:lstStyle/>
          <a:p>
            <a:r>
              <a:rPr lang="ru-RU" altLang="en-US" sz="2400" dirty="0">
                <a:latin typeface="Times New Roman" panose="02020603050405020304" charset="0"/>
                <a:cs typeface="Times New Roman" panose="02020603050405020304" charset="0"/>
              </a:rPr>
              <a:t>Предварительный: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15"/>
          </p:nvPr>
        </p:nvSpPr>
        <p:spPr>
          <a:xfrm>
            <a:off x="671112" y="3022673"/>
            <a:ext cx="3049702" cy="2913513"/>
          </a:xfrm>
        </p:spPr>
        <p:txBody>
          <a:bodyPr>
            <a:normAutofit lnSpcReduction="10000"/>
          </a:bodyPr>
          <a:lstStyle/>
          <a:p>
            <a:pPr lvl="0" algn="l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</a:pPr>
            <a:r>
              <a:rPr lang="ru-RU" sz="24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-Постановка целей и задач; </a:t>
            </a:r>
            <a:endParaRPr lang="ru-RU" sz="2400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lvl="0" algn="l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</a:pPr>
            <a:r>
              <a:rPr lang="ru-RU" sz="24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-Разработка концепции и структуры ; </a:t>
            </a:r>
            <a:endParaRPr lang="ru-RU" sz="2400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lvl="0" algn="l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</a:pPr>
            <a:r>
              <a:rPr lang="ru-RU" sz="24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-Подготовка материалов.</a:t>
            </a:r>
            <a:endParaRPr lang="ru-RU" sz="2400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3945470" y="2335334"/>
            <a:ext cx="3063240" cy="687339"/>
          </a:xfrm>
        </p:spPr>
        <p:txBody>
          <a:bodyPr/>
          <a:lstStyle/>
          <a:p>
            <a:r>
              <a:rPr lang="ru-RU" altLang="en-US" sz="2400" dirty="0">
                <a:latin typeface="Times New Roman" panose="02020603050405020304" charset="0"/>
                <a:cs typeface="Times New Roman" panose="02020603050405020304" charset="0"/>
              </a:rPr>
              <a:t>Разработка тех. задания: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half" idx="16"/>
          </p:nvPr>
        </p:nvSpPr>
        <p:spPr/>
        <p:txBody>
          <a:bodyPr>
            <a:normAutofit/>
          </a:bodyPr>
          <a:lstStyle/>
          <a:p>
            <a:pPr lvl="0" algn="l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</a:pPr>
            <a:r>
              <a:rPr lang="ru-RU" sz="24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-Создание программного кода</a:t>
            </a:r>
            <a:endParaRPr lang="ru-RU" sz="2400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lvl="0" algn="l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</a:pPr>
            <a:r>
              <a:rPr lang="ru-RU" sz="24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-Наполнение приложения.</a:t>
            </a:r>
            <a:endParaRPr lang="ru-RU" altLang="en-US" sz="2400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3"/>
          </p:nvPr>
        </p:nvSpPr>
        <p:spPr>
          <a:xfrm>
            <a:off x="7224156" y="2239347"/>
            <a:ext cx="3070025" cy="673788"/>
          </a:xfrm>
        </p:spPr>
        <p:txBody>
          <a:bodyPr/>
          <a:lstStyle/>
          <a:p>
            <a:r>
              <a:rPr lang="ru-RU" altLang="en-US" sz="2400" dirty="0">
                <a:latin typeface="Times New Roman" panose="02020603050405020304" charset="0"/>
                <a:cs typeface="Times New Roman" panose="02020603050405020304" charset="0"/>
              </a:rPr>
              <a:t>Поддержка: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half" idx="17"/>
          </p:nvPr>
        </p:nvSpPr>
        <p:spPr/>
        <p:txBody>
          <a:bodyPr>
            <a:normAutofit/>
          </a:bodyPr>
          <a:lstStyle/>
          <a:p>
            <a:pPr lvl="0" algn="l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</a:pPr>
            <a:r>
              <a:rPr lang="ru-RU" sz="24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-Повышение юзабилити приложения; </a:t>
            </a:r>
            <a:endParaRPr lang="ru-RU" sz="2400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lvl="0" algn="l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</a:pPr>
            <a:r>
              <a:rPr lang="ru-RU" sz="24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-Контроль данных о книгах и читателях.</a:t>
            </a:r>
            <a:endParaRPr lang="ru-RU" altLang="en-US" sz="2400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en-US" dirty="0">
                <a:latin typeface="Times New Roman" panose="02020603050405020304" charset="0"/>
                <a:cs typeface="Times New Roman" panose="02020603050405020304" charset="0"/>
              </a:rPr>
              <a:t>Цели и задачи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80320" y="2336872"/>
            <a:ext cx="4698358" cy="3849323"/>
          </a:xfrm>
        </p:spPr>
        <p:txBody>
          <a:bodyPr>
            <a:normAutofit fontScale="25000" lnSpcReduction="20000"/>
          </a:bodyPr>
          <a:lstStyle/>
          <a:p>
            <a:pPr marL="0" indent="0" algn="ctr">
              <a:buNone/>
            </a:pPr>
            <a:r>
              <a:rPr lang="ru-RU" altLang="en-US" sz="7200">
                <a:latin typeface="Times New Roman" panose="02020603050405020304" charset="0"/>
                <a:cs typeface="Times New Roman" panose="02020603050405020304" charset="0"/>
              </a:rPr>
              <a:t>Функционал</a:t>
            </a:r>
          </a:p>
          <a:p>
            <a:pPr marL="800100" indent="-571500">
              <a:lnSpc>
                <a:spcPct val="107000"/>
              </a:lnSpc>
              <a:spcAft>
                <a:spcPts val="800"/>
              </a:spcAft>
            </a:pPr>
            <a:r>
              <a:rPr lang="uk-UA" sz="5600" dirty="0">
                <a:effectLst/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Панель </a:t>
            </a:r>
            <a:r>
              <a:rPr lang="uk-UA" sz="5600" dirty="0" err="1">
                <a:effectLst/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администратора</a:t>
            </a:r>
            <a:r>
              <a:rPr lang="uk-UA" sz="5600" dirty="0">
                <a:effectLst/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:</a:t>
            </a:r>
            <a:r>
              <a:rPr lang="en-US" sz="5600" dirty="0">
                <a:latin typeface="Calibri" panose="020F0502020204030204" pitchFamily="34" charset="0"/>
                <a:ea typeface="MS PGothic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ru-RU" sz="5600" dirty="0">
                <a:effectLst/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добавление, удаление и редактирование книг;</a:t>
            </a:r>
            <a:r>
              <a:rPr lang="en-US" sz="5600" dirty="0">
                <a:latin typeface="Calibri" panose="020F0502020204030204" pitchFamily="34" charset="0"/>
                <a:ea typeface="MS PGothic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ru-RU" sz="5600" dirty="0">
                <a:effectLst/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подтверждение, удаление и редактирование заказов;</a:t>
            </a:r>
            <a:r>
              <a:rPr lang="en-US" sz="5600" dirty="0">
                <a:latin typeface="Calibri" panose="020F0502020204030204" pitchFamily="34" charset="0"/>
                <a:ea typeface="MS PGothic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ru-RU" sz="5600" dirty="0">
                <a:effectLst/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просмотр всех книг и заказов;</a:t>
            </a:r>
            <a:endParaRPr lang="en-US" sz="5600" dirty="0">
              <a:latin typeface="Calibri" panose="020F0502020204030204" pitchFamily="34" charset="0"/>
              <a:ea typeface="MS PGothic" panose="020B0600070205080204" pitchFamily="34" charset="-128"/>
              <a:cs typeface="Times New Roman" panose="02020603050405020304" pitchFamily="18" charset="0"/>
            </a:endParaRPr>
          </a:p>
          <a:p>
            <a:pPr marL="800100" indent="-571500">
              <a:lnSpc>
                <a:spcPct val="107000"/>
              </a:lnSpc>
              <a:spcAft>
                <a:spcPts val="800"/>
              </a:spcAft>
            </a:pPr>
            <a:r>
              <a:rPr lang="ru-RU" sz="5600" dirty="0">
                <a:effectLst/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Панель покупателя:</a:t>
            </a:r>
            <a:r>
              <a:rPr lang="en-US" sz="5600" dirty="0">
                <a:latin typeface="Calibri" panose="020F0502020204030204" pitchFamily="34" charset="0"/>
                <a:ea typeface="MS PGothic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ru-RU" sz="5600" dirty="0">
                <a:effectLst/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добавление товара в корзину;</a:t>
            </a:r>
            <a:r>
              <a:rPr lang="en-US" sz="5600" dirty="0">
                <a:latin typeface="Calibri" panose="020F0502020204030204" pitchFamily="34" charset="0"/>
                <a:ea typeface="MS PGothic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ru-RU" sz="5600" dirty="0">
                <a:effectLst/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оформление заказа;</a:t>
            </a:r>
            <a:r>
              <a:rPr lang="en-US" sz="5600" dirty="0">
                <a:latin typeface="Calibri" panose="020F0502020204030204" pitchFamily="34" charset="0"/>
                <a:ea typeface="MS PGothic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ru-RU" sz="5600" dirty="0">
                <a:effectLst/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просмотр своих активных заказов;</a:t>
            </a:r>
            <a:r>
              <a:rPr lang="en-US" sz="5600" dirty="0">
                <a:latin typeface="Calibri" panose="020F0502020204030204" pitchFamily="34" charset="0"/>
                <a:ea typeface="MS PGothic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ru-RU" sz="5600" dirty="0">
                <a:effectLst/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просмотр своих выполненных заказов;</a:t>
            </a:r>
            <a:r>
              <a:rPr lang="en-US" sz="5600" dirty="0">
                <a:latin typeface="Calibri" panose="020F0502020204030204" pitchFamily="34" charset="0"/>
                <a:ea typeface="MS PGothic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ru-RU" sz="5600" dirty="0">
                <a:effectLst/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просмотр детальной информации книга;</a:t>
            </a:r>
            <a:r>
              <a:rPr lang="en-US" sz="5600" dirty="0">
                <a:latin typeface="Calibri" panose="020F0502020204030204" pitchFamily="34" charset="0"/>
                <a:ea typeface="MS PGothic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ru-RU" sz="5600" dirty="0">
                <a:effectLst/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просмотр детальной информации своих </a:t>
            </a:r>
            <a:r>
              <a:rPr lang="ru-RU" sz="5600" dirty="0" err="1">
                <a:effectLst/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заказазов</a:t>
            </a:r>
            <a:r>
              <a:rPr lang="ru-RU" sz="5600" dirty="0">
                <a:effectLst/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;</a:t>
            </a:r>
            <a:r>
              <a:rPr lang="en-US" sz="5600" dirty="0">
                <a:effectLst/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ru-RU" sz="5600" dirty="0">
                <a:effectLst/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управление аккаунтом (редактирование данных, изменение пароля и удаления аккаунта);</a:t>
            </a:r>
            <a:endParaRPr lang="en-US" sz="5600" dirty="0">
              <a:latin typeface="Calibri" panose="020F0502020204030204" pitchFamily="34" charset="0"/>
              <a:ea typeface="MS PGothic" panose="020B0600070205080204" pitchFamily="34" charset="-128"/>
              <a:cs typeface="Times New Roman" panose="02020603050405020304" pitchFamily="18" charset="0"/>
            </a:endParaRPr>
          </a:p>
          <a:p>
            <a:pPr marL="800100" indent="-571500">
              <a:lnSpc>
                <a:spcPct val="107000"/>
              </a:lnSpc>
              <a:spcAft>
                <a:spcPts val="800"/>
              </a:spcAft>
            </a:pPr>
            <a:r>
              <a:rPr lang="ru-RU" sz="5600" dirty="0">
                <a:effectLst/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Авторизация и аутентификации с использованием </a:t>
            </a:r>
            <a:r>
              <a:rPr lang="ru-RU" sz="5600" dirty="0" err="1">
                <a:effectLst/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Microsoft.Identity</a:t>
            </a:r>
            <a:r>
              <a:rPr lang="ru-RU" sz="5600" dirty="0">
                <a:effectLst/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 и сессий, также доступна фильтрация книг и поиск книг по введенным данным.</a:t>
            </a:r>
            <a:endParaRPr lang="ru-UA" sz="5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fontScale="25000" lnSpcReduction="20000"/>
          </a:bodyPr>
          <a:lstStyle/>
          <a:p>
            <a:pPr indent="0" algn="ctr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sz="7200" dirty="0">
                <a:effectLst/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База данных:</a:t>
            </a:r>
            <a:endParaRPr lang="ru-UA" sz="7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085850" indent="-857250" algn="just">
              <a:lnSpc>
                <a:spcPct val="107000"/>
              </a:lnSpc>
              <a:spcAft>
                <a:spcPts val="800"/>
              </a:spcAft>
            </a:pPr>
            <a:r>
              <a:rPr lang="ru-RU" sz="7200" dirty="0">
                <a:effectLst/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таблица </a:t>
            </a:r>
            <a:r>
              <a:rPr lang="ru-RU" sz="7200" dirty="0" err="1">
                <a:effectLst/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Order</a:t>
            </a:r>
            <a:r>
              <a:rPr lang="ru-RU" sz="7200" dirty="0">
                <a:effectLst/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;</a:t>
            </a:r>
            <a:endParaRPr lang="ru-RU" sz="7200" dirty="0">
              <a:latin typeface="Calibri" panose="020F0502020204030204" pitchFamily="34" charset="0"/>
              <a:ea typeface="MS PGothic" panose="020B0600070205080204" pitchFamily="34" charset="-128"/>
              <a:cs typeface="Times New Roman" panose="02020603050405020304" pitchFamily="18" charset="0"/>
            </a:endParaRPr>
          </a:p>
          <a:p>
            <a:pPr marL="1085850" indent="-857250" algn="just">
              <a:lnSpc>
                <a:spcPct val="107000"/>
              </a:lnSpc>
              <a:spcAft>
                <a:spcPts val="800"/>
              </a:spcAft>
            </a:pPr>
            <a:r>
              <a:rPr lang="ru-RU" sz="7200" dirty="0">
                <a:effectLst/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таблица </a:t>
            </a:r>
            <a:r>
              <a:rPr lang="ru-RU" sz="7200" dirty="0" err="1">
                <a:effectLst/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Purchase</a:t>
            </a:r>
            <a:r>
              <a:rPr lang="en-US" sz="7200" dirty="0">
                <a:effectLst/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;</a:t>
            </a:r>
            <a:endParaRPr lang="ru-RU" sz="7200" dirty="0">
              <a:latin typeface="Calibri" panose="020F0502020204030204" pitchFamily="34" charset="0"/>
              <a:ea typeface="MS PGothic" panose="020B0600070205080204" pitchFamily="34" charset="-128"/>
              <a:cs typeface="Times New Roman" panose="02020603050405020304" pitchFamily="18" charset="0"/>
            </a:endParaRPr>
          </a:p>
          <a:p>
            <a:pPr marL="1085850" indent="-857250" algn="just">
              <a:lnSpc>
                <a:spcPct val="107000"/>
              </a:lnSpc>
              <a:spcAft>
                <a:spcPts val="800"/>
              </a:spcAft>
            </a:pPr>
            <a:r>
              <a:rPr lang="ru-RU" sz="7200" dirty="0">
                <a:effectLst/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таблица </a:t>
            </a:r>
            <a:r>
              <a:rPr lang="ru-RU" sz="7200" dirty="0" err="1">
                <a:effectLst/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StoreBook</a:t>
            </a:r>
            <a:r>
              <a:rPr lang="en-US" sz="7200" dirty="0">
                <a:effectLst/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;</a:t>
            </a:r>
            <a:endParaRPr lang="ru-RU" sz="7200" dirty="0">
              <a:latin typeface="Calibri" panose="020F0502020204030204" pitchFamily="34" charset="0"/>
              <a:ea typeface="MS PGothic" panose="020B0600070205080204" pitchFamily="34" charset="-128"/>
              <a:cs typeface="Times New Roman" panose="02020603050405020304" pitchFamily="18" charset="0"/>
            </a:endParaRPr>
          </a:p>
          <a:p>
            <a:pPr marL="1085850" indent="-857250" algn="just">
              <a:lnSpc>
                <a:spcPct val="107000"/>
              </a:lnSpc>
              <a:spcAft>
                <a:spcPts val="800"/>
              </a:spcAft>
            </a:pPr>
            <a:r>
              <a:rPr lang="ru-RU" sz="7200" dirty="0">
                <a:effectLst/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таблицы </a:t>
            </a:r>
            <a:r>
              <a:rPr lang="ru-RU" sz="7200" dirty="0" err="1">
                <a:effectLst/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Identity</a:t>
            </a:r>
            <a:r>
              <a:rPr lang="en-US" sz="7200" dirty="0">
                <a:effectLst/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;</a:t>
            </a:r>
            <a:endParaRPr lang="ru-UA" sz="7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endParaRPr lang="ru-RU" altLang="en-US" sz="7200" dirty="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en-US" dirty="0">
                <a:latin typeface="Times New Roman" panose="02020603050405020304" charset="0"/>
                <a:cs typeface="Times New Roman" panose="02020603050405020304" charset="0"/>
              </a:rPr>
              <a:t>Реализация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altLang="en-US" sz="2400" dirty="0">
                <a:latin typeface="Times New Roman" panose="02020603050405020304" charset="0"/>
                <a:cs typeface="Times New Roman" panose="02020603050405020304" charset="0"/>
              </a:rPr>
              <a:t>Выбор технологии: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 altLang="en-US"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571500" indent="-342900">
              <a:buFont typeface="Wingdings" panose="05000000000000000000" pitchFamily="2" charset="2"/>
              <a:buChar char="q"/>
            </a:pPr>
            <a:r>
              <a:rPr lang="en-US" altLang="en-US" sz="2400" dirty="0">
                <a:latin typeface="Times New Roman" panose="02020603050405020304" charset="0"/>
                <a:cs typeface="Times New Roman" panose="02020603050405020304" charset="0"/>
              </a:rPr>
              <a:t>C#;</a:t>
            </a:r>
          </a:p>
          <a:p>
            <a:pPr marL="571500" indent="-342900">
              <a:buFont typeface="Wingdings" panose="05000000000000000000" pitchFamily="2" charset="2"/>
              <a:buChar char="q"/>
            </a:pPr>
            <a:r>
              <a:rPr lang="en-US" altLang="en-US" sz="2400" dirty="0" err="1">
                <a:latin typeface="Times New Roman" panose="02020603050405020304" charset="0"/>
                <a:cs typeface="Times New Roman" panose="02020603050405020304" charset="0"/>
              </a:rPr>
              <a:t>MsSQL</a:t>
            </a:r>
            <a:r>
              <a:rPr lang="en-US" altLang="en-US" sz="2400" dirty="0">
                <a:latin typeface="Times New Roman" panose="02020603050405020304" charset="0"/>
                <a:cs typeface="Times New Roman" panose="02020603050405020304" charset="0"/>
              </a:rPr>
              <a:t>;</a:t>
            </a:r>
          </a:p>
          <a:p>
            <a:pPr marL="571500" indent="-342900">
              <a:buFont typeface="Wingdings" panose="05000000000000000000" pitchFamily="2" charset="2"/>
              <a:buChar char="q"/>
            </a:pPr>
            <a:r>
              <a:rPr lang="en-US" altLang="ru-RU" sz="2400" dirty="0">
                <a:latin typeface="Times New Roman" panose="02020603050405020304" charset="0"/>
                <a:cs typeface="Times New Roman" panose="02020603050405020304" charset="0"/>
              </a:rPr>
              <a:t>ASP.NET;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altLang="en-US" sz="2400" dirty="0">
                <a:latin typeface="Times New Roman" panose="02020603050405020304" charset="0"/>
                <a:cs typeface="Times New Roman" panose="02020603050405020304" charset="0"/>
              </a:rPr>
              <a:t>Интерфейс: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ASP.NET</a:t>
            </a:r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Главная страница:</a:t>
            </a:r>
            <a:endParaRPr lang="en-US" dirty="0"/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DA4B38A1-C92A-4BB9-8372-51FA869D9B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713" y="2336800"/>
            <a:ext cx="8020516" cy="3767972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32226C-5C5F-4DAF-A0F5-041594E37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Страница логина</a:t>
            </a:r>
            <a:endParaRPr lang="ru-UA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7473978B-3E53-4A70-A7F7-D9B2189430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3437" y="2336800"/>
            <a:ext cx="8092288" cy="3767972"/>
          </a:xfrm>
        </p:spPr>
      </p:pic>
    </p:spTree>
    <p:extLst>
      <p:ext uri="{BB962C8B-B14F-4D97-AF65-F5344CB8AC3E}">
        <p14:creationId xmlns:p14="http://schemas.microsoft.com/office/powerpoint/2010/main" val="9317164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30734682-74E1-4D1A-9597-45485E479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Страница регистрации</a:t>
            </a:r>
            <a:endParaRPr lang="ru-UA" dirty="0"/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35174381-3F2E-43A4-9805-99A97FD3647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774" y="2155372"/>
            <a:ext cx="5080959" cy="2368468"/>
          </a:xfrm>
        </p:spPr>
      </p:pic>
      <p:pic>
        <p:nvPicPr>
          <p:cNvPr id="10" name="Объект 9">
            <a:extLst>
              <a:ext uri="{FF2B5EF4-FFF2-40B4-BE49-F238E27FC236}">
                <a16:creationId xmlns:a16="http://schemas.microsoft.com/office/drawing/2014/main" id="{472504C9-A707-4118-92C3-C1B71861EB8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3593" y="4230536"/>
            <a:ext cx="5103771" cy="2368468"/>
          </a:xfrm>
        </p:spPr>
      </p:pic>
    </p:spTree>
    <p:extLst>
      <p:ext uri="{BB962C8B-B14F-4D97-AF65-F5344CB8AC3E}">
        <p14:creationId xmlns:p14="http://schemas.microsoft.com/office/powerpoint/2010/main" val="36909381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7B5FC9-FBAE-49FB-BCAC-00E0F8458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Панель клиента(главная страница)</a:t>
            </a:r>
            <a:endParaRPr lang="ru-UA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9C79B35E-EED4-4EA8-B9B4-CA9BD7B5A4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7325" y="2336800"/>
            <a:ext cx="8146966" cy="3767972"/>
          </a:xfrm>
        </p:spPr>
      </p:pic>
    </p:spTree>
    <p:extLst>
      <p:ext uri="{BB962C8B-B14F-4D97-AF65-F5344CB8AC3E}">
        <p14:creationId xmlns:p14="http://schemas.microsoft.com/office/powerpoint/2010/main" val="490214969"/>
      </p:ext>
    </p:extLst>
  </p:cSld>
  <p:clrMapOvr>
    <a:masterClrMapping/>
  </p:clrMapOvr>
</p:sld>
</file>

<file path=ppt/theme/theme1.xml><?xml version="1.0" encoding="utf-8"?>
<a:theme xmlns:a="http://schemas.openxmlformats.org/drawingml/2006/main" name="Берлин">
  <a:themeElements>
    <a:clrScheme name="Берлин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Берлин">
      <a:maj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Берлин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TM04033917[[fn=Берлин]]</Template>
  <TotalTime>62</TotalTime>
  <Words>285</Words>
  <Application>Microsoft Office PowerPoint</Application>
  <PresentationFormat>Широкоэкранный</PresentationFormat>
  <Paragraphs>50</Paragraphs>
  <Slides>20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6" baseType="lpstr">
      <vt:lpstr>Arial</vt:lpstr>
      <vt:lpstr>Calibri</vt:lpstr>
      <vt:lpstr>Times New Roman</vt:lpstr>
      <vt:lpstr>Trebuchet MS</vt:lpstr>
      <vt:lpstr>Wingdings</vt:lpstr>
      <vt:lpstr>Берлин</vt:lpstr>
      <vt:lpstr>Курсовая работа студента группы ПВ911 На тему «Разработка веб-приложения  магазина книг BookLand» </vt:lpstr>
      <vt:lpstr>Зачем?</vt:lpstr>
      <vt:lpstr>Этапы разработки приложения</vt:lpstr>
      <vt:lpstr>Цели и задачи</vt:lpstr>
      <vt:lpstr>Реализация</vt:lpstr>
      <vt:lpstr>Главная страница:</vt:lpstr>
      <vt:lpstr>Страница логина</vt:lpstr>
      <vt:lpstr>Страница регистрации</vt:lpstr>
      <vt:lpstr>Панель клиента(главная страница)</vt:lpstr>
      <vt:lpstr>Панель клиента(просмотр заказов)</vt:lpstr>
      <vt:lpstr>Страница оформления заказа</vt:lpstr>
      <vt:lpstr>Панель управления аккаунтом клиента</vt:lpstr>
      <vt:lpstr>Страница редактирования данных клиента</vt:lpstr>
      <vt:lpstr>Страница редактирования пароля аккаунта клиента</vt:lpstr>
      <vt:lpstr>Панель администратора(главная страница)</vt:lpstr>
      <vt:lpstr>Страница добавления новой книги</vt:lpstr>
      <vt:lpstr>Страница редактирования книги</vt:lpstr>
      <vt:lpstr>Панель администратора(просмотр всех заказов)</vt:lpstr>
      <vt:lpstr>Страница редактирования заказов</vt:lpstr>
      <vt:lpstr>Спасибо за просмотр!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Курсовая работа студента группы ПВ911 На тему «Разработка десктопного приложения  для библиотек Library Helper» </dc:title>
  <dc:creator>Щокін Богдан Володимирович</dc:creator>
  <cp:lastModifiedBy>Щокін Богдан Володимирович</cp:lastModifiedBy>
  <cp:revision>32</cp:revision>
  <dcterms:created xsi:type="dcterms:W3CDTF">2021-07-29T15:02:00Z</dcterms:created>
  <dcterms:modified xsi:type="dcterms:W3CDTF">2022-02-14T16:35:48Z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5A7EBE8763374B28A8176A5F1ED87E8D</vt:lpwstr>
  </property>
  <property fmtid="{D5CDD505-2E9C-101B-9397-08002B2CF9AE}" pid="3" name="KSOProductBuildVer">
    <vt:lpwstr>1049-11.2.0.10258</vt:lpwstr>
  </property>
</Properties>
</file>