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6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4557-7FC0-42E7-BE6D-250E8A96D865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2DB9652-DC24-491D-BD4B-4066A6188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4557-7FC0-42E7-BE6D-250E8A96D865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2DB9652-DC24-491D-BD4B-4066A6188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4557-7FC0-42E7-BE6D-250E8A96D865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2DB9652-DC24-491D-BD4B-4066A6188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4557-7FC0-42E7-BE6D-250E8A96D865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2DB9652-DC24-491D-BD4B-4066A61882D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4557-7FC0-42E7-BE6D-250E8A96D865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2DB9652-DC24-491D-BD4B-4066A6188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4557-7FC0-42E7-BE6D-250E8A96D865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9652-DC24-491D-BD4B-4066A6188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4557-7FC0-42E7-BE6D-250E8A96D865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9652-DC24-491D-BD4B-4066A6188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4557-7FC0-42E7-BE6D-250E8A96D865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9652-DC24-491D-BD4B-4066A6188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C774557-7FC0-42E7-BE6D-250E8A96D865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2DB9652-DC24-491D-BD4B-4066A6188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4557-7FC0-42E7-BE6D-250E8A96D865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9652-DC24-491D-BD4B-4066A6188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4557-7FC0-42E7-BE6D-250E8A96D865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2DB9652-DC24-491D-BD4B-4066A6188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4557-7FC0-42E7-BE6D-250E8A96D865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9652-DC24-491D-BD4B-4066A6188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4557-7FC0-42E7-BE6D-250E8A96D865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9652-DC24-491D-BD4B-4066A6188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4557-7FC0-42E7-BE6D-250E8A96D865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9652-DC24-491D-BD4B-4066A6188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4557-7FC0-42E7-BE6D-250E8A96D865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9652-DC24-491D-BD4B-4066A6188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4557-7FC0-42E7-BE6D-250E8A96D865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9652-DC24-491D-BD4B-4066A6188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4557-7FC0-42E7-BE6D-250E8A96D865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9652-DC24-491D-BD4B-4066A6188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74557-7FC0-42E7-BE6D-250E8A96D865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B9652-DC24-491D-BD4B-4066A61882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547257"/>
            <a:ext cx="8976049" cy="1698172"/>
          </a:xfrm>
        </p:spPr>
        <p:txBody>
          <a:bodyPr/>
          <a:lstStyle/>
          <a:p>
            <a:pPr algn="ctr"/>
            <a:r>
              <a:rPr lang="ru-RU" sz="2800" dirty="0"/>
              <a:t>Курсовая работа</a:t>
            </a:r>
            <a:br>
              <a:rPr lang="ru-RU" sz="2800" dirty="0"/>
            </a:br>
            <a:r>
              <a:rPr lang="ru-RU" sz="2800" dirty="0"/>
              <a:t>студента группы ПВ911</a:t>
            </a:r>
            <a:br>
              <a:rPr lang="ru-RU" sz="2800" dirty="0"/>
            </a:br>
            <a:r>
              <a:rPr lang="ru-RU" sz="2800" dirty="0"/>
              <a:t>На тему «</a:t>
            </a:r>
            <a:r>
              <a:rPr lang="ru-RU" altLang="en-US" sz="2800" dirty="0">
                <a:latin typeface="Times New Roman" panose="02020603050405020304" charset="0"/>
                <a:cs typeface="Times New Roman" panose="02020603050405020304" charset="0"/>
              </a:rPr>
              <a:t>Разработка веб-приложения </a:t>
            </a:r>
            <a:r>
              <a:rPr lang="en-US" altLang="en-US" sz="2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ru-RU" altLang="en-US" sz="2800" dirty="0">
                <a:latin typeface="Times New Roman" panose="02020603050405020304" charset="0"/>
                <a:cs typeface="Times New Roman" panose="02020603050405020304" charset="0"/>
              </a:rPr>
              <a:t>магазина книг </a:t>
            </a:r>
            <a:r>
              <a:rPr lang="en-US" altLang="en-US" sz="2800" dirty="0" err="1">
                <a:latin typeface="Times New Roman" panose="02020603050405020304" charset="0"/>
                <a:cs typeface="Times New Roman" panose="02020603050405020304" charset="0"/>
              </a:rPr>
              <a:t>BookLand</a:t>
            </a:r>
            <a:r>
              <a:rPr lang="ru-RU" sz="2800" dirty="0"/>
              <a:t>» </a:t>
            </a:r>
            <a:endParaRPr lang="en-US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Выполнил: </a:t>
            </a:r>
            <a:r>
              <a:rPr lang="ru-RU" dirty="0" err="1"/>
              <a:t>Щёкин</a:t>
            </a:r>
            <a:r>
              <a:rPr lang="ru-RU" dirty="0"/>
              <a:t> Богдан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CEFCF-7E08-4778-9170-224EA46B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Панель клиента(просмотр заказов)</a:t>
            </a:r>
            <a:endParaRPr lang="ru-UA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355B641-6C4F-415B-8D32-B1A8742FB1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59" y="2336873"/>
            <a:ext cx="5169974" cy="2391113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FD30FC41-57F5-4666-92CE-7F01419079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94" y="3429000"/>
            <a:ext cx="5778946" cy="2675772"/>
          </a:xfrm>
        </p:spPr>
      </p:pic>
    </p:spTree>
    <p:extLst>
      <p:ext uri="{BB962C8B-B14F-4D97-AF65-F5344CB8AC3E}">
        <p14:creationId xmlns:p14="http://schemas.microsoft.com/office/powerpoint/2010/main" val="1290444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442DA25E-2764-454A-BF34-F1BAB32BA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оформления заказа</a:t>
            </a:r>
            <a:endParaRPr lang="ru-UA" dirty="0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EC6A858A-A5A7-45A0-86D5-81057E0DAF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56" y="2369977"/>
            <a:ext cx="5037877" cy="2330018"/>
          </a:xfrm>
        </p:spPr>
      </p:pic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F9DE461C-DA43-4B5B-90C5-3990CD151C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94" y="3429000"/>
            <a:ext cx="5785456" cy="2675772"/>
          </a:xfrm>
        </p:spPr>
      </p:pic>
    </p:spTree>
    <p:extLst>
      <p:ext uri="{BB962C8B-B14F-4D97-AF65-F5344CB8AC3E}">
        <p14:creationId xmlns:p14="http://schemas.microsoft.com/office/powerpoint/2010/main" val="3023450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D61F81-0F4B-4384-BCD5-FC2D1675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Панель управления аккаунтом клиента</a:t>
            </a:r>
            <a:endParaRPr lang="ru-UA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A6A5773-D5A5-4ACF-8865-A87042AF4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772" y="2336800"/>
            <a:ext cx="7746431" cy="3598863"/>
          </a:xfrm>
        </p:spPr>
      </p:pic>
    </p:spTree>
    <p:extLst>
      <p:ext uri="{BB962C8B-B14F-4D97-AF65-F5344CB8AC3E}">
        <p14:creationId xmlns:p14="http://schemas.microsoft.com/office/powerpoint/2010/main" val="1261367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60E56B-8AD1-44C4-B544-82D8F7E86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редактирования данных клиента</a:t>
            </a:r>
            <a:endParaRPr lang="ru-UA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1E2E124-86DF-4662-AB11-B4BFD001D3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25" y="2444620"/>
            <a:ext cx="5104608" cy="2355563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8468049A-AB31-431D-8C53-BA111362DB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94" y="3592382"/>
            <a:ext cx="5395738" cy="2512390"/>
          </a:xfrm>
        </p:spPr>
      </p:pic>
    </p:spTree>
    <p:extLst>
      <p:ext uri="{BB962C8B-B14F-4D97-AF65-F5344CB8AC3E}">
        <p14:creationId xmlns:p14="http://schemas.microsoft.com/office/powerpoint/2010/main" val="2908429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50E17-B87C-444F-85D4-EE7CB1C40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редактирования пароля аккаунта клиента</a:t>
            </a:r>
            <a:endParaRPr lang="ru-UA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5A5EBAB-DAEB-4953-920A-4D124E2D3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437" y="2336800"/>
            <a:ext cx="7729101" cy="3598863"/>
          </a:xfrm>
        </p:spPr>
      </p:pic>
    </p:spTree>
    <p:extLst>
      <p:ext uri="{BB962C8B-B14F-4D97-AF65-F5344CB8AC3E}">
        <p14:creationId xmlns:p14="http://schemas.microsoft.com/office/powerpoint/2010/main" val="3147403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EB2D4-F8AF-485D-9AD2-A168EEE7C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Панель администратора(главная страница)</a:t>
            </a:r>
            <a:endParaRPr lang="ru-UA" dirty="0"/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6CE0D190-FE1B-406D-B704-9B704E144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013" y="2336800"/>
            <a:ext cx="7869950" cy="3598863"/>
          </a:xfrm>
        </p:spPr>
      </p:pic>
    </p:spTree>
    <p:extLst>
      <p:ext uri="{BB962C8B-B14F-4D97-AF65-F5344CB8AC3E}">
        <p14:creationId xmlns:p14="http://schemas.microsoft.com/office/powerpoint/2010/main" val="4212390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F9409-0888-4130-A85F-5D60A1586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добавления новой книги</a:t>
            </a:r>
            <a:endParaRPr lang="ru-UA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B7ECDC7-B076-41B3-BD83-F195B93A4F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63" y="2466877"/>
            <a:ext cx="5023170" cy="2346762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086A3B74-936A-4AE6-AE45-D291C9CF3E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94" y="3429000"/>
            <a:ext cx="5778946" cy="2675772"/>
          </a:xfrm>
        </p:spPr>
      </p:pic>
    </p:spTree>
    <p:extLst>
      <p:ext uri="{BB962C8B-B14F-4D97-AF65-F5344CB8AC3E}">
        <p14:creationId xmlns:p14="http://schemas.microsoft.com/office/powerpoint/2010/main" val="2395452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6A066D-66DD-4314-B0B1-7C367550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редактирования книги</a:t>
            </a:r>
            <a:endParaRPr lang="ru-UA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AFFCD66-1475-4967-812F-5ED828CC1A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30" y="2481943"/>
            <a:ext cx="4968503" cy="2305695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B2638B29-CD9D-41E7-8F95-E7FB61B72C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93" y="3429000"/>
            <a:ext cx="5340367" cy="2486608"/>
          </a:xfrm>
        </p:spPr>
      </p:pic>
    </p:spTree>
    <p:extLst>
      <p:ext uri="{BB962C8B-B14F-4D97-AF65-F5344CB8AC3E}">
        <p14:creationId xmlns:p14="http://schemas.microsoft.com/office/powerpoint/2010/main" val="3363472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DE86E9-626B-4932-A755-502A0F925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Панель администратора(просмотр всех заказов)</a:t>
            </a:r>
            <a:endParaRPr lang="ru-UA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2478C8B-C3F9-4B08-8471-BD55148FF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25" y="2336800"/>
            <a:ext cx="7755125" cy="3598863"/>
          </a:xfrm>
        </p:spPr>
      </p:pic>
    </p:spTree>
    <p:extLst>
      <p:ext uri="{BB962C8B-B14F-4D97-AF65-F5344CB8AC3E}">
        <p14:creationId xmlns:p14="http://schemas.microsoft.com/office/powerpoint/2010/main" val="2590821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35D1C-E1E9-46C7-B5F9-319AF7158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редактирования заказов</a:t>
            </a:r>
            <a:endParaRPr lang="ru-UA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6500BC7-AC3E-4994-97EA-607F4F2C0A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43" y="2575249"/>
            <a:ext cx="4928290" cy="2287034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B0E2AFB9-CEB4-40BE-AD5E-32CF4A2082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94" y="3767927"/>
            <a:ext cx="5018728" cy="2336845"/>
          </a:xfrm>
        </p:spPr>
      </p:pic>
    </p:spTree>
    <p:extLst>
      <p:ext uri="{BB962C8B-B14F-4D97-AF65-F5344CB8AC3E}">
        <p14:creationId xmlns:p14="http://schemas.microsoft.com/office/powerpoint/2010/main" val="205557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>
                <a:latin typeface="Times New Roman" panose="02020603050405020304" charset="0"/>
                <a:cs typeface="Times New Roman" panose="02020603050405020304" charset="0"/>
              </a:rPr>
              <a:t>Зачем</a:t>
            </a:r>
            <a:r>
              <a:rPr lang="ru-RU" altLang="en-US" dirty="0"/>
              <a:t>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 sz="2400" dirty="0">
                <a:latin typeface="Times New Roman" panose="02020603050405020304" charset="0"/>
                <a:cs typeface="Times New Roman" panose="02020603050405020304" charset="0"/>
              </a:rPr>
              <a:t>Данное приложение должно дать возможность клиентам магазина </a:t>
            </a:r>
            <a:r>
              <a:rPr lang="en-US" altLang="en-US" sz="2400" dirty="0" err="1">
                <a:latin typeface="Times New Roman" panose="02020603050405020304" charset="0"/>
                <a:cs typeface="Times New Roman" panose="02020603050405020304" charset="0"/>
              </a:rPr>
              <a:t>BookLand</a:t>
            </a:r>
            <a:r>
              <a:rPr lang="ru-RU" altLang="en-US" sz="2400" dirty="0">
                <a:latin typeface="Times New Roman" panose="02020603050405020304" charset="0"/>
                <a:cs typeface="Times New Roman" panose="02020603050405020304" charset="0"/>
              </a:rPr>
              <a:t> покупать книги, не выходя из дома.</a:t>
            </a:r>
          </a:p>
          <a:p>
            <a:r>
              <a:rPr lang="ru-RU" altLang="en-US" sz="2400" dirty="0">
                <a:latin typeface="Times New Roman" panose="02020603050405020304" charset="0"/>
                <a:cs typeface="Times New Roman" panose="02020603050405020304" charset="0"/>
              </a:rPr>
              <a:t>Его конечная цель – полный переход магазина в онлайн формат.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просмотр!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</a:t>
            </a:r>
            <a:r>
              <a:rPr lang="ru-RU" dirty="0">
                <a:latin typeface="Times New Roman" panose="02020603050405020304" charset="0"/>
                <a:cs typeface="Times New Roman" panose="02020603050405020304" charset="0"/>
              </a:rPr>
              <a:t>разработки </a:t>
            </a:r>
            <a:r>
              <a:rPr lang="ru-RU" dirty="0"/>
              <a:t>приложения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60946" y="2239347"/>
            <a:ext cx="3070034" cy="673788"/>
          </a:xfrm>
        </p:spPr>
        <p:txBody>
          <a:bodyPr/>
          <a:lstStyle/>
          <a:p>
            <a:r>
              <a:rPr lang="ru-RU" altLang="en-US" sz="2400" dirty="0">
                <a:latin typeface="Times New Roman" panose="02020603050405020304" charset="0"/>
                <a:cs typeface="Times New Roman" panose="02020603050405020304" charset="0"/>
              </a:rPr>
              <a:t>Предварительный: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15"/>
          </p:nvPr>
        </p:nvSpPr>
        <p:spPr>
          <a:xfrm>
            <a:off x="671112" y="3022673"/>
            <a:ext cx="3049702" cy="2913513"/>
          </a:xfrm>
        </p:spPr>
        <p:txBody>
          <a:bodyPr>
            <a:normAutofit lnSpcReduction="10000"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-Постановка целей и задач; </a:t>
            </a:r>
            <a:endParaRPr lang="ru-RU" sz="2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-Разработка концепции и структуры ; </a:t>
            </a:r>
            <a:endParaRPr lang="ru-RU" sz="2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-Подготовка материалов.</a:t>
            </a:r>
            <a:endParaRPr lang="ru-RU" sz="2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945470" y="2335334"/>
            <a:ext cx="3063240" cy="687339"/>
          </a:xfrm>
        </p:spPr>
        <p:txBody>
          <a:bodyPr/>
          <a:lstStyle/>
          <a:p>
            <a:r>
              <a:rPr lang="ru-RU" altLang="en-US" sz="2400" dirty="0">
                <a:latin typeface="Times New Roman" panose="02020603050405020304" charset="0"/>
                <a:cs typeface="Times New Roman" panose="02020603050405020304" charset="0"/>
              </a:rPr>
              <a:t>Разработка тех. задания: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-Создание программного кода</a:t>
            </a:r>
            <a:endParaRPr lang="ru-RU" sz="2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-Наполнение приложения.</a:t>
            </a:r>
            <a:endParaRPr lang="ru-RU" altLang="en-US" sz="2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>
          <a:xfrm>
            <a:off x="7224156" y="2239347"/>
            <a:ext cx="3070025" cy="673788"/>
          </a:xfrm>
        </p:spPr>
        <p:txBody>
          <a:bodyPr/>
          <a:lstStyle/>
          <a:p>
            <a:r>
              <a:rPr lang="ru-RU" altLang="en-US" sz="2400" dirty="0">
                <a:latin typeface="Times New Roman" panose="02020603050405020304" charset="0"/>
                <a:cs typeface="Times New Roman" panose="02020603050405020304" charset="0"/>
              </a:rPr>
              <a:t>Поддержка: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-Повышение юзабилити приложения; </a:t>
            </a:r>
            <a:endParaRPr lang="ru-RU" sz="2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-Контроль данных о книгах и читателях.</a:t>
            </a:r>
            <a:endParaRPr lang="ru-RU" altLang="en-US" sz="2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>
                <a:latin typeface="Times New Roman" panose="02020603050405020304" charset="0"/>
                <a:cs typeface="Times New Roman" panose="02020603050405020304" charset="0"/>
              </a:rPr>
              <a:t>Цели и задачи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0320" y="2336872"/>
            <a:ext cx="4698358" cy="3849323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ru-RU" altLang="en-US" sz="7200" dirty="0">
                <a:latin typeface="Times New Roman" panose="02020603050405020304" charset="0"/>
                <a:cs typeface="Times New Roman" panose="02020603050405020304" charset="0"/>
              </a:rPr>
              <a:t>Функционал</a:t>
            </a:r>
          </a:p>
          <a:p>
            <a:pPr marL="800100" indent="-571500">
              <a:lnSpc>
                <a:spcPct val="107000"/>
              </a:lnSpc>
              <a:spcAft>
                <a:spcPts val="800"/>
              </a:spcAft>
            </a:pPr>
            <a:r>
              <a:rPr lang="uk-UA" sz="56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Панель </a:t>
            </a:r>
            <a:r>
              <a:rPr lang="uk-UA" sz="5600" dirty="0" err="1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администратора</a:t>
            </a:r>
            <a:r>
              <a:rPr lang="uk-UA" sz="56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:</a:t>
            </a:r>
            <a:r>
              <a:rPr lang="en-US" sz="5600" dirty="0">
                <a:latin typeface="Calibri" panose="020F050202020403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ru-RU" sz="56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добавление, удаление и редактирование книг;</a:t>
            </a:r>
            <a:r>
              <a:rPr lang="en-US" sz="5600" dirty="0">
                <a:latin typeface="Calibri" panose="020F050202020403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ru-RU" sz="56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подтверждение, удаление и редактирование заказов;</a:t>
            </a:r>
            <a:r>
              <a:rPr lang="en-US" sz="5600" dirty="0">
                <a:latin typeface="Calibri" panose="020F050202020403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ru-RU" sz="56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просмотр всех книг и заказов;</a:t>
            </a:r>
            <a:endParaRPr lang="en-US" sz="5600" dirty="0">
              <a:latin typeface="Calibri" panose="020F0502020204030204" pitchFamily="34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800100" indent="-571500">
              <a:lnSpc>
                <a:spcPct val="107000"/>
              </a:lnSpc>
              <a:spcAft>
                <a:spcPts val="800"/>
              </a:spcAft>
            </a:pPr>
            <a:r>
              <a:rPr lang="ru-RU" sz="56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Панель покупателя:</a:t>
            </a:r>
            <a:r>
              <a:rPr lang="en-US" sz="5600" dirty="0">
                <a:latin typeface="Calibri" panose="020F050202020403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ru-RU" sz="56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добавление товара в корзину;</a:t>
            </a:r>
            <a:r>
              <a:rPr lang="en-US" sz="5600" dirty="0">
                <a:latin typeface="Calibri" panose="020F050202020403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ru-RU" sz="56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оформление заказа;</a:t>
            </a:r>
            <a:r>
              <a:rPr lang="en-US" sz="5600" dirty="0">
                <a:latin typeface="Calibri" panose="020F050202020403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ru-RU" sz="56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просмотр своих активных заказов;</a:t>
            </a:r>
            <a:r>
              <a:rPr lang="en-US" sz="5600" dirty="0">
                <a:latin typeface="Calibri" panose="020F050202020403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ru-RU" sz="56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просмотр своих выполненных заказов;</a:t>
            </a:r>
            <a:r>
              <a:rPr lang="en-US" sz="5600" dirty="0">
                <a:latin typeface="Calibri" panose="020F050202020403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ru-RU" sz="56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просмотр детальной информации книга;</a:t>
            </a:r>
            <a:r>
              <a:rPr lang="en-US" sz="5600" dirty="0">
                <a:latin typeface="Calibri" panose="020F050202020403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ru-RU" sz="56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просмотр детальной информации своих </a:t>
            </a:r>
            <a:r>
              <a:rPr lang="ru-RU" sz="5600" dirty="0" err="1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заказазов</a:t>
            </a:r>
            <a:r>
              <a:rPr lang="ru-RU" sz="56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;</a:t>
            </a:r>
            <a:r>
              <a:rPr lang="en-US" sz="56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ru-RU" sz="56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управление аккаунтом (редактирование данных, изменение пароля и удаления аккаунта);</a:t>
            </a:r>
            <a:endParaRPr lang="en-US" sz="5600" dirty="0">
              <a:latin typeface="Calibri" panose="020F0502020204030204" pitchFamily="34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800100" indent="-571500">
              <a:lnSpc>
                <a:spcPct val="107000"/>
              </a:lnSpc>
              <a:spcAft>
                <a:spcPts val="800"/>
              </a:spcAft>
            </a:pPr>
            <a:r>
              <a:rPr lang="ru-RU" sz="56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Авторизация и аутентификации с использованием </a:t>
            </a:r>
            <a:r>
              <a:rPr lang="ru-RU" sz="5600" dirty="0" err="1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Microsoft.Identity</a:t>
            </a:r>
            <a:r>
              <a:rPr lang="ru-RU" sz="56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и сессий, также доступна фильтрация книг и поиск книг по введенным данным.</a:t>
            </a:r>
            <a:endParaRPr lang="ru-UA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72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База данных:</a:t>
            </a:r>
            <a:endParaRPr lang="ru-UA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85850" indent="-857250" algn="just">
              <a:lnSpc>
                <a:spcPct val="107000"/>
              </a:lnSpc>
              <a:spcAft>
                <a:spcPts val="800"/>
              </a:spcAft>
            </a:pPr>
            <a:r>
              <a:rPr lang="ru-RU" sz="72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-таблица </a:t>
            </a:r>
            <a:r>
              <a:rPr lang="ru-RU" sz="7200" dirty="0" err="1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Order</a:t>
            </a:r>
            <a:r>
              <a:rPr lang="ru-RU" sz="72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;</a:t>
            </a:r>
            <a:endParaRPr lang="ru-RU" sz="7200" dirty="0">
              <a:latin typeface="Calibri" panose="020F0502020204030204" pitchFamily="34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1085850" indent="-857250" algn="just">
              <a:lnSpc>
                <a:spcPct val="107000"/>
              </a:lnSpc>
              <a:spcAft>
                <a:spcPts val="800"/>
              </a:spcAft>
            </a:pPr>
            <a:r>
              <a:rPr lang="en-US" sz="72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-</a:t>
            </a:r>
            <a:r>
              <a:rPr lang="ru-RU" sz="72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таблица </a:t>
            </a:r>
            <a:r>
              <a:rPr lang="ru-RU" sz="7200" dirty="0" err="1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Purchase</a:t>
            </a:r>
            <a:r>
              <a:rPr lang="en-US" sz="72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;</a:t>
            </a:r>
            <a:endParaRPr lang="ru-RU" sz="7200" dirty="0">
              <a:latin typeface="Calibri" panose="020F0502020204030204" pitchFamily="34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1085850" indent="-857250" algn="just">
              <a:lnSpc>
                <a:spcPct val="107000"/>
              </a:lnSpc>
              <a:spcAft>
                <a:spcPts val="800"/>
              </a:spcAft>
            </a:pPr>
            <a:r>
              <a:rPr lang="en-US" sz="72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-</a:t>
            </a:r>
            <a:r>
              <a:rPr lang="ru-RU" sz="72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таблица </a:t>
            </a:r>
            <a:r>
              <a:rPr lang="ru-RU" sz="7200" dirty="0" err="1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StoreBook</a:t>
            </a:r>
            <a:r>
              <a:rPr lang="en-US" sz="72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;</a:t>
            </a:r>
            <a:endParaRPr lang="ru-RU" sz="7200" dirty="0">
              <a:latin typeface="Calibri" panose="020F0502020204030204" pitchFamily="34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1085850" indent="-857250" algn="just">
              <a:lnSpc>
                <a:spcPct val="107000"/>
              </a:lnSpc>
              <a:spcAft>
                <a:spcPts val="800"/>
              </a:spcAft>
            </a:pPr>
            <a:r>
              <a:rPr lang="en-US" sz="72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-</a:t>
            </a:r>
            <a:r>
              <a:rPr lang="ru-RU" sz="72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таблицы </a:t>
            </a:r>
            <a:r>
              <a:rPr lang="ru-RU" sz="7200" dirty="0" err="1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Identity</a:t>
            </a:r>
            <a:r>
              <a:rPr lang="en-US" sz="72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;</a:t>
            </a:r>
            <a:endParaRPr lang="ru-UA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ru-RU" altLang="en-US" sz="72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>
                <a:latin typeface="Times New Roman" panose="02020603050405020304" charset="0"/>
                <a:cs typeface="Times New Roman" panose="02020603050405020304" charset="0"/>
              </a:rPr>
              <a:t>Реализация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en-US" sz="2400" dirty="0">
                <a:latin typeface="Times New Roman" panose="02020603050405020304" charset="0"/>
                <a:cs typeface="Times New Roman" panose="02020603050405020304" charset="0"/>
              </a:rPr>
              <a:t>Выбор технологии: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342900"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C#;</a:t>
            </a:r>
          </a:p>
          <a:p>
            <a:pPr marL="571500" indent="-342900">
              <a:buFont typeface="Wingdings" panose="05000000000000000000" pitchFamily="2" charset="2"/>
              <a:buChar char="q"/>
            </a:pPr>
            <a:r>
              <a:rPr lang="en-US" altLang="en-US" sz="2400" dirty="0" err="1">
                <a:latin typeface="Times New Roman" panose="02020603050405020304" charset="0"/>
                <a:cs typeface="Times New Roman" panose="02020603050405020304" charset="0"/>
              </a:rPr>
              <a:t>MsSQL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;</a:t>
            </a:r>
          </a:p>
          <a:p>
            <a:pPr marL="571500" indent="-342900">
              <a:buFont typeface="Wingdings" panose="05000000000000000000" pitchFamily="2" charset="2"/>
              <a:buChar char="q"/>
            </a:pPr>
            <a:r>
              <a:rPr lang="en-US" altLang="ru-RU" sz="2400" dirty="0">
                <a:latin typeface="Times New Roman" panose="02020603050405020304" charset="0"/>
                <a:cs typeface="Times New Roman" panose="02020603050405020304" charset="0"/>
              </a:rPr>
              <a:t>ASP.NET;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altLang="en-US" sz="2400" dirty="0">
                <a:latin typeface="Times New Roman" panose="02020603050405020304" charset="0"/>
                <a:cs typeface="Times New Roman" panose="02020603050405020304" charset="0"/>
              </a:rPr>
              <a:t>Интерфейс: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ASP.NET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Главная страница:</a:t>
            </a:r>
            <a:endParaRPr lang="en-US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DA4B38A1-C92A-4BB9-8372-51FA869D9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713" y="2336800"/>
            <a:ext cx="8020516" cy="3767972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2226C-5C5F-4DAF-A0F5-041594E3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логина</a:t>
            </a:r>
            <a:endParaRPr lang="ru-UA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473978B-3E53-4A70-A7F7-D9B218943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437" y="2336800"/>
            <a:ext cx="8092288" cy="3767972"/>
          </a:xfrm>
        </p:spPr>
      </p:pic>
    </p:spTree>
    <p:extLst>
      <p:ext uri="{BB962C8B-B14F-4D97-AF65-F5344CB8AC3E}">
        <p14:creationId xmlns:p14="http://schemas.microsoft.com/office/powerpoint/2010/main" val="931716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0734682-74E1-4D1A-9597-45485E479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регистрации</a:t>
            </a:r>
            <a:endParaRPr lang="ru-UA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35174381-3F2E-43A4-9805-99A97FD364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74" y="2155372"/>
            <a:ext cx="5080959" cy="2368468"/>
          </a:xfrm>
        </p:spPr>
      </p:pic>
      <p:pic>
        <p:nvPicPr>
          <p:cNvPr id="10" name="Объект 9">
            <a:extLst>
              <a:ext uri="{FF2B5EF4-FFF2-40B4-BE49-F238E27FC236}">
                <a16:creationId xmlns:a16="http://schemas.microsoft.com/office/drawing/2014/main" id="{472504C9-A707-4118-92C3-C1B71861EB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93" y="4230536"/>
            <a:ext cx="5103771" cy="2368468"/>
          </a:xfrm>
        </p:spPr>
      </p:pic>
    </p:spTree>
    <p:extLst>
      <p:ext uri="{BB962C8B-B14F-4D97-AF65-F5344CB8AC3E}">
        <p14:creationId xmlns:p14="http://schemas.microsoft.com/office/powerpoint/2010/main" val="369093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B5FC9-FBAE-49FB-BCAC-00E0F8458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Панель клиента(главная страница)</a:t>
            </a:r>
            <a:endParaRPr lang="ru-UA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C79B35E-EED4-4EA8-B9B4-CA9BD7B5A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325" y="2336800"/>
            <a:ext cx="8146966" cy="3767972"/>
          </a:xfrm>
        </p:spPr>
      </p:pic>
    </p:spTree>
    <p:extLst>
      <p:ext uri="{BB962C8B-B14F-4D97-AF65-F5344CB8AC3E}">
        <p14:creationId xmlns:p14="http://schemas.microsoft.com/office/powerpoint/2010/main" val="490214969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53</TotalTime>
  <Words>289</Words>
  <Application>Microsoft Office PowerPoint</Application>
  <PresentationFormat>Широкоэкранный</PresentationFormat>
  <Paragraphs>50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Times New Roman</vt:lpstr>
      <vt:lpstr>Trebuchet MS</vt:lpstr>
      <vt:lpstr>Wingdings</vt:lpstr>
      <vt:lpstr>Берлин</vt:lpstr>
      <vt:lpstr>Курсовая работа студента группы ПВ911 На тему «Разработка веб-приложения  магазина книг BookLand» </vt:lpstr>
      <vt:lpstr>Зачем?</vt:lpstr>
      <vt:lpstr>Этапы разработки приложения</vt:lpstr>
      <vt:lpstr>Цели и задачи</vt:lpstr>
      <vt:lpstr>Реализация</vt:lpstr>
      <vt:lpstr>Главная страница:</vt:lpstr>
      <vt:lpstr>Страница логина</vt:lpstr>
      <vt:lpstr>Страница регистрации</vt:lpstr>
      <vt:lpstr>Панель клиента(главная страница)</vt:lpstr>
      <vt:lpstr>Панель клиента(просмотр заказов)</vt:lpstr>
      <vt:lpstr>Страница оформления заказа</vt:lpstr>
      <vt:lpstr>Панель управления аккаунтом клиента</vt:lpstr>
      <vt:lpstr>Страница редактирования данных клиента</vt:lpstr>
      <vt:lpstr>Страница редактирования пароля аккаунта клиента</vt:lpstr>
      <vt:lpstr>Панель администратора(главная страница)</vt:lpstr>
      <vt:lpstr>Страница добавления новой книги</vt:lpstr>
      <vt:lpstr>Страница редактирования книги</vt:lpstr>
      <vt:lpstr>Панель администратора(просмотр всех заказов)</vt:lpstr>
      <vt:lpstr>Страница редактирования заказов</vt:lpstr>
      <vt:lpstr>Спасибо за просмотр!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студента группы ПВ911 На тему «Разработка десктопного приложения  для библиотек Library Helper» </dc:title>
  <dc:creator>Щокін Богдан Володимирович</dc:creator>
  <cp:lastModifiedBy>Щокін Богдан Володимирович</cp:lastModifiedBy>
  <cp:revision>30</cp:revision>
  <dcterms:created xsi:type="dcterms:W3CDTF">2021-07-29T15:02:00Z</dcterms:created>
  <dcterms:modified xsi:type="dcterms:W3CDTF">2022-02-05T17:33:19Z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5A7EBE8763374B28A8176A5F1ED87E8D</vt:lpwstr>
  </property>
  <property fmtid="{D5CDD505-2E9C-101B-9397-08002B2CF9AE}" pid="3" name="KSOProductBuildVer">
    <vt:lpwstr>1049-11.2.0.10258</vt:lpwstr>
  </property>
</Properties>
</file>