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6" r:id="rId2"/>
    <p:sldId id="317" r:id="rId3"/>
    <p:sldId id="257" r:id="rId4"/>
    <p:sldId id="331" r:id="rId5"/>
    <p:sldId id="260" r:id="rId6"/>
    <p:sldId id="332" r:id="rId7"/>
    <p:sldId id="327" r:id="rId8"/>
    <p:sldId id="333" r:id="rId9"/>
    <p:sldId id="334" r:id="rId10"/>
    <p:sldId id="335" r:id="rId11"/>
    <p:sldId id="336" r:id="rId12"/>
    <p:sldId id="337" r:id="rId13"/>
    <p:sldId id="339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600"/>
    <a:srgbClr val="FF0000"/>
    <a:srgbClr val="0033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22" autoAdjust="0"/>
  </p:normalViewPr>
  <p:slideViewPr>
    <p:cSldViewPr>
      <p:cViewPr>
        <p:scale>
          <a:sx n="60" d="100"/>
          <a:sy n="60" d="100"/>
        </p:scale>
        <p:origin x="-2394" y="-11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BF642-FA13-4541-8C56-1BFCCC9A48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84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99BBC-1506-4781-A133-214F3729ED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12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2996-D76D-4EE7-A202-4B7265F264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98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2E2AC-3163-478D-AE24-30153B6600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869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2FB8E-A742-470C-8987-7EEF8588DF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20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12056-620F-4AAF-A3B7-BB81457F99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6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1E00E-F643-484F-97D8-0F132D8413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48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5F6DB-1EC1-4938-92B2-D15FBE9D45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4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28908-295C-42A1-87C1-7322C59347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89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28178-0EB8-433E-BF02-1E21F94D71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6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8A391-6F6A-4C6D-87FF-5896159AB1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950E4-A63F-4A3A-ABED-A1D3181C6E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21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73B4C-9F8C-4268-9966-C8C26F1D5B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74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114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A91818-7322-4695-9A1D-17DB4009C3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3600" b="1" dirty="0" smtClean="0">
                <a:solidFill>
                  <a:srgbClr val="003399"/>
                </a:solidFill>
              </a:rPr>
              <a:t>Вычисление суммы.</a:t>
            </a:r>
            <a:br>
              <a:rPr lang="ru-RU" sz="3600" b="1" dirty="0" smtClean="0">
                <a:solidFill>
                  <a:srgbClr val="003399"/>
                </a:solidFill>
              </a:rPr>
            </a:br>
            <a:r>
              <a:rPr lang="ru-RU" sz="3600" b="1" dirty="0" smtClean="0">
                <a:solidFill>
                  <a:srgbClr val="003399"/>
                </a:solidFill>
              </a:rPr>
              <a:t>Сумма бесконечного ряда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Лекция №4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sz="3600" b="1" dirty="0" smtClean="0">
                <a:solidFill>
                  <a:srgbClr val="009900"/>
                </a:solidFill>
              </a:rPr>
              <a:t>Сходимость ряда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smtClean="0">
                <a:solidFill>
                  <a:srgbClr val="FF0000"/>
                </a:solidFill>
              </a:rPr>
              <a:t>Ряд сходится</a:t>
            </a:r>
            <a:r>
              <a:rPr lang="ru-RU" sz="2400" dirty="0" smtClean="0"/>
              <a:t>, если выполняется условие:                   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 где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ru-RU" sz="2400" dirty="0" smtClean="0"/>
              <a:t> – </a:t>
            </a:r>
            <a:r>
              <a:rPr lang="en-US" sz="2400" i="1" dirty="0" err="1" smtClean="0"/>
              <a:t>i</a:t>
            </a:r>
            <a:r>
              <a:rPr lang="ru-RU" sz="2400" dirty="0" smtClean="0"/>
              <a:t>-</a:t>
            </a:r>
            <a:r>
              <a:rPr lang="ru-RU" sz="2400" dirty="0" err="1" smtClean="0"/>
              <a:t>ый</a:t>
            </a:r>
            <a:r>
              <a:rPr lang="ru-RU" sz="2400" dirty="0" smtClean="0"/>
              <a:t> член ряда.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2600" dirty="0" smtClean="0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4037" name="Object 11"/>
          <p:cNvGraphicFramePr>
            <a:graphicFrameLocks noChangeAspect="1"/>
          </p:cNvGraphicFramePr>
          <p:nvPr/>
        </p:nvGraphicFramePr>
        <p:xfrm>
          <a:off x="3132137" y="2204591"/>
          <a:ext cx="1996309" cy="792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5" name="Формула" r:id="rId3" imgW="647419" imgH="253890" progId="Equation.3">
                  <p:embed/>
                </p:oleObj>
              </mc:Choice>
              <mc:Fallback>
                <p:oleObj name="Формула" r:id="rId3" imgW="647419" imgH="25389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7" y="2204591"/>
                        <a:ext cx="1996309" cy="7923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4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sz="4000" b="1" dirty="0" smtClean="0">
                <a:solidFill>
                  <a:srgbClr val="009900"/>
                </a:solidFill>
              </a:rPr>
              <a:t>Сумма бесконечного ряда</a:t>
            </a:r>
            <a:endParaRPr lang="ru-RU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96607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ru-RU" sz="2200" dirty="0" smtClean="0"/>
              <a:t>Кроме того, доказано, что для сходящихся рядов выполняется условие                   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ru-RU" sz="2200" dirty="0" smtClean="0"/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endParaRPr lang="ru-RU" sz="22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ru-RU" sz="2200" dirty="0" smtClean="0"/>
              <a:t>где </a:t>
            </a:r>
            <a:r>
              <a:rPr lang="en-US" sz="2200" i="1" dirty="0" smtClean="0"/>
              <a:t>S</a:t>
            </a:r>
            <a:r>
              <a:rPr lang="ru-RU" sz="2200" dirty="0" smtClean="0"/>
              <a:t>- сумма ряда, а </a:t>
            </a:r>
            <a:r>
              <a:rPr lang="en-US" sz="2200" i="1" dirty="0" err="1" smtClean="0"/>
              <a:t>S</a:t>
            </a:r>
            <a:r>
              <a:rPr lang="en-US" sz="2200" i="1" baseline="-25000" dirty="0" err="1" smtClean="0"/>
              <a:t>n</a:t>
            </a:r>
            <a:r>
              <a:rPr lang="en-US" sz="2200" dirty="0" smtClean="0"/>
              <a:t> </a:t>
            </a:r>
            <a:r>
              <a:rPr lang="ru-RU" sz="2200" dirty="0" smtClean="0"/>
              <a:t>–сумма </a:t>
            </a:r>
            <a:r>
              <a:rPr lang="en-US" sz="2200" i="1" dirty="0" smtClean="0"/>
              <a:t>n</a:t>
            </a:r>
            <a:r>
              <a:rPr lang="ru-RU" sz="2200" dirty="0" smtClean="0"/>
              <a:t> членов ряда.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200" dirty="0" smtClean="0"/>
              <a:t>Следовательно, для получения суммы ряда с заданной точностью </a:t>
            </a:r>
            <a:r>
              <a:rPr lang="el-GR" sz="2200" b="1" dirty="0" smtClean="0">
                <a:cs typeface="Arial" charset="0"/>
              </a:rPr>
              <a:t>ε</a:t>
            </a:r>
            <a:r>
              <a:rPr lang="ru-RU" sz="2200" dirty="0" smtClean="0"/>
              <a:t> необходимо </a:t>
            </a:r>
            <a:r>
              <a:rPr lang="ru-RU" sz="2200" b="1" dirty="0" smtClean="0">
                <a:solidFill>
                  <a:srgbClr val="003399"/>
                </a:solidFill>
              </a:rPr>
              <a:t>накапливать частичную сумму</a:t>
            </a:r>
            <a:r>
              <a:rPr lang="ru-RU" sz="2200" dirty="0" smtClean="0"/>
              <a:t> </a:t>
            </a:r>
            <a:r>
              <a:rPr lang="en-US" sz="2200" b="1" dirty="0" err="1" smtClean="0">
                <a:solidFill>
                  <a:srgbClr val="003399"/>
                </a:solidFill>
              </a:rPr>
              <a:t>S</a:t>
            </a:r>
            <a:r>
              <a:rPr lang="en-US" sz="2200" b="1" baseline="-25000" dirty="0" err="1" smtClean="0">
                <a:solidFill>
                  <a:srgbClr val="003399"/>
                </a:solidFill>
              </a:rPr>
              <a:t>n</a:t>
            </a:r>
            <a:r>
              <a:rPr lang="en-US" sz="2200" dirty="0" smtClean="0"/>
              <a:t> </a:t>
            </a:r>
            <a:r>
              <a:rPr lang="ru-RU" sz="2200" dirty="0" smtClean="0"/>
              <a:t>элементов ряда, пока</a:t>
            </a:r>
            <a:r>
              <a:rPr lang="ru-RU" sz="2200" dirty="0" smtClean="0">
                <a:solidFill>
                  <a:srgbClr val="FF0000"/>
                </a:solidFill>
              </a:rPr>
              <a:t> </a:t>
            </a:r>
            <a:r>
              <a:rPr lang="ru-RU" sz="2200" dirty="0" smtClean="0"/>
              <a:t>очередной </a:t>
            </a:r>
            <a:r>
              <a:rPr lang="ru-RU" sz="2200" b="1" dirty="0" smtClean="0">
                <a:solidFill>
                  <a:srgbClr val="003399"/>
                </a:solidFill>
              </a:rPr>
              <a:t>член ряда</a:t>
            </a:r>
            <a:r>
              <a:rPr lang="ru-RU" sz="2200" b="1" dirty="0" smtClean="0"/>
              <a:t> </a:t>
            </a:r>
            <a:r>
              <a:rPr lang="ru-RU" sz="2200" dirty="0" smtClean="0"/>
              <a:t>не станет</a:t>
            </a:r>
            <a:r>
              <a:rPr lang="ru-RU" sz="2200" b="1" dirty="0" smtClean="0"/>
              <a:t> </a:t>
            </a:r>
            <a:r>
              <a:rPr lang="ru-RU" sz="2200" b="1" dirty="0" smtClean="0">
                <a:solidFill>
                  <a:srgbClr val="003399"/>
                </a:solidFill>
              </a:rPr>
              <a:t>меньше заданной погрешности</a:t>
            </a:r>
            <a:r>
              <a:rPr lang="ru-RU" sz="2200" dirty="0" smtClean="0"/>
              <a:t>:</a:t>
            </a:r>
          </a:p>
        </p:txBody>
      </p:sp>
      <p:graphicFrame>
        <p:nvGraphicFramePr>
          <p:cNvPr id="45060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944938" y="5157788"/>
          <a:ext cx="14684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0" name="Формула" r:id="rId3" imgW="431640" imgH="253800" progId="Equation.3">
                  <p:embed/>
                </p:oleObj>
              </mc:Choice>
              <mc:Fallback>
                <p:oleObj name="Формула" r:id="rId3" imgW="431640" imgH="25380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5157788"/>
                        <a:ext cx="146843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2915816" y="2276872"/>
          <a:ext cx="28797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1" name="Формула" r:id="rId5" imgW="914400" imgH="254000" progId="Equation.3">
                  <p:embed/>
                </p:oleObj>
              </mc:Choice>
              <mc:Fallback>
                <p:oleObj name="Формула" r:id="rId5" imgW="914400" imgH="254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276872"/>
                        <a:ext cx="28797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ru-RU" sz="24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Вычислить сумму ряда </a:t>
            </a:r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с  точностью </a:t>
            </a:r>
            <a:r>
              <a:rPr lang="ru-RU" sz="2400" dirty="0" smtClean="0">
                <a:sym typeface="Symbol"/>
              </a:rPr>
              <a:t>=0.001.</a:t>
            </a:r>
            <a:r>
              <a:rPr lang="ru-RU" sz="2400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ru-RU" sz="2400" b="1" dirty="0" smtClean="0"/>
          </a:p>
          <a:p>
            <a:pPr eaLnBrk="1" hangingPunct="1">
              <a:buFont typeface="Wingdings" pitchFamily="2" charset="2"/>
              <a:buNone/>
            </a:pPr>
            <a:endParaRPr lang="ru-RU" sz="2400" b="1" dirty="0" smtClean="0"/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algn="ctr" eaLnBrk="1" hangingPunct="1"/>
            <a:r>
              <a:rPr lang="ru-RU" sz="4000" b="1" dirty="0" smtClean="0">
                <a:solidFill>
                  <a:srgbClr val="009900"/>
                </a:solidFill>
              </a:rPr>
              <a:t>Сумма бесконечного ряда</a:t>
            </a:r>
            <a:endParaRPr lang="ru-RU" dirty="0" smtClean="0"/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6086" name="Object 8"/>
          <p:cNvGraphicFramePr>
            <a:graphicFrameLocks noChangeAspect="1"/>
          </p:cNvGraphicFramePr>
          <p:nvPr/>
        </p:nvGraphicFramePr>
        <p:xfrm>
          <a:off x="1187624" y="2708920"/>
          <a:ext cx="707095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3" name="Формула" r:id="rId3" imgW="1841500" imgH="419100" progId="Equation.3">
                  <p:embed/>
                </p:oleObj>
              </mc:Choice>
              <mc:Fallback>
                <p:oleObj name="Формула" r:id="rId3" imgW="1841500" imgH="419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08920"/>
                        <a:ext cx="7070955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ru-RU" sz="2400" dirty="0" smtClean="0"/>
              <a:t>Каждый следующий член суммы можно вычислить через предыдущий: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ru-RU" sz="2400" b="1" dirty="0" smtClean="0"/>
              <a:t>        </a:t>
            </a:r>
            <a:r>
              <a:rPr lang="en-US" sz="2800" b="1" dirty="0" err="1" smtClean="0">
                <a:solidFill>
                  <a:srgbClr val="003399"/>
                </a:solidFill>
              </a:rPr>
              <a:t>r</a:t>
            </a:r>
            <a:r>
              <a:rPr lang="en-US" sz="2800" b="1" baseline="-25000" dirty="0" err="1" smtClean="0">
                <a:solidFill>
                  <a:srgbClr val="003399"/>
                </a:solidFill>
              </a:rPr>
              <a:t>n</a:t>
            </a:r>
            <a:r>
              <a:rPr lang="ru-RU" sz="2800" b="1" dirty="0" smtClean="0">
                <a:solidFill>
                  <a:srgbClr val="003399"/>
                </a:solidFill>
              </a:rPr>
              <a:t>=</a:t>
            </a:r>
            <a:r>
              <a:rPr lang="en-US" sz="2800" b="1" dirty="0" smtClean="0">
                <a:solidFill>
                  <a:srgbClr val="003399"/>
                </a:solidFill>
              </a:rPr>
              <a:t>k</a:t>
            </a:r>
            <a:r>
              <a:rPr lang="ru-RU" sz="2800" b="1" dirty="0" smtClean="0">
                <a:solidFill>
                  <a:srgbClr val="003399"/>
                </a:solidFill>
              </a:rPr>
              <a:t>*</a:t>
            </a:r>
            <a:r>
              <a:rPr lang="en-US" sz="2800" b="1" dirty="0" err="1" smtClean="0">
                <a:solidFill>
                  <a:srgbClr val="003399"/>
                </a:solidFill>
              </a:rPr>
              <a:t>r</a:t>
            </a:r>
            <a:r>
              <a:rPr lang="en-US" sz="2800" b="1" baseline="-25000" dirty="0" err="1" smtClean="0">
                <a:solidFill>
                  <a:srgbClr val="003399"/>
                </a:solidFill>
              </a:rPr>
              <a:t>n</a:t>
            </a:r>
            <a:r>
              <a:rPr lang="ru-RU" sz="2800" b="1" baseline="-25000" dirty="0" smtClean="0">
                <a:solidFill>
                  <a:srgbClr val="003399"/>
                </a:solidFill>
              </a:rPr>
              <a:t>-1</a:t>
            </a:r>
            <a:r>
              <a:rPr lang="ru-RU" sz="2800" b="1" dirty="0" smtClean="0"/>
              <a:t> </a:t>
            </a:r>
          </a:p>
          <a:p>
            <a:pPr eaLnBrk="1" hangingPunct="1">
              <a:buNone/>
            </a:pPr>
            <a:endParaRPr lang="ru-RU" sz="2800" dirty="0" smtClean="0"/>
          </a:p>
          <a:p>
            <a:pPr eaLnBrk="1" hangingPunct="1">
              <a:buNone/>
            </a:pPr>
            <a:r>
              <a:rPr lang="ru-RU" sz="2400" dirty="0" smtClean="0"/>
              <a:t>Чтобы определить множитель </a:t>
            </a:r>
            <a:r>
              <a:rPr lang="en-US" sz="2400" dirty="0" smtClean="0"/>
              <a:t>k</a:t>
            </a:r>
            <a:r>
              <a:rPr lang="ru-RU" sz="2400" dirty="0" smtClean="0"/>
              <a:t>, надо найти частное соседних членов:</a:t>
            </a:r>
            <a:r>
              <a:rPr lang="ru-RU" sz="2800" dirty="0" smtClean="0"/>
              <a:t> </a:t>
            </a:r>
          </a:p>
          <a:p>
            <a:pPr algn="ctr" eaLnBrk="1" hangingPunct="1">
              <a:buNone/>
            </a:pPr>
            <a:r>
              <a:rPr lang="en-US" sz="2800" b="1" dirty="0" err="1" smtClean="0">
                <a:solidFill>
                  <a:srgbClr val="003399"/>
                </a:solidFill>
              </a:rPr>
              <a:t>r</a:t>
            </a:r>
            <a:r>
              <a:rPr lang="en-US" sz="2800" b="1" baseline="-25000" dirty="0" err="1" smtClean="0">
                <a:solidFill>
                  <a:srgbClr val="003399"/>
                </a:solidFill>
              </a:rPr>
              <a:t>n</a:t>
            </a:r>
            <a:r>
              <a:rPr lang="ru-RU" sz="2800" b="1" dirty="0" smtClean="0">
                <a:solidFill>
                  <a:srgbClr val="003399"/>
                </a:solidFill>
              </a:rPr>
              <a:t>/</a:t>
            </a:r>
            <a:r>
              <a:rPr lang="en-US" sz="2800" b="1" dirty="0" err="1" smtClean="0">
                <a:solidFill>
                  <a:srgbClr val="003399"/>
                </a:solidFill>
              </a:rPr>
              <a:t>r</a:t>
            </a:r>
            <a:r>
              <a:rPr lang="en-US" sz="2800" b="1" baseline="-25000" dirty="0" err="1" smtClean="0">
                <a:solidFill>
                  <a:srgbClr val="003399"/>
                </a:solidFill>
              </a:rPr>
              <a:t>n</a:t>
            </a:r>
            <a:r>
              <a:rPr lang="ru-RU" sz="2800" b="1" baseline="-25000" dirty="0" smtClean="0">
                <a:solidFill>
                  <a:srgbClr val="003399"/>
                </a:solidFill>
              </a:rPr>
              <a:t>-1</a:t>
            </a:r>
            <a:r>
              <a:rPr lang="ru-RU" sz="2800" b="1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ru-RU" sz="2800" b="1" dirty="0" smtClean="0"/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algn="ctr" eaLnBrk="1" hangingPunct="1"/>
            <a:r>
              <a:rPr lang="ru-RU" sz="4000" b="1" dirty="0" smtClean="0">
                <a:solidFill>
                  <a:srgbClr val="009900"/>
                </a:solidFill>
              </a:rPr>
              <a:t>Сумма бесконечного ряда</a:t>
            </a:r>
            <a:endParaRPr lang="ru-RU" dirty="0" smtClean="0"/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6087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14691" name="Object 3"/>
          <p:cNvGraphicFramePr>
            <a:graphicFrameLocks noGrp="1" noChangeAspect="1"/>
          </p:cNvGraphicFramePr>
          <p:nvPr/>
        </p:nvGraphicFramePr>
        <p:xfrm>
          <a:off x="2267744" y="5085184"/>
          <a:ext cx="5400600" cy="1029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2" name="Формула" r:id="rId3" imgW="2374900" imgH="457200" progId="Equation.3">
                  <p:embed/>
                </p:oleObj>
              </mc:Choice>
              <mc:Fallback>
                <p:oleObj name="Формула" r:id="rId3" imgW="2374900" imgH="457200" progId="Equation.3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085184"/>
                        <a:ext cx="5400600" cy="1029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sz="3600" b="1" i="1" dirty="0" smtClean="0">
                <a:solidFill>
                  <a:srgbClr val="009900"/>
                </a:solidFill>
              </a:rPr>
              <a:t>Задание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52600"/>
            <a:ext cx="8244210" cy="4267200"/>
          </a:xfrm>
        </p:spPr>
        <p:txBody>
          <a:bodyPr/>
          <a:lstStyle/>
          <a:p>
            <a:pPr marL="400050" indent="-40005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sz="2100" i="1" dirty="0" smtClean="0">
                <a:solidFill>
                  <a:srgbClr val="0000FF"/>
                </a:solidFill>
              </a:rPr>
              <a:t>Написать программу, которая определяет, является ли целое число </a:t>
            </a:r>
            <a:r>
              <a:rPr lang="en-US" sz="2100" i="1" dirty="0" smtClean="0">
                <a:solidFill>
                  <a:srgbClr val="0000FF"/>
                </a:solidFill>
              </a:rPr>
              <a:t>N</a:t>
            </a:r>
            <a:r>
              <a:rPr lang="ru-RU" sz="2100" i="1" dirty="0" smtClean="0">
                <a:solidFill>
                  <a:srgbClr val="0000FF"/>
                </a:solidFill>
              </a:rPr>
              <a:t> простым.</a:t>
            </a:r>
          </a:p>
          <a:p>
            <a:pPr marL="400050" indent="-40005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sz="2100" i="1" dirty="0" smtClean="0">
                <a:solidFill>
                  <a:srgbClr val="0000FF"/>
                </a:solidFill>
              </a:rPr>
              <a:t>Ввести 20 целых чисел. Определить,  сколько из них является простыми числами.  </a:t>
            </a:r>
            <a:endParaRPr lang="ru-R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b="1" dirty="0" smtClean="0">
                <a:solidFill>
                  <a:srgbClr val="006600"/>
                </a:solidFill>
              </a:rPr>
              <a:t>Задание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AutoNum type="arabicParenR"/>
              <a:defRPr/>
            </a:pPr>
            <a:r>
              <a:rPr lang="ru-RU" sz="2400" dirty="0" smtClean="0"/>
              <a:t>Написать программу, которая вычисляет среднее арифметическое трех чисел.</a:t>
            </a:r>
          </a:p>
          <a:p>
            <a:pPr marL="457200" indent="-457200" eaLnBrk="1" hangingPunct="1">
              <a:buFont typeface="Wingdings" pitchFamily="2" charset="2"/>
              <a:buAutoNum type="arabicParenR"/>
              <a:defRPr/>
            </a:pPr>
            <a:r>
              <a:rPr lang="ru-RU" sz="2400" dirty="0" smtClean="0"/>
              <a:t>Ввести 100 целых чисел и вычислить их сумму: </a:t>
            </a:r>
            <a:r>
              <a:rPr lang="en-US" sz="2400" b="1" dirty="0" smtClean="0"/>
              <a:t>S=a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+a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+a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+…+a</a:t>
            </a:r>
            <a:r>
              <a:rPr lang="en-US" sz="2400" b="1" baseline="-25000" dirty="0" smtClean="0"/>
              <a:t>100</a:t>
            </a:r>
            <a:endParaRPr lang="ru-RU" sz="2400" b="1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sz="3600" b="1" dirty="0" smtClean="0">
                <a:solidFill>
                  <a:srgbClr val="006600"/>
                </a:solidFill>
              </a:rPr>
              <a:t>Алгоритм накопления суммы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endParaRPr lang="en-US" sz="2800" b="1" dirty="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800" b="1" dirty="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S:=</a:t>
            </a:r>
            <a:r>
              <a:rPr lang="ru-RU" sz="3200" b="1" dirty="0" smtClean="0">
                <a:solidFill>
                  <a:srgbClr val="FF0000"/>
                </a:solidFill>
              </a:rPr>
              <a:t>0</a:t>
            </a:r>
            <a:r>
              <a:rPr lang="en-US" sz="3200" b="1" dirty="0" smtClean="0">
                <a:solidFill>
                  <a:srgbClr val="FF0000"/>
                </a:solidFill>
              </a:rPr>
              <a:t>;</a:t>
            </a:r>
            <a:endParaRPr lang="en-US" sz="32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b="1" dirty="0" smtClean="0">
                <a:solidFill>
                  <a:srgbClr val="003399"/>
                </a:solidFill>
              </a:rPr>
              <a:t>For i:=1 to N </a:t>
            </a:r>
            <a:r>
              <a:rPr lang="en-US" sz="3200" b="1" dirty="0" smtClean="0">
                <a:solidFill>
                  <a:srgbClr val="003399"/>
                </a:solidFill>
              </a:rPr>
              <a:t>do</a:t>
            </a:r>
            <a:endParaRPr lang="ru-RU" sz="3200" b="1" dirty="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ru-RU" sz="3200" b="1" dirty="0">
                <a:solidFill>
                  <a:srgbClr val="003399"/>
                </a:solidFill>
              </a:rPr>
              <a:t> </a:t>
            </a:r>
            <a:r>
              <a:rPr lang="ru-RU" sz="3200" b="1" dirty="0" smtClean="0">
                <a:solidFill>
                  <a:srgbClr val="003399"/>
                </a:solidFill>
              </a:rPr>
              <a:t>  </a:t>
            </a:r>
            <a:r>
              <a:rPr lang="en-US" sz="3200" b="1" dirty="0" smtClean="0">
                <a:solidFill>
                  <a:srgbClr val="003399"/>
                </a:solidFill>
              </a:rPr>
              <a:t>begin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b="1" dirty="0">
                <a:solidFill>
                  <a:srgbClr val="003399"/>
                </a:solidFill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</a:rPr>
              <a:t>    </a:t>
            </a:r>
            <a:r>
              <a:rPr lang="en-US" sz="3200" b="1" dirty="0" err="1" smtClean="0">
                <a:solidFill>
                  <a:srgbClr val="003399"/>
                </a:solidFill>
              </a:rPr>
              <a:t>readln</a:t>
            </a:r>
            <a:r>
              <a:rPr lang="en-US" sz="3200" b="1" dirty="0">
                <a:solidFill>
                  <a:srgbClr val="003399"/>
                </a:solidFill>
              </a:rPr>
              <a:t>(</a:t>
            </a:r>
            <a:r>
              <a:rPr lang="en-US" sz="3200" b="1" dirty="0" smtClean="0">
                <a:solidFill>
                  <a:srgbClr val="003399"/>
                </a:solidFill>
              </a:rPr>
              <a:t>a);</a:t>
            </a:r>
            <a:endParaRPr lang="en-US" sz="3200" b="1" dirty="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b="1" dirty="0" smtClean="0">
                <a:solidFill>
                  <a:srgbClr val="003399"/>
                </a:solidFill>
              </a:rPr>
              <a:t>     </a:t>
            </a:r>
            <a:r>
              <a:rPr lang="en-US" sz="3200" b="1" dirty="0" smtClean="0">
                <a:solidFill>
                  <a:srgbClr val="FF0000"/>
                </a:solidFill>
              </a:rPr>
              <a:t>S:=S+a</a:t>
            </a:r>
            <a:r>
              <a:rPr lang="en-US" sz="3200" b="1" dirty="0" smtClean="0">
                <a:solidFill>
                  <a:srgbClr val="FF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b="1" dirty="0">
                <a:solidFill>
                  <a:srgbClr val="003399"/>
                </a:solidFill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</a:rPr>
              <a:t>  end;</a:t>
            </a:r>
            <a:endParaRPr lang="ru-RU" sz="3200" dirty="0" smtClean="0"/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5148064" y="3501008"/>
            <a:ext cx="3744416" cy="1368152"/>
          </a:xfrm>
          <a:prstGeom prst="wedgeRoundRectCallout">
            <a:avLst>
              <a:gd name="adj1" fmla="val -99061"/>
              <a:gd name="adj2" fmla="val 621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цикле последовательно </a:t>
            </a:r>
            <a:r>
              <a:rPr lang="ru-RU" b="1" dirty="0" smtClean="0">
                <a:solidFill>
                  <a:srgbClr val="FF0000"/>
                </a:solidFill>
              </a:rPr>
              <a:t>прибавлять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очередное число </a:t>
            </a:r>
            <a:r>
              <a:rPr lang="ru-RU" b="1" dirty="0" smtClean="0">
                <a:solidFill>
                  <a:srgbClr val="FF0000"/>
                </a:solidFill>
              </a:rPr>
              <a:t>к переменной-накопителю</a:t>
            </a:r>
            <a:r>
              <a:rPr lang="en-US" b="1" dirty="0" smtClean="0"/>
              <a:t> </a:t>
            </a:r>
            <a:endParaRPr lang="ru-RU" b="1" dirty="0" smtClean="0"/>
          </a:p>
          <a:p>
            <a:pPr algn="ctr"/>
            <a:endParaRPr lang="ru-RU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4208953" y="1628800"/>
            <a:ext cx="3744416" cy="1440160"/>
          </a:xfrm>
          <a:prstGeom prst="wedgeRoundRectCallout">
            <a:avLst>
              <a:gd name="adj1" fmla="val -107771"/>
              <a:gd name="adj2" fmla="val 399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Переменная-накопитель </a:t>
            </a:r>
            <a:r>
              <a:rPr lang="ru-RU" dirty="0" smtClean="0"/>
              <a:t> перед началом процесса суммирования должна быть </a:t>
            </a:r>
            <a:r>
              <a:rPr lang="ru-RU" b="1" dirty="0" smtClean="0">
                <a:solidFill>
                  <a:srgbClr val="FF0000"/>
                </a:solidFill>
              </a:rPr>
              <a:t>инициализирована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sz="3200" b="1" dirty="0" smtClean="0">
                <a:solidFill>
                  <a:srgbClr val="006600"/>
                </a:solidFill>
              </a:rPr>
              <a:t>Задание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ru-RU" sz="2400" dirty="0" smtClean="0"/>
              <a:t>Вычислите сумму ряда</a:t>
            </a:r>
            <a:r>
              <a:rPr lang="en-US" sz="2400" dirty="0" smtClean="0"/>
              <a:t>: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arenR"/>
            </a:pPr>
            <a:r>
              <a:rPr lang="ru-RU" sz="2400" dirty="0" smtClean="0"/>
              <a:t> </a:t>
            </a:r>
            <a:r>
              <a:rPr lang="en-US" sz="2400" dirty="0" smtClean="0"/>
              <a:t>S=1+2+3+…+100.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arenR"/>
            </a:pPr>
            <a:r>
              <a:rPr lang="ru-RU" sz="2400" dirty="0" smtClean="0"/>
              <a:t> </a:t>
            </a:r>
            <a:r>
              <a:rPr lang="en-US" sz="2400" dirty="0" smtClean="0"/>
              <a:t>S=1+x+x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+…+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n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/>
              <a:t>3) S=</a:t>
            </a:r>
            <a:endParaRPr lang="ru-RU" sz="2400" dirty="0" smtClean="0"/>
          </a:p>
          <a:p>
            <a:pPr eaLnBrk="1" hangingPunct="1">
              <a:lnSpc>
                <a:spcPct val="80000"/>
              </a:lnSpc>
              <a:buNone/>
            </a:pPr>
            <a:endParaRPr lang="ru-RU" sz="2400" dirty="0" smtClean="0"/>
          </a:p>
          <a:p>
            <a:pPr eaLnBrk="1" hangingPunct="1">
              <a:lnSpc>
                <a:spcPct val="80000"/>
              </a:lnSpc>
              <a:buNone/>
            </a:pPr>
            <a:endParaRPr lang="ru-RU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ru-RU" sz="2400" dirty="0" smtClean="0"/>
              <a:t>4)</a:t>
            </a:r>
            <a:endParaRPr lang="en-US" sz="2400" dirty="0" smtClean="0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763688" y="2924944"/>
          <a:ext cx="518457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Формула" r:id="rId3" imgW="2361960" imgH="393480" progId="Equation.3">
                  <p:embed/>
                </p:oleObj>
              </mc:Choice>
              <mc:Fallback>
                <p:oleObj name="Формула" r:id="rId3" imgW="2361960" imgH="39348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924944"/>
                        <a:ext cx="5184576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29"/>
          <p:cNvGraphicFramePr>
            <a:graphicFrameLocks noChangeAspect="1"/>
          </p:cNvGraphicFramePr>
          <p:nvPr/>
        </p:nvGraphicFramePr>
        <p:xfrm>
          <a:off x="1181100" y="4004816"/>
          <a:ext cx="4497834" cy="936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Формула" r:id="rId5" imgW="1993900" imgH="419100" progId="Equation.3">
                  <p:embed/>
                </p:oleObj>
              </mc:Choice>
              <mc:Fallback>
                <p:oleObj name="Формула" r:id="rId5" imgW="1993900" imgH="4191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004816"/>
                        <a:ext cx="4497834" cy="936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sz="3200" b="1" dirty="0" smtClean="0">
                <a:solidFill>
                  <a:srgbClr val="006600"/>
                </a:solidFill>
              </a:rPr>
              <a:t>Сумма бесконечного ряда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ru-RU" sz="2400" dirty="0" smtClean="0"/>
              <a:t>Вычислите сумму ряда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eaLnBrk="1" hangingPunct="1">
              <a:lnSpc>
                <a:spcPct val="80000"/>
              </a:lnSpc>
              <a:buNone/>
            </a:pPr>
            <a:endParaRPr lang="ru-RU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ru-RU" sz="2400" dirty="0" smtClean="0"/>
              <a:t>а)</a:t>
            </a:r>
          </a:p>
          <a:p>
            <a:pPr eaLnBrk="1" hangingPunct="1">
              <a:lnSpc>
                <a:spcPct val="80000"/>
              </a:lnSpc>
              <a:buNone/>
            </a:pPr>
            <a:endParaRPr lang="ru-RU" sz="2400" dirty="0" smtClean="0"/>
          </a:p>
          <a:p>
            <a:pPr eaLnBrk="1" hangingPunct="1">
              <a:lnSpc>
                <a:spcPct val="80000"/>
              </a:lnSpc>
              <a:buNone/>
            </a:pPr>
            <a:endParaRPr lang="ru-RU" sz="2400" dirty="0" smtClean="0"/>
          </a:p>
          <a:p>
            <a:pPr eaLnBrk="1" hangingPunct="1">
              <a:lnSpc>
                <a:spcPct val="80000"/>
              </a:lnSpc>
              <a:buNone/>
            </a:pPr>
            <a:endParaRPr lang="ru-RU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ru-RU" sz="2400" dirty="0" smtClean="0"/>
              <a:t>б) </a:t>
            </a:r>
            <a:endParaRPr lang="en-US" sz="2400" dirty="0" smtClean="0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619672" y="2276872"/>
          <a:ext cx="521215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0" name="Формула" r:id="rId3" imgW="2159000" imgH="419100" progId="Equation.3">
                  <p:embed/>
                </p:oleObj>
              </mc:Choice>
              <mc:Fallback>
                <p:oleObj name="Формула" r:id="rId3" imgW="2159000" imgH="419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276872"/>
                        <a:ext cx="5212154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1619672" y="3645024"/>
          <a:ext cx="5388883" cy="112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1" name="Формула" r:id="rId5" imgW="1879600" imgH="393700" progId="Equation.3">
                  <p:embed/>
                </p:oleObj>
              </mc:Choice>
              <mc:Fallback>
                <p:oleObj name="Формула" r:id="rId5" imgW="1879600" imgH="3937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645024"/>
                        <a:ext cx="5388883" cy="11216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rgbClr val="009900"/>
                </a:solidFill>
              </a:rPr>
              <a:t>Сумма бесконечного ряда</a:t>
            </a:r>
            <a:endParaRPr lang="ru-RU" sz="3200" b="1" dirty="0">
              <a:solidFill>
                <a:srgbClr val="009900"/>
              </a:solidFill>
            </a:endParaRPr>
          </a:p>
        </p:txBody>
      </p:sp>
      <p:graphicFrame>
        <p:nvGraphicFramePr>
          <p:cNvPr id="79873" name="Object 1"/>
          <p:cNvGraphicFramePr>
            <a:graphicFrameLocks noGrp="1" noChangeAspect="1"/>
          </p:cNvGraphicFramePr>
          <p:nvPr>
            <p:ph idx="1"/>
          </p:nvPr>
        </p:nvGraphicFramePr>
        <p:xfrm>
          <a:off x="827584" y="1988840"/>
          <a:ext cx="550048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4" name="Формула" r:id="rId3" imgW="1879600" imgH="393700" progId="Equation.3">
                  <p:embed/>
                </p:oleObj>
              </mc:Choice>
              <mc:Fallback>
                <p:oleObj name="Формула" r:id="rId3" imgW="1879600" imgH="3937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988840"/>
                        <a:ext cx="5500482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кругленная прямоугольная выноска 7"/>
          <p:cNvSpPr/>
          <p:nvPr/>
        </p:nvSpPr>
        <p:spPr>
          <a:xfrm>
            <a:off x="5004048" y="3789040"/>
            <a:ext cx="3600400" cy="2016224"/>
          </a:xfrm>
          <a:prstGeom prst="wedgeRoundRectCallout">
            <a:avLst>
              <a:gd name="adj1" fmla="val -7355"/>
              <a:gd name="adj2" fmla="val -1032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buFont typeface="Wingdings" pitchFamily="2" charset="2"/>
              <a:buNone/>
            </a:pPr>
            <a:r>
              <a:rPr lang="ru-RU" b="1" dirty="0" smtClean="0"/>
              <a:t>сходящийся при |</a:t>
            </a:r>
            <a:r>
              <a:rPr lang="en-US" b="1" dirty="0" smtClean="0"/>
              <a:t>x</a:t>
            </a:r>
            <a:r>
              <a:rPr lang="ru-RU" b="1" dirty="0" smtClean="0"/>
              <a:t>|&gt;1,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b="1" dirty="0" smtClean="0"/>
              <a:t>                                              расходящийся  в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b="1" dirty="0" smtClean="0"/>
              <a:t>                                                 остальных случаях.</a:t>
            </a:r>
          </a:p>
          <a:p>
            <a:pPr algn="ctr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4896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sz="2800" b="1" dirty="0" smtClean="0">
                <a:solidFill>
                  <a:srgbClr val="009900"/>
                </a:solidFill>
              </a:rPr>
              <a:t>Сумма бесконечного ряда</a:t>
            </a:r>
            <a:endParaRPr lang="ru-RU" sz="2800" dirty="0" smtClean="0">
              <a:solidFill>
                <a:srgbClr val="003399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100" dirty="0" smtClean="0"/>
              <a:t>Суммой бесконечного ряда называется предел, к которому стремится последовательность частичных сумм данного ряда. Если такой предел существует, то ряд называется </a:t>
            </a:r>
            <a:r>
              <a:rPr lang="ru-RU" sz="2100" i="1" dirty="0" smtClean="0">
                <a:solidFill>
                  <a:srgbClr val="003399"/>
                </a:solidFill>
              </a:rPr>
              <a:t>сходящимся</a:t>
            </a:r>
            <a:r>
              <a:rPr lang="ru-RU" sz="2100" dirty="0" smtClean="0"/>
              <a:t>, в противном случае </a:t>
            </a:r>
            <a:r>
              <a:rPr lang="ru-RU" sz="2100" dirty="0" smtClean="0">
                <a:solidFill>
                  <a:srgbClr val="003399"/>
                </a:solidFill>
              </a:rPr>
              <a:t>– </a:t>
            </a:r>
            <a:r>
              <a:rPr lang="ru-RU" sz="2100" i="1" dirty="0" smtClean="0">
                <a:solidFill>
                  <a:srgbClr val="003399"/>
                </a:solidFill>
              </a:rPr>
              <a:t>расходящимся</a:t>
            </a:r>
            <a:r>
              <a:rPr lang="ru-RU" sz="2100" dirty="0" smtClean="0"/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1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1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100" dirty="0" smtClean="0"/>
              <a:t>                                             – сходящийся ряд,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1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100" dirty="0" smtClean="0"/>
              <a:t>                                             – сходящийся при |</a:t>
            </a:r>
            <a:r>
              <a:rPr lang="en-US" sz="2100" dirty="0" smtClean="0"/>
              <a:t>x</a:t>
            </a:r>
            <a:r>
              <a:rPr lang="ru-RU" sz="2100" dirty="0" smtClean="0"/>
              <a:t>|&gt;1,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1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100" dirty="0" smtClean="0"/>
              <a:t>                                              расходящийся в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100" dirty="0" smtClean="0"/>
              <a:t>                                                 остальных случаях.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8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993" name="Rectangle 1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994" name="Object 16"/>
          <p:cNvGraphicFramePr>
            <a:graphicFrameLocks noChangeAspect="1"/>
          </p:cNvGraphicFramePr>
          <p:nvPr/>
        </p:nvGraphicFramePr>
        <p:xfrm>
          <a:off x="971550" y="3594100"/>
          <a:ext cx="3744466" cy="7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2" name="Формула" r:id="rId3" imgW="2159000" imgH="419100" progId="Equation.3">
                  <p:embed/>
                </p:oleObj>
              </mc:Choice>
              <mc:Fallback>
                <p:oleObj name="Формула" r:id="rId3" imgW="2159000" imgH="419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94100"/>
                        <a:ext cx="3744466" cy="72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Rectangle 1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996" name="Object 18"/>
          <p:cNvGraphicFramePr>
            <a:graphicFrameLocks noChangeAspect="1"/>
          </p:cNvGraphicFramePr>
          <p:nvPr/>
        </p:nvGraphicFramePr>
        <p:xfrm>
          <a:off x="1043608" y="4545384"/>
          <a:ext cx="3672408" cy="76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" name="Формула" r:id="rId5" imgW="1879600" imgH="393700" progId="Equation.3">
                  <p:embed/>
                </p:oleObj>
              </mc:Choice>
              <mc:Fallback>
                <p:oleObj name="Формула" r:id="rId5" imgW="18796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545384"/>
                        <a:ext cx="3672408" cy="763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solidFill>
                  <a:srgbClr val="009900"/>
                </a:solidFill>
              </a:rPr>
              <a:t>Сумма бесконечного ряда</a:t>
            </a:r>
            <a:endParaRPr lang="ru-RU" sz="3200" dirty="0" smtClean="0"/>
          </a:p>
        </p:txBody>
      </p:sp>
      <p:sp>
        <p:nvSpPr>
          <p:cNvPr id="43011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000" smtClean="0"/>
              <a:t>В данной задаче необходимо накапливать сумму до тех пор, пока не выполнится какое-то условие. </a:t>
            </a:r>
          </a:p>
          <a:p>
            <a:pPr>
              <a:buFont typeface="Wingdings" pitchFamily="2" charset="2"/>
              <a:buNone/>
            </a:pPr>
            <a:r>
              <a:rPr lang="ru-RU" sz="2000" smtClean="0"/>
              <a:t>Что это за условие?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офиль">
  <a:themeElements>
    <a:clrScheme name="Профиль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1542</TotalTime>
  <Words>351</Words>
  <Application>Microsoft Office PowerPoint</Application>
  <PresentationFormat>Экран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Профиль</vt:lpstr>
      <vt:lpstr>Формула</vt:lpstr>
      <vt:lpstr>Вычисление суммы. Сумма бесконечного ряда</vt:lpstr>
      <vt:lpstr>Задание</vt:lpstr>
      <vt:lpstr>Задание</vt:lpstr>
      <vt:lpstr>Алгоритм накопления суммы</vt:lpstr>
      <vt:lpstr>Задание</vt:lpstr>
      <vt:lpstr>Сумма бесконечного ряда</vt:lpstr>
      <vt:lpstr>Сумма бесконечного ряда</vt:lpstr>
      <vt:lpstr>Сумма бесконечного ряда</vt:lpstr>
      <vt:lpstr>Сумма бесконечного ряда</vt:lpstr>
      <vt:lpstr>Сходимость ряда</vt:lpstr>
      <vt:lpstr>Сумма бесконечного ряда</vt:lpstr>
      <vt:lpstr>Сумма бесконечного ряда</vt:lpstr>
      <vt:lpstr>Сумма бесконечного ряда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Управляющие операторы языка</dc:title>
  <dc:creator>спасатель</dc:creator>
  <cp:lastModifiedBy>Admin</cp:lastModifiedBy>
  <cp:revision>192</cp:revision>
  <dcterms:created xsi:type="dcterms:W3CDTF">2007-10-04T05:39:07Z</dcterms:created>
  <dcterms:modified xsi:type="dcterms:W3CDTF">2017-10-05T06:12:51Z</dcterms:modified>
</cp:coreProperties>
</file>