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4" r:id="rId3"/>
    <p:sldId id="273" r:id="rId4"/>
    <p:sldId id="293" r:id="rId5"/>
    <p:sldId id="257" r:id="rId6"/>
    <p:sldId id="265" r:id="rId7"/>
    <p:sldId id="295" r:id="rId8"/>
    <p:sldId id="296" r:id="rId9"/>
    <p:sldId id="268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71" r:id="rId23"/>
    <p:sldId id="272" r:id="rId24"/>
    <p:sldId id="291" r:id="rId25"/>
    <p:sldId id="264" r:id="rId26"/>
    <p:sldId id="270" r:id="rId27"/>
    <p:sldId id="290" r:id="rId28"/>
    <p:sldId id="269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6" y="342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1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7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88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a0da44f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a0da44f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A0DCA-EB26-4488-AC49-903BBB16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97" t="32620" b="-8315"/>
          <a:stretch/>
        </p:blipFill>
        <p:spPr>
          <a:xfrm>
            <a:off x="177800" y="3285749"/>
            <a:ext cx="2173788" cy="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123985"/>
            <a:ext cx="339868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Ф.И.О. преподавателя, реализующего программу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469900" y="652560"/>
            <a:ext cx="501650" cy="68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469900" y="1621558"/>
            <a:ext cx="501650" cy="166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77800" y="1324492"/>
            <a:ext cx="110490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328716"/>
            <a:ext cx="90057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Условия привлечения (основное место работы: штатный, внутренний</a:t>
            </a:r>
          </a:p>
          <a:p>
            <a:r>
              <a:rPr lang="ru-RU" dirty="0"/>
              <a:t>совместитель, внешний совместитель;  по договору ГПХ)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1346200" y="860658"/>
            <a:ext cx="501650" cy="4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1346200" y="1558123"/>
            <a:ext cx="501650" cy="173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282700" y="1337193"/>
            <a:ext cx="711200" cy="21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BC11DD-F24E-4A48-951E-2E275232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5"/>
          <a:stretch/>
        </p:blipFill>
        <p:spPr>
          <a:xfrm>
            <a:off x="930076" y="3371850"/>
            <a:ext cx="1419423" cy="3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044700" y="645216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044700" y="1653691"/>
            <a:ext cx="501650" cy="1642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981200" y="1337193"/>
            <a:ext cx="698500" cy="30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FEF8C-BA26-4C66-A535-3307BC98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0" y="3296460"/>
            <a:ext cx="1352739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DE122-B441-4A37-B0B1-23628D489878}"/>
              </a:ext>
            </a:extLst>
          </p:cNvPr>
          <p:cNvSpPr txBox="1"/>
          <p:nvPr/>
        </p:nvSpPr>
        <p:spPr>
          <a:xfrm>
            <a:off x="424733" y="328717"/>
            <a:ext cx="3811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Должность, ученая степень, ученое звание</a:t>
            </a:r>
          </a:p>
        </p:txBody>
      </p:sp>
    </p:spTree>
    <p:extLst>
      <p:ext uri="{BB962C8B-B14F-4D97-AF65-F5344CB8AC3E}">
        <p14:creationId xmlns:p14="http://schemas.microsoft.com/office/powerpoint/2010/main" val="1170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1716959" y="336976"/>
            <a:ext cx="2795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33C1C1-5B25-4DB1-B255-6FB80325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232802" y="129009"/>
            <a:ext cx="39243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Уровень образования, наименование специальности, направления подготовки, наименование присвоенной квалификации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3682284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3682284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3568700" y="1337192"/>
            <a:ext cx="1460500" cy="110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474EBE-3B0C-4D4F-B3B8-5C1D1AE3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825710"/>
            <a:ext cx="2472780" cy="194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4FBCB-065F-4867-A143-1197C56127A1}"/>
              </a:ext>
            </a:extLst>
          </p:cNvPr>
          <p:cNvSpPr txBox="1"/>
          <p:nvPr/>
        </p:nvSpPr>
        <p:spPr>
          <a:xfrm>
            <a:off x="4157102" y="129201"/>
            <a:ext cx="265873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Сведения о дополнительном профессиональном образовании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DBA9134-54C5-46C5-8F5A-FDC94594052F}"/>
              </a:ext>
            </a:extLst>
          </p:cNvPr>
          <p:cNvSpPr/>
          <p:nvPr/>
        </p:nvSpPr>
        <p:spPr>
          <a:xfrm>
            <a:off x="4407927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ACE6489-E456-436C-AAFB-F5DBF27734BE}"/>
              </a:ext>
            </a:extLst>
          </p:cNvPr>
          <p:cNvSpPr/>
          <p:nvPr/>
        </p:nvSpPr>
        <p:spPr>
          <a:xfrm>
            <a:off x="4407927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4097493" y="330724"/>
            <a:ext cx="16683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5168184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5168184" y="1594042"/>
            <a:ext cx="501650" cy="110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5041900" y="1337192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E36BA6D-8034-42DE-8E3A-EA65D1004FA5}"/>
              </a:ext>
            </a:extLst>
          </p:cNvPr>
          <p:cNvSpPr/>
          <p:nvPr/>
        </p:nvSpPr>
        <p:spPr>
          <a:xfrm>
            <a:off x="5892084" y="1587500"/>
            <a:ext cx="501650" cy="111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BDD30A-9B31-4B69-8193-2247521637A1}"/>
              </a:ext>
            </a:extLst>
          </p:cNvPr>
          <p:cNvSpPr/>
          <p:nvPr/>
        </p:nvSpPr>
        <p:spPr>
          <a:xfrm>
            <a:off x="5765800" y="1339033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57713AA0-5F9A-4827-9AEC-6659E093D86B}"/>
              </a:ext>
            </a:extLst>
          </p:cNvPr>
          <p:cNvSpPr/>
          <p:nvPr/>
        </p:nvSpPr>
        <p:spPr>
          <a:xfrm>
            <a:off x="5876925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56B42-FE3C-4A30-92D2-F07DA76C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4" y="2727257"/>
            <a:ext cx="1486107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7120E3-C332-4A64-88D6-573C40F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58" y="2703442"/>
            <a:ext cx="1438476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0762C-45B8-44C1-B17E-13939F678E5E}"/>
              </a:ext>
            </a:extLst>
          </p:cNvPr>
          <p:cNvSpPr txBox="1"/>
          <p:nvPr/>
        </p:nvSpPr>
        <p:spPr>
          <a:xfrm>
            <a:off x="5782088" y="328716"/>
            <a:ext cx="12232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доля ставки</a:t>
            </a:r>
          </a:p>
        </p:txBody>
      </p:sp>
    </p:spTree>
    <p:extLst>
      <p:ext uri="{BB962C8B-B14F-4D97-AF65-F5344CB8AC3E}">
        <p14:creationId xmlns:p14="http://schemas.microsoft.com/office/powerpoint/2010/main" val="16008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275029" y="347766"/>
            <a:ext cx="7785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4135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7B7B45-4637-4F02-A6EB-E3EA7EA28EBB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149975" y="320471"/>
            <a:ext cx="17653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Занят. </a:t>
            </a:r>
            <a:r>
              <a:rPr lang="ru-RU" dirty="0" err="1"/>
              <a:t>семин</a:t>
            </a:r>
            <a:r>
              <a:rPr lang="ru-RU" dirty="0"/>
              <a:t>. типа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7818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0E10B3-F91C-4DE2-A8DF-E1C61618473C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1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124699" y="319991"/>
            <a:ext cx="5016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ИЗ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1310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886EB-1522-4711-8CDD-A9642C3645E3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0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04714" y="328716"/>
            <a:ext cx="4242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АК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3723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2900C8-6E31-49D0-B43E-1EFD78DF9EB8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6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8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1699167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906170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Правила авторского права – Бесплатные иконки: формы и символы">
            <a:extLst>
              <a:ext uri="{FF2B5EF4-FFF2-40B4-BE49-F238E27FC236}">
                <a16:creationId xmlns:a16="http://schemas.microsoft.com/office/drawing/2014/main" id="{970D63D6-1AF4-4D46-8C3B-3577A7DD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3" y="1451022"/>
            <a:ext cx="976538" cy="9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EDD694-2D49-4692-A233-2742B7B93711}"/>
              </a:ext>
            </a:extLst>
          </p:cNvPr>
          <p:cNvSpPr txBox="1"/>
          <p:nvPr/>
        </p:nvSpPr>
        <p:spPr>
          <a:xfrm>
            <a:off x="3845307" y="1210086"/>
            <a:ext cx="68800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ФГОС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3EDEB1-A8DB-4905-A39A-FBAFD3A2B9C2}"/>
              </a:ext>
            </a:extLst>
          </p:cNvPr>
          <p:cNvCxnSpPr>
            <a:stCxn id="32" idx="1"/>
          </p:cNvCxnSpPr>
          <p:nvPr/>
        </p:nvCxnSpPr>
        <p:spPr>
          <a:xfrm flipH="1">
            <a:off x="2782957" y="1939291"/>
            <a:ext cx="918086" cy="7863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0AAD75C-B05D-4114-BA3E-3DB0E8D9770B}"/>
              </a:ext>
            </a:extLst>
          </p:cNvPr>
          <p:cNvCxnSpPr>
            <a:stCxn id="32" idx="3"/>
          </p:cNvCxnSpPr>
          <p:nvPr/>
        </p:nvCxnSpPr>
        <p:spPr>
          <a:xfrm>
            <a:off x="4677581" y="1939291"/>
            <a:ext cx="1014228" cy="1107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dern Check Mark Icons Stock Vector (Royalty Free) 187699628">
            <a:extLst>
              <a:ext uri="{FF2B5EF4-FFF2-40B4-BE49-F238E27FC236}">
                <a16:creationId xmlns:a16="http://schemas.microsoft.com/office/drawing/2014/main" id="{E5608FDA-43A5-4164-85EF-95118C7B7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8792" r="51562" b="37099"/>
          <a:stretch/>
        </p:blipFill>
        <p:spPr bwMode="auto">
          <a:xfrm>
            <a:off x="2565357" y="1887064"/>
            <a:ext cx="552512" cy="5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9CFA31F2-1754-4103-AE85-CB704C2C0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5573463" y="2332464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9A74C66-DEE0-4A5F-9F95-E0E99F638D6A}"/>
              </a:ext>
            </a:extLst>
          </p:cNvPr>
          <p:cNvCxnSpPr>
            <a:cxnSpLocks/>
            <a:stCxn id="1028" idx="3"/>
            <a:endCxn id="10" idx="1"/>
          </p:cNvCxnSpPr>
          <p:nvPr/>
        </p:nvCxnSpPr>
        <p:spPr>
          <a:xfrm>
            <a:off x="2545444" y="4152720"/>
            <a:ext cx="95975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  <p:bldP spid="8" grpId="0" animBg="1"/>
      <p:bldP spid="17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053619" y="354147"/>
            <a:ext cx="17196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6771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6BE29-7935-4E8F-AC3F-4751E896A775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7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598389" y="330224"/>
            <a:ext cx="12306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доля ставки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9629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1C4675-FC81-40A9-9876-2EC5DEC2DE47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07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9DB9E-3A79-4A92-BB66-F7BF8799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5" y="982984"/>
            <a:ext cx="6004355" cy="288134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7D0527-A616-4323-9CDD-03031874F765}"/>
              </a:ext>
            </a:extLst>
          </p:cNvPr>
          <p:cNvCxnSpPr>
            <a:cxnSpLocks/>
          </p:cNvCxnSpPr>
          <p:nvPr/>
        </p:nvCxnSpPr>
        <p:spPr>
          <a:xfrm>
            <a:off x="3162300" y="2838450"/>
            <a:ext cx="4210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CF0EAB-492A-42DD-9D3A-0EC6D5D89FDE}"/>
              </a:ext>
            </a:extLst>
          </p:cNvPr>
          <p:cNvCxnSpPr>
            <a:cxnSpLocks/>
          </p:cNvCxnSpPr>
          <p:nvPr/>
        </p:nvCxnSpPr>
        <p:spPr>
          <a:xfrm>
            <a:off x="2286000" y="3155950"/>
            <a:ext cx="44132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7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C0D93-47E6-4C15-9C47-97E9AE4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1" y="3838552"/>
            <a:ext cx="6137710" cy="161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6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3" y="1373908"/>
            <a:ext cx="6980931" cy="2499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927100" y="1549400"/>
            <a:ext cx="6838949" cy="444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7A9A9E-AAE1-4536-8890-C773D9B96C1A}"/>
              </a:ext>
            </a:extLst>
          </p:cNvPr>
          <p:cNvSpPr/>
          <p:nvPr/>
        </p:nvSpPr>
        <p:spPr>
          <a:xfrm>
            <a:off x="927100" y="199390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5A9B87-749C-49D9-82C6-E8663448AE7C}"/>
              </a:ext>
            </a:extLst>
          </p:cNvPr>
          <p:cNvSpPr/>
          <p:nvPr/>
        </p:nvSpPr>
        <p:spPr>
          <a:xfrm>
            <a:off x="927100" y="2622550"/>
            <a:ext cx="6838949" cy="749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4BD77A-2150-47B1-B9DF-649840608687}"/>
              </a:ext>
            </a:extLst>
          </p:cNvPr>
          <p:cNvSpPr/>
          <p:nvPr/>
        </p:nvSpPr>
        <p:spPr>
          <a:xfrm>
            <a:off x="927100" y="337185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035 0.103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679E-6 L -0.00035 0.10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95062E-6 L -0.00035 0.103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9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6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2306285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788542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0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0" y="1691376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1320366" y="2619375"/>
            <a:ext cx="98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/>
          <p:nvPr/>
        </p:nvCxnSpPr>
        <p:spPr>
          <a:xfrm>
            <a:off x="3161866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/>
          <p:nvPr/>
        </p:nvCxnSpPr>
        <p:spPr>
          <a:xfrm flipH="1">
            <a:off x="3150502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731449" y="220514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/>
          <p:nvPr/>
        </p:nvCxnSpPr>
        <p:spPr>
          <a:xfrm>
            <a:off x="5634095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/>
          <p:nvPr/>
        </p:nvCxnSpPr>
        <p:spPr>
          <a:xfrm flipH="1">
            <a:off x="5622731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96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1905758" y="323473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4405648" y="323473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459098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7D190-561D-419A-B920-65DF552FAD7D}"/>
              </a:ext>
            </a:extLst>
          </p:cNvPr>
          <p:cNvSpPr txBox="1"/>
          <p:nvPr/>
        </p:nvSpPr>
        <p:spPr>
          <a:xfrm>
            <a:off x="176951" y="323234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9791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144900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50" name="Picture 2" descr="ASP.NET Core Authentication Tutorial">
            <a:extLst>
              <a:ext uri="{FF2B5EF4-FFF2-40B4-BE49-F238E27FC236}">
                <a16:creationId xmlns:a16="http://schemas.microsoft.com/office/drawing/2014/main" id="{63D0DF7D-5D27-4D1F-A351-F1952D7A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1255913"/>
            <a:ext cx="1416627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(web framework) - Wikipedia">
            <a:extLst>
              <a:ext uri="{FF2B5EF4-FFF2-40B4-BE49-F238E27FC236}">
                <a16:creationId xmlns:a16="http://schemas.microsoft.com/office/drawing/2014/main" id="{F23AC5AA-0C35-405F-A47A-9550E17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" y="2974754"/>
            <a:ext cx="1181966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A95C-A997-4BEF-AD2C-C66BE0A54984}"/>
              </a:ext>
            </a:extLst>
          </p:cNvPr>
          <p:cNvSpPr txBox="1"/>
          <p:nvPr/>
        </p:nvSpPr>
        <p:spPr>
          <a:xfrm>
            <a:off x="731482" y="2428863"/>
            <a:ext cx="13917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ASP.NET 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2959-05D8-49C5-A9CA-B2FC25C82A6E}"/>
              </a:ext>
            </a:extLst>
          </p:cNvPr>
          <p:cNvSpPr txBox="1"/>
          <p:nvPr/>
        </p:nvSpPr>
        <p:spPr>
          <a:xfrm>
            <a:off x="631551" y="3944170"/>
            <a:ext cx="80182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4" name="Picture 6" descr="Настройка SQL сервера | ITmain">
            <a:extLst>
              <a:ext uri="{FF2B5EF4-FFF2-40B4-BE49-F238E27FC236}">
                <a16:creationId xmlns:a16="http://schemas.microsoft.com/office/drawing/2014/main" id="{32707C19-8098-44D7-92FD-20487612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0" y="1317294"/>
            <a:ext cx="1758979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ews Bootstrap | Drupal.org">
            <a:extLst>
              <a:ext uri="{FF2B5EF4-FFF2-40B4-BE49-F238E27FC236}">
                <a16:creationId xmlns:a16="http://schemas.microsoft.com/office/drawing/2014/main" id="{308A4109-1B51-41CE-9B8E-A9B79931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9" y="3033416"/>
            <a:ext cx="1154323" cy="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F48FA-24A5-4E4D-AE11-ECB5A130D25F}"/>
              </a:ext>
            </a:extLst>
          </p:cNvPr>
          <p:cNvSpPr txBox="1"/>
          <p:nvPr/>
        </p:nvSpPr>
        <p:spPr>
          <a:xfrm>
            <a:off x="2602249" y="3848943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058" name="Picture 10" descr="Net Core 3 + EFCore - DEV Community">
            <a:extLst>
              <a:ext uri="{FF2B5EF4-FFF2-40B4-BE49-F238E27FC236}">
                <a16:creationId xmlns:a16="http://schemas.microsoft.com/office/drawing/2014/main" id="{38B61920-9162-4A9D-BDD8-9D42C0A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33" y="3074703"/>
            <a:ext cx="1610591" cy="9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1525679"/>
            <a:ext cx="2251363" cy="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DD16083B-FB4B-4040-9027-EDBA1B11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2196300"/>
            <a:ext cx="1556905" cy="1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84302-FB24-41EB-A4D6-A6BA79FDAE33}"/>
              </a:ext>
            </a:extLst>
          </p:cNvPr>
          <p:cNvSpPr txBox="1"/>
          <p:nvPr/>
        </p:nvSpPr>
        <p:spPr>
          <a:xfrm>
            <a:off x="7721098" y="3445428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FD56-710B-4355-AB29-2C41D2E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11E62-F7DE-4845-8735-34691CDB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58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90776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Группа пользователей 2 Иконка">
            <a:extLst>
              <a:ext uri="{FF2B5EF4-FFF2-40B4-BE49-F238E27FC236}">
                <a16:creationId xmlns:a16="http://schemas.microsoft.com/office/drawing/2014/main" id="{9F0769A2-42CB-4A0B-9C8B-69FC080A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8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6DA11E-1E87-4B3F-9DB3-4A93F68F7273}"/>
              </a:ext>
            </a:extLst>
          </p:cNvPr>
          <p:cNvSpPr txBox="1"/>
          <p:nvPr/>
        </p:nvSpPr>
        <p:spPr>
          <a:xfrm>
            <a:off x="1699167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2C12057-C8CD-463F-80FA-98C87157E006}"/>
              </a:ext>
            </a:extLst>
          </p:cNvPr>
          <p:cNvCxnSpPr>
            <a:cxnSpLocks/>
          </p:cNvCxnSpPr>
          <p:nvPr/>
        </p:nvCxnSpPr>
        <p:spPr>
          <a:xfrm>
            <a:off x="2545444" y="4152720"/>
            <a:ext cx="95975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Free icon &quot;Document multiple icon&quot;">
            <a:extLst>
              <a:ext uri="{FF2B5EF4-FFF2-40B4-BE49-F238E27FC236}">
                <a16:creationId xmlns:a16="http://schemas.microsoft.com/office/drawing/2014/main" id="{D905D095-2C6B-4B6B-9D23-2BB76319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1104414"/>
            <a:ext cx="1113404" cy="11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E4CA93-D3A1-4BE9-95DF-642AECA4B2F5}"/>
              </a:ext>
            </a:extLst>
          </p:cNvPr>
          <p:cNvSpPr/>
          <p:nvPr/>
        </p:nvSpPr>
        <p:spPr>
          <a:xfrm>
            <a:off x="3727060" y="2380198"/>
            <a:ext cx="1003519" cy="42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Нагрузка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8B74C7-2E92-47D1-B21A-6AD77EABC524}"/>
              </a:ext>
            </a:extLst>
          </p:cNvPr>
          <p:cNvSpPr/>
          <p:nvPr/>
        </p:nvSpPr>
        <p:spPr>
          <a:xfrm>
            <a:off x="3307105" y="3046814"/>
            <a:ext cx="1843431" cy="12557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742CAF4-16C0-4EA0-A16C-48D4414EF0C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4228820" y="2806136"/>
            <a:ext cx="1" cy="240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4B85BD-F1E6-4252-88D6-9B600C10FC9F}"/>
              </a:ext>
            </a:extLst>
          </p:cNvPr>
          <p:cNvSpPr txBox="1"/>
          <p:nvPr/>
        </p:nvSpPr>
        <p:spPr>
          <a:xfrm>
            <a:off x="3365252" y="1846796"/>
            <a:ext cx="17324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F48B7935-2DFF-4E24-BD62-724734A7E03B}"/>
              </a:ext>
            </a:extLst>
          </p:cNvPr>
          <p:cNvSpPr/>
          <p:nvPr/>
        </p:nvSpPr>
        <p:spPr>
          <a:xfrm>
            <a:off x="3980201" y="2154572"/>
            <a:ext cx="484632" cy="2054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6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565E-E71F-49E1-8F39-DE2D5ED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1030" name="Picture 6" descr="Content management system - Free computer icons">
            <a:extLst>
              <a:ext uri="{FF2B5EF4-FFF2-40B4-BE49-F238E27FC236}">
                <a16:creationId xmlns:a16="http://schemas.microsoft.com/office/drawing/2014/main" id="{87134640-9137-4ED9-B384-94969815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23822"/>
            <a:ext cx="943279" cy="9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716EB-4287-4143-B6DC-2F2F6795D682}"/>
              </a:ext>
            </a:extLst>
          </p:cNvPr>
          <p:cNvSpPr txBox="1"/>
          <p:nvPr/>
        </p:nvSpPr>
        <p:spPr>
          <a:xfrm>
            <a:off x="525494" y="3167101"/>
            <a:ext cx="44253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ru-RU" dirty="0"/>
              <a:t>ИС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8C054A74-D637-4F0F-9DE1-C62AD19F0680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1254979" y="1360627"/>
            <a:ext cx="1978339" cy="1334835"/>
          </a:xfrm>
          <a:prstGeom prst="bentConnector3">
            <a:avLst>
              <a:gd name="adj1" fmla="val 508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979D5E2-D4A6-4F0C-900C-A0168294E0F3}"/>
              </a:ext>
            </a:extLst>
          </p:cNvPr>
          <p:cNvSpPr/>
          <p:nvPr/>
        </p:nvSpPr>
        <p:spPr>
          <a:xfrm>
            <a:off x="3262196" y="958291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формирование кадрового проф.-пред. состава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6CE36C7-D79A-4D48-AA40-87CD78B12654}"/>
              </a:ext>
            </a:extLst>
          </p:cNvPr>
          <p:cNvSpPr/>
          <p:nvPr/>
        </p:nvSpPr>
        <p:spPr>
          <a:xfrm>
            <a:off x="3262196" y="2016757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контролирование формирования состава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2F6E435-A288-47F7-BAEA-7E58EACD9E0D}"/>
              </a:ext>
            </a:extLst>
          </p:cNvPr>
          <p:cNvSpPr/>
          <p:nvPr/>
        </p:nvSpPr>
        <p:spPr>
          <a:xfrm>
            <a:off x="3262196" y="3063272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экспорт кадровой справки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CD8DA559-BF22-40E0-B7A0-B3A1CEC0E570}"/>
              </a:ext>
            </a:extLst>
          </p:cNvPr>
          <p:cNvCxnSpPr>
            <a:stCxn id="1030" idx="3"/>
            <a:endCxn id="14" idx="1"/>
          </p:cNvCxnSpPr>
          <p:nvPr/>
        </p:nvCxnSpPr>
        <p:spPr>
          <a:xfrm flipV="1">
            <a:off x="1254979" y="2400805"/>
            <a:ext cx="2007217" cy="294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4CF408F4-B8D3-4806-8500-F03719BF4D6B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>
            <a:off x="1254979" y="2695462"/>
            <a:ext cx="2007217" cy="7518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Предметная </a:t>
            </a:r>
            <a:r>
              <a:rPr lang="en-US" dirty="0"/>
              <a:t>область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C2FEEB-73FC-48B8-BAED-A64E1108453A}"/>
              </a:ext>
            </a:extLst>
          </p:cNvPr>
          <p:cNvSpPr/>
          <p:nvPr/>
        </p:nvSpPr>
        <p:spPr>
          <a:xfrm>
            <a:off x="311700" y="2571476"/>
            <a:ext cx="670505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BCD84-14C3-4E33-88AB-4A82D7813BEC}"/>
              </a:ext>
            </a:extLst>
          </p:cNvPr>
          <p:cNvSpPr/>
          <p:nvPr/>
        </p:nvSpPr>
        <p:spPr>
          <a:xfrm>
            <a:off x="311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4D76C-3520-486D-A32D-3A8F2E7A357B}"/>
              </a:ext>
            </a:extLst>
          </p:cNvPr>
          <p:cNvSpPr/>
          <p:nvPr/>
        </p:nvSpPr>
        <p:spPr>
          <a:xfrm>
            <a:off x="1454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947922-8C67-4AA3-8BBE-50033F1809B4}"/>
              </a:ext>
            </a:extLst>
          </p:cNvPr>
          <p:cNvSpPr/>
          <p:nvPr/>
        </p:nvSpPr>
        <p:spPr>
          <a:xfrm>
            <a:off x="311700" y="2133326"/>
            <a:ext cx="6115604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Направление: ИСТ 09.03.02 (Информационные системы и технологии)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5690-DA61-41AB-AF04-35B0B7B8118E}"/>
              </a:ext>
            </a:extLst>
          </p:cNvPr>
          <p:cNvSpPr txBox="1"/>
          <p:nvPr/>
        </p:nvSpPr>
        <p:spPr>
          <a:xfrm>
            <a:off x="2597700" y="2605111"/>
            <a:ext cx="95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2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958EBFDF-EAB9-4C6A-9FFB-FE3C733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86" y="1056573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4275A-4160-476E-BB22-80F4F9FD31EB}"/>
              </a:ext>
            </a:extLst>
          </p:cNvPr>
          <p:cNvSpPr txBox="1"/>
          <p:nvPr/>
        </p:nvSpPr>
        <p:spPr>
          <a:xfrm>
            <a:off x="6755850" y="839825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7E01BA-95FC-4EB0-AD06-9B26195D7EFB}"/>
              </a:ext>
            </a:extLst>
          </p:cNvPr>
          <p:cNvSpPr/>
          <p:nvPr/>
        </p:nvSpPr>
        <p:spPr>
          <a:xfrm>
            <a:off x="6427304" y="2133326"/>
            <a:ext cx="410155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Links Icon Png #81696 - Free Icons Library">
            <a:extLst>
              <a:ext uri="{FF2B5EF4-FFF2-40B4-BE49-F238E27FC236}">
                <a16:creationId xmlns:a16="http://schemas.microsoft.com/office/drawing/2014/main" id="{E08A8869-791D-4CCA-A68F-689F92F0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9" y="1685285"/>
            <a:ext cx="688431" cy="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8B1502A2-E49A-4C3E-BF99-E75EBB53487C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841650" y="1974110"/>
            <a:ext cx="7045050" cy="1587966"/>
          </a:xfrm>
          <a:prstGeom prst="bentConnector4">
            <a:avLst>
              <a:gd name="adj1" fmla="val -67"/>
              <a:gd name="adj2" fmla="val 1188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8B0CA712-AE4C-43A1-9FD7-4585EFCB390F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1984650" y="1974110"/>
            <a:ext cx="5767872" cy="1587966"/>
          </a:xfrm>
          <a:prstGeom prst="bentConnector4">
            <a:avLst>
              <a:gd name="adj1" fmla="val 29"/>
              <a:gd name="adj2" fmla="val 113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84A944F9-4041-48F3-833A-E54B04412C5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 flipV="1">
            <a:off x="3077400" y="1974109"/>
            <a:ext cx="4535422" cy="1554332"/>
          </a:xfrm>
          <a:prstGeom prst="bentConnector4">
            <a:avLst>
              <a:gd name="adj1" fmla="val 49"/>
              <a:gd name="adj2" fmla="val 1110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345133-0ED8-41A9-A5F2-C6F5FD6FA1AB}"/>
              </a:ext>
            </a:extLst>
          </p:cNvPr>
          <p:cNvSpPr/>
          <p:nvPr/>
        </p:nvSpPr>
        <p:spPr>
          <a:xfrm>
            <a:off x="311700" y="1448144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42523A1-4596-4403-9C4A-AC1703AFCA5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2093843" y="1661687"/>
            <a:ext cx="1275659" cy="4716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4" grpId="0" animBg="1"/>
      <p:bldP spid="5" grpId="0"/>
      <p:bldP spid="13" grpId="0" animBg="1"/>
      <p:bldP spid="1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749665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291" y="763635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71596" y="736965"/>
            <a:ext cx="4123690" cy="14911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71596" y="1225915"/>
            <a:ext cx="415798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22811" y="1354185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58688" y="1449435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55488" y="1332595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3" y="1479144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22811" y="1594215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6006" y="1333865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22811" y="1594215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23428" y="775065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40853" y="987155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63" y="796431"/>
            <a:ext cx="391795" cy="368748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306657A-227C-44BA-80C7-C83E493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942"/>
            <a:ext cx="8520600" cy="607800"/>
          </a:xfrm>
        </p:spPr>
        <p:txBody>
          <a:bodyPr/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6CFC20-F2EA-4697-A37C-31FA9ACBF576}"/>
              </a:ext>
            </a:extLst>
          </p:cNvPr>
          <p:cNvSpPr/>
          <p:nvPr/>
        </p:nvSpPr>
        <p:spPr>
          <a:xfrm>
            <a:off x="4971596" y="894920"/>
            <a:ext cx="4123690" cy="19764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0" name="Прямое соединение 9"/>
          <p:cNvCxnSpPr/>
          <p:nvPr/>
        </p:nvCxnSpPr>
        <p:spPr>
          <a:xfrm>
            <a:off x="5832597" y="875395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  <p:bldP spid="18" grpId="1" animBg="1"/>
      <p:bldP spid="1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9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584655" y="4307941"/>
            <a:ext cx="10102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ИСТ-21_1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5" y="4152720"/>
            <a:ext cx="886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9C75F06-68B2-4055-8056-410296471A8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2093843" y="1504952"/>
            <a:ext cx="1211393" cy="1110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81E2A6BC-57CA-4717-90F0-69ED7890A6B0}"/>
              </a:ext>
            </a:extLst>
          </p:cNvPr>
          <p:cNvCxnSpPr>
            <a:stCxn id="16" idx="0"/>
            <a:endCxn id="5" idx="1"/>
          </p:cNvCxnSpPr>
          <p:nvPr/>
        </p:nvCxnSpPr>
        <p:spPr>
          <a:xfrm rot="5400000" flipH="1" flipV="1">
            <a:off x="5512481" y="1070360"/>
            <a:ext cx="1104452" cy="19708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CCAA26-C47C-45A8-A708-417EB6D1CC33}"/>
              </a:ext>
            </a:extLst>
          </p:cNvPr>
          <p:cNvCxnSpPr>
            <a:endCxn id="16" idx="0"/>
          </p:cNvCxnSpPr>
          <p:nvPr/>
        </p:nvCxnSpPr>
        <p:spPr>
          <a:xfrm>
            <a:off x="1730907" y="2416629"/>
            <a:ext cx="3348351" cy="1914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86E5B7D5-1822-4EDA-A23F-F8C44DE89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1768401" y="1797685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581421" y="4307941"/>
            <a:ext cx="10102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ИСТ-21_1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0" y="4152720"/>
            <a:ext cx="89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C7CFE969-EF9D-4FF7-A8F8-13FE8D8B0645}"/>
              </a:ext>
            </a:extLst>
          </p:cNvPr>
          <p:cNvCxnSpPr>
            <a:cxnSpLocks/>
            <a:stCxn id="2050" idx="2"/>
            <a:endCxn id="17" idx="1"/>
          </p:cNvCxnSpPr>
          <p:nvPr/>
        </p:nvCxnSpPr>
        <p:spPr>
          <a:xfrm rot="16200000" flipH="1">
            <a:off x="1877779" y="2094404"/>
            <a:ext cx="121822" cy="14718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9688ACE0-5F3F-4B5E-92AE-5B5ECFA8CDE2}"/>
              </a:ext>
            </a:extLst>
          </p:cNvPr>
          <p:cNvCxnSpPr>
            <a:cxnSpLocks/>
            <a:stCxn id="1026" idx="2"/>
            <a:endCxn id="16" idx="3"/>
          </p:cNvCxnSpPr>
          <p:nvPr/>
        </p:nvCxnSpPr>
        <p:spPr>
          <a:xfrm rot="5400000">
            <a:off x="6579977" y="1887842"/>
            <a:ext cx="126186" cy="18663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use, stop icon">
            <a:extLst>
              <a:ext uri="{FF2B5EF4-FFF2-40B4-BE49-F238E27FC236}">
                <a16:creationId xmlns:a16="http://schemas.microsoft.com/office/drawing/2014/main" id="{EA32E8E5-F810-4E3A-9302-1AB763AC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85" y="2327395"/>
            <a:ext cx="430539" cy="4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B08C0F1-F848-48FF-A4DB-6EDDA5B16EB5}"/>
              </a:ext>
            </a:extLst>
          </p:cNvPr>
          <p:cNvCxnSpPr>
            <a:cxnSpLocks/>
            <a:stCxn id="19" idx="2"/>
            <a:endCxn id="16" idx="3"/>
          </p:cNvCxnSpPr>
          <p:nvPr/>
        </p:nvCxnSpPr>
        <p:spPr>
          <a:xfrm rot="5400000">
            <a:off x="6768203" y="1711095"/>
            <a:ext cx="114708" cy="22313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0401CEF9-0175-49FF-BDB7-EC17B4DFDB2B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311700" y="1504952"/>
            <a:ext cx="1307744" cy="2647768"/>
          </a:xfrm>
          <a:prstGeom prst="bentConnector3">
            <a:avLst>
              <a:gd name="adj1" fmla="val 1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BA41512-6717-48D3-80BE-6CD020F0C232}"/>
              </a:ext>
            </a:extLst>
          </p:cNvPr>
          <p:cNvSpPr/>
          <p:nvPr/>
        </p:nvSpPr>
        <p:spPr>
          <a:xfrm>
            <a:off x="2582261" y="2517249"/>
            <a:ext cx="3227990" cy="179069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F99D9A7-75F8-48A9-8F43-C8A8FA5E6598}"/>
              </a:ext>
            </a:extLst>
          </p:cNvPr>
          <p:cNvCxnSpPr>
            <a:stCxn id="28" idx="0"/>
          </p:cNvCxnSpPr>
          <p:nvPr/>
        </p:nvCxnSpPr>
        <p:spPr>
          <a:xfrm rot="16200000" flipV="1">
            <a:off x="2506380" y="827372"/>
            <a:ext cx="555098" cy="282465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4DD9C40-9623-4FFC-8542-D59E0FF2A578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395840" y="1892426"/>
            <a:ext cx="5965145" cy="650239"/>
          </a:xfrm>
          <a:prstGeom prst="bentConnector3">
            <a:avLst>
              <a:gd name="adj1" fmla="val 853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0D0D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8352315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258</Words>
  <Application>Microsoft Office PowerPoint</Application>
  <PresentationFormat>Экран (16:9)</PresentationFormat>
  <Paragraphs>95</Paragraphs>
  <Slides>28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Roboto</vt:lpstr>
      <vt:lpstr>Arial</vt:lpstr>
      <vt:lpstr>Geometric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Актуальность</vt:lpstr>
      <vt:lpstr>Актуальность</vt:lpstr>
      <vt:lpstr>Цель</vt:lpstr>
      <vt:lpstr>Предметная область</vt:lpstr>
      <vt:lpstr>Учебный план</vt:lpstr>
      <vt:lpstr>Проблемы</vt:lpstr>
      <vt:lpstr>Проблемы</vt:lpstr>
      <vt:lpstr>Кадровая справка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ФГОС</vt:lpstr>
      <vt:lpstr>7.2 Требования к кадровым условиям реализации программы бакалавриата.</vt:lpstr>
      <vt:lpstr>Архитектура ИС</vt:lpstr>
      <vt:lpstr>Спасибо за внимание</vt:lpstr>
      <vt:lpstr>Стек технологий</vt:lpstr>
      <vt:lpstr>Реализация?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/>
  <cp:lastModifiedBy>bogya</cp:lastModifiedBy>
  <cp:revision>105</cp:revision>
  <dcterms:created xsi:type="dcterms:W3CDTF">2020-06-10T16:30:00Z</dcterms:created>
  <dcterms:modified xsi:type="dcterms:W3CDTF">2021-03-17T11:13:41Z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