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94" r:id="rId4"/>
    <p:sldId id="293" r:id="rId5"/>
    <p:sldId id="257" r:id="rId6"/>
    <p:sldId id="265" r:id="rId7"/>
    <p:sldId id="295" r:id="rId8"/>
    <p:sldId id="296" r:id="rId9"/>
    <p:sldId id="271" r:id="rId10"/>
    <p:sldId id="292" r:id="rId11"/>
    <p:sldId id="272" r:id="rId12"/>
    <p:sldId id="268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69" r:id="rId28"/>
    <p:sldId id="270" r:id="rId29"/>
    <p:sldId id="264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ya" initials="b" lastIdx="1" clrIdx="0">
    <p:extLst>
      <p:ext uri="{19B8F6BF-5375-455C-9EA6-DF929625EA0E}">
        <p15:presenceInfo xmlns:p15="http://schemas.microsoft.com/office/powerpoint/2012/main" userId="bog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20" y="210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a0da44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a0da44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7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88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a0da44f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a0da44f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8700" y="1742661"/>
            <a:ext cx="9045300" cy="1683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700" dirty="0"/>
              <a:t>Информационная система формирования кадрового профессорского-преподавательского состава и контроля его на соответствие ФГОС</a:t>
            </a:r>
            <a:endParaRPr sz="27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05765" y="3611247"/>
            <a:ext cx="8907780" cy="43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Дипломный проект</a:t>
            </a:r>
            <a:endParaRPr lang="en-US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566800" y="4044302"/>
            <a:ext cx="3577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Студент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	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Волков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Богдан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Михайлович</a:t>
            </a:r>
            <a:endParaRPr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  	ИСТ-17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0D342B-FCD4-4DEF-AFB2-32331B71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3" y="1366730"/>
            <a:ext cx="8328674" cy="19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C0D93-47E6-4C15-9C47-97E9AE44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1" y="3838552"/>
            <a:ext cx="6137710" cy="1619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BF8D-DD3F-46E9-85BF-149A64E4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600"/>
            <a:ext cx="8520600" cy="1058582"/>
          </a:xfrm>
        </p:spPr>
        <p:txBody>
          <a:bodyPr/>
          <a:lstStyle/>
          <a:p>
            <a:r>
              <a:rPr lang="ru-RU" dirty="0"/>
              <a:t>7.2 Требования к кадровым условиям реализации программы бакалавриата.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9967B-DCDF-444E-ACBA-B9FE59CE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3" y="1373908"/>
            <a:ext cx="6980931" cy="249959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7B16D4-D052-4619-8143-2B2387211C84}"/>
              </a:ext>
            </a:extLst>
          </p:cNvPr>
          <p:cNvSpPr/>
          <p:nvPr/>
        </p:nvSpPr>
        <p:spPr>
          <a:xfrm>
            <a:off x="927100" y="1549400"/>
            <a:ext cx="6838949" cy="4445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7A9A9E-AAE1-4536-8890-C773D9B96C1A}"/>
              </a:ext>
            </a:extLst>
          </p:cNvPr>
          <p:cNvSpPr/>
          <p:nvPr/>
        </p:nvSpPr>
        <p:spPr>
          <a:xfrm>
            <a:off x="927100" y="199390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5A9B87-749C-49D9-82C6-E8663448AE7C}"/>
              </a:ext>
            </a:extLst>
          </p:cNvPr>
          <p:cNvSpPr/>
          <p:nvPr/>
        </p:nvSpPr>
        <p:spPr>
          <a:xfrm>
            <a:off x="927100" y="2622550"/>
            <a:ext cx="6838949" cy="749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4BD77A-2150-47B1-B9DF-649840608687}"/>
              </a:ext>
            </a:extLst>
          </p:cNvPr>
          <p:cNvSpPr/>
          <p:nvPr/>
        </p:nvSpPr>
        <p:spPr>
          <a:xfrm>
            <a:off x="927100" y="337185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0035 0.1037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5679E-6 L -0.00035 0.10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95062E-6 L -0.00035 0.103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1017905"/>
            <a:ext cx="9189720" cy="308292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11C0BEB-AA6E-4C5E-888F-6795DC21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ru-RU" dirty="0"/>
              <a:t>Кадровая справка</a:t>
            </a:r>
          </a:p>
        </p:txBody>
      </p:sp>
    </p:spTree>
    <p:extLst>
      <p:ext uri="{BB962C8B-B14F-4D97-AF65-F5344CB8AC3E}">
        <p14:creationId xmlns:p14="http://schemas.microsoft.com/office/powerpoint/2010/main" val="8352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5A0DCA-EB26-4488-AC49-903BBB161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97" t="32620" b="-8315"/>
          <a:stretch/>
        </p:blipFill>
        <p:spPr>
          <a:xfrm>
            <a:off x="177800" y="3285749"/>
            <a:ext cx="2173788" cy="42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123985"/>
            <a:ext cx="339868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Ф.И.О. преподавателя, реализующего программу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469900" y="652560"/>
            <a:ext cx="501650" cy="687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469900" y="1621558"/>
            <a:ext cx="501650" cy="1664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77800" y="1324492"/>
            <a:ext cx="1104900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328716"/>
            <a:ext cx="90057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Условия привлечения (основное место работы: штатный, внутренний</a:t>
            </a:r>
          </a:p>
          <a:p>
            <a:r>
              <a:rPr lang="ru-RU" dirty="0"/>
              <a:t>совместитель, внешний совместитель;  по договору ГПХ)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1346200" y="860658"/>
            <a:ext cx="501650" cy="485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1346200" y="1558123"/>
            <a:ext cx="501650" cy="173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282700" y="1337193"/>
            <a:ext cx="711200" cy="21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BC11DD-F24E-4A48-951E-2E275232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5"/>
          <a:stretch/>
        </p:blipFill>
        <p:spPr>
          <a:xfrm>
            <a:off x="930076" y="3371850"/>
            <a:ext cx="1419423" cy="394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9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044700" y="645216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044700" y="1653691"/>
            <a:ext cx="501650" cy="1642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981200" y="1337193"/>
            <a:ext cx="698500" cy="30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7FEF8C-BA26-4C66-A535-3307BC98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0" y="3296460"/>
            <a:ext cx="1352739" cy="61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DE122-B441-4A37-B0B1-23628D489878}"/>
              </a:ext>
            </a:extLst>
          </p:cNvPr>
          <p:cNvSpPr txBox="1"/>
          <p:nvPr/>
        </p:nvSpPr>
        <p:spPr>
          <a:xfrm>
            <a:off x="424733" y="328717"/>
            <a:ext cx="3811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Должность, ученая степень, ученое звание</a:t>
            </a:r>
          </a:p>
        </p:txBody>
      </p:sp>
    </p:spTree>
    <p:extLst>
      <p:ext uri="{BB962C8B-B14F-4D97-AF65-F5344CB8AC3E}">
        <p14:creationId xmlns:p14="http://schemas.microsoft.com/office/powerpoint/2010/main" val="11709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1716959" y="336976"/>
            <a:ext cx="2795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33C1C1-5B25-4DB1-B255-6FB80325D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232802" y="129009"/>
            <a:ext cx="392430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Уровень образования, наименование специальности, направления подготовки, наименование присвоенной квалификации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3682284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3682284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3568700" y="1337192"/>
            <a:ext cx="1460500" cy="110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474EBE-3B0C-4D4F-B3B8-5C1D1AE3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2825710"/>
            <a:ext cx="2472780" cy="1948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4FBCB-065F-4867-A143-1197C56127A1}"/>
              </a:ext>
            </a:extLst>
          </p:cNvPr>
          <p:cNvSpPr txBox="1"/>
          <p:nvPr/>
        </p:nvSpPr>
        <p:spPr>
          <a:xfrm>
            <a:off x="4157102" y="129201"/>
            <a:ext cx="2658736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Сведения о дополнительном профессиональном образовании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3DBA9134-54C5-46C5-8F5A-FDC94594052F}"/>
              </a:ext>
            </a:extLst>
          </p:cNvPr>
          <p:cNvSpPr/>
          <p:nvPr/>
        </p:nvSpPr>
        <p:spPr>
          <a:xfrm>
            <a:off x="4407927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3ACE6489-E456-436C-AAFB-F5DBF27734BE}"/>
              </a:ext>
            </a:extLst>
          </p:cNvPr>
          <p:cNvSpPr/>
          <p:nvPr/>
        </p:nvSpPr>
        <p:spPr>
          <a:xfrm>
            <a:off x="4407927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4097493" y="330724"/>
            <a:ext cx="166830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5168184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5168184" y="1594042"/>
            <a:ext cx="501650" cy="110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5041900" y="1337192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8E36BA6D-8034-42DE-8E3A-EA65D1004FA5}"/>
              </a:ext>
            </a:extLst>
          </p:cNvPr>
          <p:cNvSpPr/>
          <p:nvPr/>
        </p:nvSpPr>
        <p:spPr>
          <a:xfrm>
            <a:off x="5892084" y="1587500"/>
            <a:ext cx="501650" cy="1115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BBDD30A-9B31-4B69-8193-2247521637A1}"/>
              </a:ext>
            </a:extLst>
          </p:cNvPr>
          <p:cNvSpPr/>
          <p:nvPr/>
        </p:nvSpPr>
        <p:spPr>
          <a:xfrm>
            <a:off x="5765800" y="1339033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57713AA0-5F9A-4827-9AEC-6659E093D86B}"/>
              </a:ext>
            </a:extLst>
          </p:cNvPr>
          <p:cNvSpPr/>
          <p:nvPr/>
        </p:nvSpPr>
        <p:spPr>
          <a:xfrm>
            <a:off x="5876925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56B42-FE3C-4A30-92D2-F07DA76C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84" y="2727257"/>
            <a:ext cx="1486107" cy="4001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7120E3-C332-4A64-88D6-573C40F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358" y="2703442"/>
            <a:ext cx="1438476" cy="447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80762C-45B8-44C1-B17E-13939F678E5E}"/>
              </a:ext>
            </a:extLst>
          </p:cNvPr>
          <p:cNvSpPr txBox="1"/>
          <p:nvPr/>
        </p:nvSpPr>
        <p:spPr>
          <a:xfrm>
            <a:off x="5782088" y="328716"/>
            <a:ext cx="122329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доля ставки</a:t>
            </a:r>
          </a:p>
        </p:txBody>
      </p:sp>
    </p:spTree>
    <p:extLst>
      <p:ext uri="{BB962C8B-B14F-4D97-AF65-F5344CB8AC3E}">
        <p14:creationId xmlns:p14="http://schemas.microsoft.com/office/powerpoint/2010/main" val="160082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275029" y="347766"/>
            <a:ext cx="7785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Лекции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4135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F7B7B45-4637-4F02-A6EB-E3EA7EA28EBB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Группа пользователей 2 Иконка">
            <a:extLst>
              <a:ext uri="{FF2B5EF4-FFF2-40B4-BE49-F238E27FC236}">
                <a16:creationId xmlns:a16="http://schemas.microsoft.com/office/drawing/2014/main" id="{BB218B90-AEC8-45BB-BA18-E8D2C4E3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8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Кафедра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513B2-83AD-49E8-9713-2A8CDB0F6F09}"/>
              </a:ext>
            </a:extLst>
          </p:cNvPr>
          <p:cNvSpPr txBox="1"/>
          <p:nvPr/>
        </p:nvSpPr>
        <p:spPr>
          <a:xfrm>
            <a:off x="2101503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874638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974CE4F-11AA-4570-8377-8D31D86D802C}"/>
              </a:ext>
            </a:extLst>
          </p:cNvPr>
          <p:cNvCxnSpPr>
            <a:cxnSpLocks/>
          </p:cNvCxnSpPr>
          <p:nvPr/>
        </p:nvCxnSpPr>
        <p:spPr>
          <a:xfrm>
            <a:off x="2967658" y="4152720"/>
            <a:ext cx="471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Free icon &quot;Document multiple icon&quot;">
            <a:extLst>
              <a:ext uri="{FF2B5EF4-FFF2-40B4-BE49-F238E27FC236}">
                <a16:creationId xmlns:a16="http://schemas.microsoft.com/office/drawing/2014/main" id="{AA1E8656-DE98-40A7-A2B4-9F0A35FD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45" y="1211809"/>
            <a:ext cx="1113404" cy="11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6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10" grpId="0" animBg="1"/>
      <p:bldP spid="8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149975" y="320471"/>
            <a:ext cx="17653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Занят. </a:t>
            </a:r>
            <a:r>
              <a:rPr lang="ru-RU" dirty="0" err="1"/>
              <a:t>семин</a:t>
            </a:r>
            <a:r>
              <a:rPr lang="ru-RU" dirty="0"/>
              <a:t>. типа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7818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0E10B3-F91C-4DE2-A8DF-E1C61618473C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1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124699" y="319991"/>
            <a:ext cx="5016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ИЗ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1310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886EB-1522-4711-8CDD-A9642C3645E3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0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04714" y="328716"/>
            <a:ext cx="42422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АК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3723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32900C8-6E31-49D0-B43E-1EFD78DF9EB8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6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053619" y="354147"/>
            <a:ext cx="171962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6771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6BE29-7935-4E8F-AC3F-4751E896A775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76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598389" y="330224"/>
            <a:ext cx="12306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доля ставки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9629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1C4675-FC81-40A9-9876-2EC5DEC2DE47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07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5FD56-710B-4355-AB29-2C41D2E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11E62-F7DE-4845-8735-34691CDB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5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92D8-F72A-4C97-9040-BAA60406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ИС</a:t>
            </a:r>
          </a:p>
        </p:txBody>
      </p:sp>
      <p:pic>
        <p:nvPicPr>
          <p:cNvPr id="2050" name="Picture 2" descr="Relational Database Icon of Colored Outline style - Available in SVG, PNG,  EPS, AI &amp; Icon fonts">
            <a:extLst>
              <a:ext uri="{FF2B5EF4-FFF2-40B4-BE49-F238E27FC236}">
                <a16:creationId xmlns:a16="http://schemas.microsoft.com/office/drawing/2014/main" id="{2B655872-51BF-442E-93F4-9820AE9A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33" y="22034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Icon of Flat style - Available in SVG, PNG, EPS, AI &amp; Icon fonts">
            <a:extLst>
              <a:ext uri="{FF2B5EF4-FFF2-40B4-BE49-F238E27FC236}">
                <a16:creationId xmlns:a16="http://schemas.microsoft.com/office/drawing/2014/main" id="{0C2932B2-5F51-492A-8535-F3738E26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59000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 icon Royalty Free Vector Image - VectorStock">
            <a:extLst>
              <a:ext uri="{FF2B5EF4-FFF2-40B4-BE49-F238E27FC236}">
                <a16:creationId xmlns:a16="http://schemas.microsoft.com/office/drawing/2014/main" id="{45E719A3-958A-4178-86FA-9E373A47C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2014619" y="21812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 icon Royalty Free Vector Image - VectorStock">
            <a:extLst>
              <a:ext uri="{FF2B5EF4-FFF2-40B4-BE49-F238E27FC236}">
                <a16:creationId xmlns:a16="http://schemas.microsoft.com/office/drawing/2014/main" id="{0DE61CED-5603-4455-B9A1-C9250E67A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4496876" y="21821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gular Logo transparent PNG - StickPNG">
            <a:extLst>
              <a:ext uri="{FF2B5EF4-FFF2-40B4-BE49-F238E27FC236}">
                <a16:creationId xmlns:a16="http://schemas.microsoft.com/office/drawing/2014/main" id="{D7D07290-B830-414B-8AFE-2FB4BD13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64" y="1474893"/>
            <a:ext cx="687462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pplication Shutdown in ASP.NET Core with IApplicationLifetime – { Think  Rethink }">
            <a:extLst>
              <a:ext uri="{FF2B5EF4-FFF2-40B4-BE49-F238E27FC236}">
                <a16:creationId xmlns:a16="http://schemas.microsoft.com/office/drawing/2014/main" id="{44060E69-5E6A-455E-AA2F-341BEEAD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74" y="1691376"/>
            <a:ext cx="1688956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64FC5A4-5F35-4BEB-AFD2-26D8158BEDF8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>
            <a:off x="1028700" y="2619375"/>
            <a:ext cx="985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47AC2FB-86D7-47BB-B64E-A7A9503C213B}"/>
              </a:ext>
            </a:extLst>
          </p:cNvPr>
          <p:cNvCxnSpPr/>
          <p:nvPr/>
        </p:nvCxnSpPr>
        <p:spPr>
          <a:xfrm>
            <a:off x="2870200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9D3755-8B8B-482B-9936-D9AEB911B747}"/>
              </a:ext>
            </a:extLst>
          </p:cNvPr>
          <p:cNvCxnSpPr/>
          <p:nvPr/>
        </p:nvCxnSpPr>
        <p:spPr>
          <a:xfrm flipH="1">
            <a:off x="2858836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E5E98A-83DD-4224-93F9-C41D475CE8ED}"/>
              </a:ext>
            </a:extLst>
          </p:cNvPr>
          <p:cNvSpPr txBox="1"/>
          <p:nvPr/>
        </p:nvSpPr>
        <p:spPr>
          <a:xfrm>
            <a:off x="3439783" y="220514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E957CA-2629-4284-8511-EAE3B9E96D6C}"/>
              </a:ext>
            </a:extLst>
          </p:cNvPr>
          <p:cNvCxnSpPr/>
          <p:nvPr/>
        </p:nvCxnSpPr>
        <p:spPr>
          <a:xfrm>
            <a:off x="5342429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B891CD0-F460-4AD1-A68B-51719163328F}"/>
              </a:ext>
            </a:extLst>
          </p:cNvPr>
          <p:cNvCxnSpPr/>
          <p:nvPr/>
        </p:nvCxnSpPr>
        <p:spPr>
          <a:xfrm flipH="1">
            <a:off x="5331065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Microsoft SQL Server — Национальная библиотека им. Н. Э. Баумана">
            <a:extLst>
              <a:ext uri="{FF2B5EF4-FFF2-40B4-BE49-F238E27FC236}">
                <a16:creationId xmlns:a16="http://schemas.microsoft.com/office/drawing/2014/main" id="{E55078FA-B9D1-4D4E-9EC7-30C6004E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30" y="1262758"/>
            <a:ext cx="1066194" cy="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9BA30-3B29-4EAB-8981-F25D47B08E59}"/>
              </a:ext>
            </a:extLst>
          </p:cNvPr>
          <p:cNvSpPr txBox="1"/>
          <p:nvPr/>
        </p:nvSpPr>
        <p:spPr>
          <a:xfrm>
            <a:off x="1614092" y="323473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340BA-F1F8-4D8C-A1F4-99DCF287062E}"/>
              </a:ext>
            </a:extLst>
          </p:cNvPr>
          <p:cNvSpPr txBox="1"/>
          <p:nvPr/>
        </p:nvSpPr>
        <p:spPr>
          <a:xfrm>
            <a:off x="4113982" y="3234734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DCCF9-20D6-4E83-A2C3-DBD9139C1377}"/>
              </a:ext>
            </a:extLst>
          </p:cNvPr>
          <p:cNvSpPr txBox="1"/>
          <p:nvPr/>
        </p:nvSpPr>
        <p:spPr>
          <a:xfrm>
            <a:off x="6167432" y="3234734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Внутреннее представление</a:t>
            </a:r>
          </a:p>
        </p:txBody>
      </p:sp>
    </p:spTree>
    <p:extLst>
      <p:ext uri="{BB962C8B-B14F-4D97-AF65-F5344CB8AC3E}">
        <p14:creationId xmlns:p14="http://schemas.microsoft.com/office/powerpoint/2010/main" val="97914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2E8C21C5-4AF0-4815-95F5-11D71C53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" y="1277185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D77EA-08E9-4B54-8C6E-88F2926A0B9D}"/>
              </a:ext>
            </a:extLst>
          </p:cNvPr>
          <p:cNvSpPr txBox="1"/>
          <p:nvPr/>
        </p:nvSpPr>
        <p:spPr>
          <a:xfrm>
            <a:off x="84091" y="2081802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D678DEF-B57A-47EC-9532-DBA2A3D5164E}"/>
              </a:ext>
            </a:extLst>
          </p:cNvPr>
          <p:cNvSpPr/>
          <p:nvPr/>
        </p:nvSpPr>
        <p:spPr>
          <a:xfrm>
            <a:off x="2205584" y="529039"/>
            <a:ext cx="4842164" cy="347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161FB-7094-4846-B429-DE33E00564CE}"/>
              </a:ext>
            </a:extLst>
          </p:cNvPr>
          <p:cNvSpPr txBox="1"/>
          <p:nvPr/>
        </p:nvSpPr>
        <p:spPr>
          <a:xfrm>
            <a:off x="4057754" y="52903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Система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2CE30A9-6340-42E2-84C1-87382007D7FA}"/>
              </a:ext>
            </a:extLst>
          </p:cNvPr>
          <p:cNvSpPr/>
          <p:nvPr/>
        </p:nvSpPr>
        <p:spPr>
          <a:xfrm>
            <a:off x="2454966" y="1196853"/>
            <a:ext cx="239683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Обработка учебного плана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C10DE2C-08A5-48BF-9FB7-67ECD9E2B545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 flipV="1">
            <a:off x="1254300" y="1484335"/>
            <a:ext cx="1200666" cy="27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2" name="Picture 8" descr="сотрудник бесплатно значок из News and Media Icons">
            <a:extLst>
              <a:ext uri="{FF2B5EF4-FFF2-40B4-BE49-F238E27FC236}">
                <a16:creationId xmlns:a16="http://schemas.microsoft.com/office/drawing/2014/main" id="{A888FD4F-2B04-46D8-B490-BC95ABD8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1" y="3268740"/>
            <a:ext cx="732127" cy="7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1C7762-E2E9-4630-820F-C901F7AE1B89}"/>
              </a:ext>
            </a:extLst>
          </p:cNvPr>
          <p:cNvSpPr txBox="1"/>
          <p:nvPr/>
        </p:nvSpPr>
        <p:spPr>
          <a:xfrm>
            <a:off x="161511" y="3846978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Сотрудник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5C3667-609A-4719-B381-A2D19569B13C}"/>
              </a:ext>
            </a:extLst>
          </p:cNvPr>
          <p:cNvSpPr/>
          <p:nvPr/>
        </p:nvSpPr>
        <p:spPr>
          <a:xfrm>
            <a:off x="5079527" y="1196853"/>
            <a:ext cx="174049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Формирование кадровой справки</a:t>
            </a:r>
          </a:p>
        </p:txBody>
      </p:sp>
      <p:pic>
        <p:nvPicPr>
          <p:cNvPr id="18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7FCA7A2B-390A-4F6A-AFBE-0014D65E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69" y="1005082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9B8279-76DD-4281-ADE0-6EF26A0A7BC3}"/>
              </a:ext>
            </a:extLst>
          </p:cNvPr>
          <p:cNvSpPr txBox="1"/>
          <p:nvPr/>
        </p:nvSpPr>
        <p:spPr>
          <a:xfrm>
            <a:off x="7389671" y="1809699"/>
            <a:ext cx="16946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C0C4EE5-FA18-4BFA-BEEC-41BCFC90F5EC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6820023" y="1484335"/>
            <a:ext cx="812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0276ABCF-D883-4935-BF65-F61E605A7175}"/>
              </a:ext>
            </a:extLst>
          </p:cNvPr>
          <p:cNvSpPr/>
          <p:nvPr/>
        </p:nvSpPr>
        <p:spPr>
          <a:xfrm>
            <a:off x="2658851" y="2981258"/>
            <a:ext cx="1785993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Назначение преподавателей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E86FFE3-3F2C-4CB8-A939-73FCEEC7F078}"/>
              </a:ext>
            </a:extLst>
          </p:cNvPr>
          <p:cNvSpPr/>
          <p:nvPr/>
        </p:nvSpPr>
        <p:spPr>
          <a:xfrm>
            <a:off x="2658851" y="2193114"/>
            <a:ext cx="1852171" cy="736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Проверка на соблюдение требований ФГОС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8953D80-56FA-4D94-B358-0895CD754404}"/>
              </a:ext>
            </a:extLst>
          </p:cNvPr>
          <p:cNvSpPr/>
          <p:nvPr/>
        </p:nvSpPr>
        <p:spPr>
          <a:xfrm>
            <a:off x="2589801" y="2152266"/>
            <a:ext cx="2036865" cy="1403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B01C3EC-BBFB-468F-9CAB-B0E379ECBF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07937" y="3268740"/>
            <a:ext cx="1750914" cy="39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43071A6-F7EA-441D-B227-DFBFDAD71B94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07937" y="2561126"/>
            <a:ext cx="1750914" cy="90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78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CC5E6-2268-44F1-8872-16EE233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2050" name="Picture 2" descr="ASP.NET Core Authentication Tutorial">
            <a:extLst>
              <a:ext uri="{FF2B5EF4-FFF2-40B4-BE49-F238E27FC236}">
                <a16:creationId xmlns:a16="http://schemas.microsoft.com/office/drawing/2014/main" id="{63D0DF7D-5D27-4D1F-A351-F1952D7A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3" y="1255913"/>
            <a:ext cx="1416627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gular (web framework) - Wikipedia">
            <a:extLst>
              <a:ext uri="{FF2B5EF4-FFF2-40B4-BE49-F238E27FC236}">
                <a16:creationId xmlns:a16="http://schemas.microsoft.com/office/drawing/2014/main" id="{F23AC5AA-0C35-405F-A47A-9550E179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0" y="2974754"/>
            <a:ext cx="1181966" cy="11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7A95C-A997-4BEF-AD2C-C66BE0A54984}"/>
              </a:ext>
            </a:extLst>
          </p:cNvPr>
          <p:cNvSpPr txBox="1"/>
          <p:nvPr/>
        </p:nvSpPr>
        <p:spPr>
          <a:xfrm>
            <a:off x="731482" y="2428863"/>
            <a:ext cx="139172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ASP.NET Core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22959-05D8-49C5-A9CA-B2FC25C82A6E}"/>
              </a:ext>
            </a:extLst>
          </p:cNvPr>
          <p:cNvSpPr txBox="1"/>
          <p:nvPr/>
        </p:nvSpPr>
        <p:spPr>
          <a:xfrm>
            <a:off x="631551" y="3944170"/>
            <a:ext cx="80182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  <a:endParaRPr lang="ru-RU" dirty="0"/>
          </a:p>
        </p:txBody>
      </p:sp>
      <p:pic>
        <p:nvPicPr>
          <p:cNvPr id="2054" name="Picture 6" descr="Настройка SQL сервера | ITmain">
            <a:extLst>
              <a:ext uri="{FF2B5EF4-FFF2-40B4-BE49-F238E27FC236}">
                <a16:creationId xmlns:a16="http://schemas.microsoft.com/office/drawing/2014/main" id="{32707C19-8098-44D7-92FD-20487612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60" y="1317294"/>
            <a:ext cx="1758979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ews Bootstrap | Drupal.org">
            <a:extLst>
              <a:ext uri="{FF2B5EF4-FFF2-40B4-BE49-F238E27FC236}">
                <a16:creationId xmlns:a16="http://schemas.microsoft.com/office/drawing/2014/main" id="{308A4109-1B51-41CE-9B8E-A9B79931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9" y="3033416"/>
            <a:ext cx="1154323" cy="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F48FA-24A5-4E4D-AE11-ECB5A130D25F}"/>
              </a:ext>
            </a:extLst>
          </p:cNvPr>
          <p:cNvSpPr txBox="1"/>
          <p:nvPr/>
        </p:nvSpPr>
        <p:spPr>
          <a:xfrm>
            <a:off x="2602249" y="3848943"/>
            <a:ext cx="9509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Bootsrtap</a:t>
            </a:r>
            <a:endParaRPr lang="ru-RU" dirty="0"/>
          </a:p>
        </p:txBody>
      </p:sp>
      <p:pic>
        <p:nvPicPr>
          <p:cNvPr id="2058" name="Picture 10" descr="Net Core 3 + EFCore - DEV Community">
            <a:extLst>
              <a:ext uri="{FF2B5EF4-FFF2-40B4-BE49-F238E27FC236}">
                <a16:creationId xmlns:a16="http://schemas.microsoft.com/office/drawing/2014/main" id="{38B61920-9162-4A9D-BDD8-9D42C0AB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33" y="3074703"/>
            <a:ext cx="1610591" cy="9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Файл:Git-logo.svg — Википедия">
            <a:extLst>
              <a:ext uri="{FF2B5EF4-FFF2-40B4-BE49-F238E27FC236}">
                <a16:creationId xmlns:a16="http://schemas.microsoft.com/office/drawing/2014/main" id="{28039DA6-71D1-4F5B-A8E8-0E87E851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28" y="1525679"/>
            <a:ext cx="2251363" cy="9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- ClosedXML/ClosedXML: ClosedXML is a .NET library for reading,  manipulating and writing Excel 2007+ (.xlsx, .xlsm) files. It aims to  provide an intuitive and user-friendly interface to dealing with the  underlying">
            <a:extLst>
              <a:ext uri="{FF2B5EF4-FFF2-40B4-BE49-F238E27FC236}">
                <a16:creationId xmlns:a16="http://schemas.microsoft.com/office/drawing/2014/main" id="{DD16083B-FB4B-4040-9027-EDBA1B11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2196300"/>
            <a:ext cx="1556905" cy="15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384302-FB24-41EB-A4D6-A6BA79FDAE33}"/>
              </a:ext>
            </a:extLst>
          </p:cNvPr>
          <p:cNvSpPr txBox="1"/>
          <p:nvPr/>
        </p:nvSpPr>
        <p:spPr>
          <a:xfrm>
            <a:off x="7721098" y="3445428"/>
            <a:ext cx="111120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ClosedXML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297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2144900"/>
            <a:ext cx="85206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Группа пользователей 2 Иконка">
            <a:extLst>
              <a:ext uri="{FF2B5EF4-FFF2-40B4-BE49-F238E27FC236}">
                <a16:creationId xmlns:a16="http://schemas.microsoft.com/office/drawing/2014/main" id="{BB218B90-AEC8-45BB-BA18-E8D2C4E3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8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Кафедра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513B2-83AD-49E8-9713-2A8CDB0F6F09}"/>
              </a:ext>
            </a:extLst>
          </p:cNvPr>
          <p:cNvSpPr txBox="1"/>
          <p:nvPr/>
        </p:nvSpPr>
        <p:spPr>
          <a:xfrm>
            <a:off x="2101503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874638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974CE4F-11AA-4570-8377-8D31D86D802C}"/>
              </a:ext>
            </a:extLst>
          </p:cNvPr>
          <p:cNvCxnSpPr>
            <a:cxnSpLocks/>
          </p:cNvCxnSpPr>
          <p:nvPr/>
        </p:nvCxnSpPr>
        <p:spPr>
          <a:xfrm>
            <a:off x="2967658" y="4152720"/>
            <a:ext cx="471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 descr="Правила авторского права – Бесплатные иконки: формы и символы">
            <a:extLst>
              <a:ext uri="{FF2B5EF4-FFF2-40B4-BE49-F238E27FC236}">
                <a16:creationId xmlns:a16="http://schemas.microsoft.com/office/drawing/2014/main" id="{970D63D6-1AF4-4D46-8C3B-3577A7DD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3" y="1451022"/>
            <a:ext cx="976538" cy="9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EDD694-2D49-4692-A233-2742B7B93711}"/>
              </a:ext>
            </a:extLst>
          </p:cNvPr>
          <p:cNvSpPr txBox="1"/>
          <p:nvPr/>
        </p:nvSpPr>
        <p:spPr>
          <a:xfrm>
            <a:off x="3845307" y="1210086"/>
            <a:ext cx="68800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ФГОС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A3EDEB1-A8DB-4905-A39A-FBAFD3A2B9C2}"/>
              </a:ext>
            </a:extLst>
          </p:cNvPr>
          <p:cNvCxnSpPr>
            <a:stCxn id="32" idx="1"/>
          </p:cNvCxnSpPr>
          <p:nvPr/>
        </p:nvCxnSpPr>
        <p:spPr>
          <a:xfrm flipH="1">
            <a:off x="2782957" y="1939291"/>
            <a:ext cx="918086" cy="7863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0AAD75C-B05D-4114-BA3E-3DB0E8D9770B}"/>
              </a:ext>
            </a:extLst>
          </p:cNvPr>
          <p:cNvCxnSpPr>
            <a:stCxn id="32" idx="3"/>
          </p:cNvCxnSpPr>
          <p:nvPr/>
        </p:nvCxnSpPr>
        <p:spPr>
          <a:xfrm>
            <a:off x="4677581" y="1939291"/>
            <a:ext cx="1014228" cy="1107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Modern Check Mark Icons Stock Vector (Royalty Free) 187699628">
            <a:extLst>
              <a:ext uri="{FF2B5EF4-FFF2-40B4-BE49-F238E27FC236}">
                <a16:creationId xmlns:a16="http://schemas.microsoft.com/office/drawing/2014/main" id="{E5608FDA-43A5-4164-85EF-95118C7B7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28792" r="51562" b="37099"/>
          <a:stretch/>
        </p:blipFill>
        <p:spPr bwMode="auto">
          <a:xfrm>
            <a:off x="2565357" y="1887064"/>
            <a:ext cx="552512" cy="5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9CFA31F2-1754-4103-AE85-CB704C2C0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5573463" y="2332464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10" grpId="0" animBg="1"/>
      <p:bldP spid="8" grpId="0" animBg="1"/>
      <p:bldP spid="17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3565E-E71F-49E1-8F39-DE2D5EDF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124499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Предметная </a:t>
            </a:r>
            <a:r>
              <a:rPr lang="en-US" dirty="0"/>
              <a:t>область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C2FEEB-73FC-48B8-BAED-A64E1108453A}"/>
              </a:ext>
            </a:extLst>
          </p:cNvPr>
          <p:cNvSpPr/>
          <p:nvPr/>
        </p:nvSpPr>
        <p:spPr>
          <a:xfrm>
            <a:off x="311700" y="2571476"/>
            <a:ext cx="670505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3BCD84-14C3-4E33-88AB-4A82D7813BEC}"/>
              </a:ext>
            </a:extLst>
          </p:cNvPr>
          <p:cNvSpPr/>
          <p:nvPr/>
        </p:nvSpPr>
        <p:spPr>
          <a:xfrm>
            <a:off x="311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B4D76C-3520-486D-A32D-3A8F2E7A357B}"/>
              </a:ext>
            </a:extLst>
          </p:cNvPr>
          <p:cNvSpPr/>
          <p:nvPr/>
        </p:nvSpPr>
        <p:spPr>
          <a:xfrm>
            <a:off x="1454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947922-8C67-4AA3-8BBE-50033F1809B4}"/>
              </a:ext>
            </a:extLst>
          </p:cNvPr>
          <p:cNvSpPr/>
          <p:nvPr/>
        </p:nvSpPr>
        <p:spPr>
          <a:xfrm>
            <a:off x="311700" y="2133326"/>
            <a:ext cx="6115604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Направление: ИСТ 09.03.02 (Информационные системы и технологии)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05690-DA61-41AB-AF04-35B0B7B8118E}"/>
              </a:ext>
            </a:extLst>
          </p:cNvPr>
          <p:cNvSpPr txBox="1"/>
          <p:nvPr/>
        </p:nvSpPr>
        <p:spPr>
          <a:xfrm>
            <a:off x="2597700" y="2605111"/>
            <a:ext cx="95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2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958EBFDF-EAB9-4C6A-9FFB-FE3C7335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86" y="1056573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94275A-4160-476E-BB22-80F4F9FD31EB}"/>
              </a:ext>
            </a:extLst>
          </p:cNvPr>
          <p:cNvSpPr txBox="1"/>
          <p:nvPr/>
        </p:nvSpPr>
        <p:spPr>
          <a:xfrm>
            <a:off x="6755850" y="839825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57E01BA-95FC-4EB0-AD06-9B26195D7EFB}"/>
              </a:ext>
            </a:extLst>
          </p:cNvPr>
          <p:cNvSpPr/>
          <p:nvPr/>
        </p:nvSpPr>
        <p:spPr>
          <a:xfrm>
            <a:off x="6427304" y="2133326"/>
            <a:ext cx="410155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80" name="Picture 8" descr="Links Icon Png #81696 - Free Icons Library">
            <a:extLst>
              <a:ext uri="{FF2B5EF4-FFF2-40B4-BE49-F238E27FC236}">
                <a16:creationId xmlns:a16="http://schemas.microsoft.com/office/drawing/2014/main" id="{E08A8869-791D-4CCA-A68F-689F92F0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79" y="1685285"/>
            <a:ext cx="688431" cy="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8B1502A2-E49A-4C3E-BF99-E75EBB53487C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841650" y="1974110"/>
            <a:ext cx="7045050" cy="1587966"/>
          </a:xfrm>
          <a:prstGeom prst="bentConnector4">
            <a:avLst>
              <a:gd name="adj1" fmla="val -67"/>
              <a:gd name="adj2" fmla="val 1188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8B0CA712-AE4C-43A1-9FD7-4585EFCB390F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 flipV="1">
            <a:off x="1984650" y="1974110"/>
            <a:ext cx="5767872" cy="1587966"/>
          </a:xfrm>
          <a:prstGeom prst="bentConnector4">
            <a:avLst>
              <a:gd name="adj1" fmla="val 29"/>
              <a:gd name="adj2" fmla="val 113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84A944F9-4041-48F3-833A-E54B04412C5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 flipV="1">
            <a:off x="3077400" y="1974109"/>
            <a:ext cx="4535422" cy="1554332"/>
          </a:xfrm>
          <a:prstGeom prst="bentConnector4">
            <a:avLst>
              <a:gd name="adj1" fmla="val 49"/>
              <a:gd name="adj2" fmla="val 1110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345133-0ED8-41A9-A5F2-C6F5FD6FA1AB}"/>
              </a:ext>
            </a:extLst>
          </p:cNvPr>
          <p:cNvSpPr/>
          <p:nvPr/>
        </p:nvSpPr>
        <p:spPr>
          <a:xfrm>
            <a:off x="311700" y="1448144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942523A1-4596-4403-9C4A-AC1703AFCA5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2093843" y="1661687"/>
            <a:ext cx="1275659" cy="4716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4" grpId="0" animBg="1"/>
      <p:bldP spid="5" grpId="0"/>
      <p:bldP spid="13" grpId="0" animBg="1"/>
      <p:bldP spid="18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1" y="749665"/>
            <a:ext cx="8943975" cy="3578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2291" y="763635"/>
            <a:ext cx="1455420" cy="35433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971596" y="736965"/>
            <a:ext cx="4123690" cy="33401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986836" y="1225915"/>
            <a:ext cx="4142740" cy="3102610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9" name="Прямое соединение 8"/>
          <p:cNvCxnSpPr>
            <a:cxnSpLocks/>
          </p:cNvCxnSpPr>
          <p:nvPr/>
        </p:nvCxnSpPr>
        <p:spPr>
          <a:xfrm>
            <a:off x="722811" y="1354185"/>
            <a:ext cx="5118042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5832597" y="875395"/>
            <a:ext cx="0" cy="47879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058688" y="1449435"/>
            <a:ext cx="63500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5855488" y="1332595"/>
            <a:ext cx="180000" cy="120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33" y="1479144"/>
            <a:ext cx="600075" cy="40413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22811" y="1594215"/>
            <a:ext cx="122809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86006" y="1333865"/>
            <a:ext cx="6350" cy="281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 t="-10742" r="41571"/>
          <a:stretch>
            <a:fillRect/>
          </a:stretch>
        </p:blipFill>
        <p:spPr>
          <a:xfrm>
            <a:off x="722811" y="1594215"/>
            <a:ext cx="1228090" cy="2749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123428" y="775065"/>
            <a:ext cx="50673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840853" y="987155"/>
            <a:ext cx="28257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63" y="796431"/>
            <a:ext cx="391795" cy="368748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306657A-227C-44BA-80C7-C83E493A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7942"/>
            <a:ext cx="8520600" cy="607800"/>
          </a:xfrm>
        </p:spPr>
        <p:txBody>
          <a:bodyPr/>
          <a:lstStyle/>
          <a:p>
            <a:r>
              <a:rPr lang="ru-RU" dirty="0"/>
              <a:t>Учебный план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bldLvl="0" animBg="1"/>
      <p:bldP spid="8" grpId="1" animBg="1"/>
      <p:bldP spid="2" grpId="0" animBg="1"/>
      <p:bldP spid="2" grpId="1" animBg="1"/>
      <p:bldP spid="12" grpId="0" bldLvl="0" animBg="1"/>
      <p:bldP spid="12" grpId="1" animBg="1"/>
      <p:bldP spid="15" grpId="0" bldLvl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1" name="Picture 4" descr="Группа пользователей 2 Иконка">
            <a:extLst>
              <a:ext uri="{FF2B5EF4-FFF2-40B4-BE49-F238E27FC236}">
                <a16:creationId xmlns:a16="http://schemas.microsoft.com/office/drawing/2014/main" id="{9491A3CB-B47A-4127-9BF6-4DA14885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8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A6DDD-465F-4774-BC94-3B4D78BE74C0}"/>
              </a:ext>
            </a:extLst>
          </p:cNvPr>
          <p:cNvSpPr txBox="1"/>
          <p:nvPr/>
        </p:nvSpPr>
        <p:spPr>
          <a:xfrm>
            <a:off x="2101503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</p:cNvCxnSpPr>
          <p:nvPr/>
        </p:nvCxnSpPr>
        <p:spPr>
          <a:xfrm>
            <a:off x="2967658" y="4152720"/>
            <a:ext cx="471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9C75F06-68B2-4055-8056-410296471A87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2093843" y="1504952"/>
            <a:ext cx="1211393" cy="1110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81E2A6BC-57CA-4717-90F0-69ED7890A6B0}"/>
              </a:ext>
            </a:extLst>
          </p:cNvPr>
          <p:cNvCxnSpPr>
            <a:stCxn id="16" idx="0"/>
            <a:endCxn id="5" idx="1"/>
          </p:cNvCxnSpPr>
          <p:nvPr/>
        </p:nvCxnSpPr>
        <p:spPr>
          <a:xfrm rot="5400000" flipH="1" flipV="1">
            <a:off x="5512481" y="1070360"/>
            <a:ext cx="1104452" cy="19708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A5CCAA26-C47C-45A8-A708-417EB6D1CC33}"/>
              </a:ext>
            </a:extLst>
          </p:cNvPr>
          <p:cNvCxnSpPr>
            <a:endCxn id="16" idx="0"/>
          </p:cNvCxnSpPr>
          <p:nvPr/>
        </p:nvCxnSpPr>
        <p:spPr>
          <a:xfrm>
            <a:off x="1730907" y="2416629"/>
            <a:ext cx="3348351" cy="1914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86E5B7D5-1822-4EDA-A23F-F8C44DE89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1768401" y="1797685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1" name="Picture 4" descr="Группа пользователей 2 Иконка">
            <a:extLst>
              <a:ext uri="{FF2B5EF4-FFF2-40B4-BE49-F238E27FC236}">
                <a16:creationId xmlns:a16="http://schemas.microsoft.com/office/drawing/2014/main" id="{9491A3CB-B47A-4127-9BF6-4DA14885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8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A6DDD-465F-4774-BC94-3B4D78BE74C0}"/>
              </a:ext>
            </a:extLst>
          </p:cNvPr>
          <p:cNvSpPr txBox="1"/>
          <p:nvPr/>
        </p:nvSpPr>
        <p:spPr>
          <a:xfrm>
            <a:off x="2101503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</p:cNvCxnSpPr>
          <p:nvPr/>
        </p:nvCxnSpPr>
        <p:spPr>
          <a:xfrm>
            <a:off x="2967658" y="4152720"/>
            <a:ext cx="471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C7CFE969-EF9D-4FF7-A8F8-13FE8D8B0645}"/>
              </a:ext>
            </a:extLst>
          </p:cNvPr>
          <p:cNvCxnSpPr>
            <a:cxnSpLocks/>
            <a:stCxn id="2050" idx="2"/>
            <a:endCxn id="17" idx="1"/>
          </p:cNvCxnSpPr>
          <p:nvPr/>
        </p:nvCxnSpPr>
        <p:spPr>
          <a:xfrm rot="16200000" flipH="1">
            <a:off x="1877779" y="2094404"/>
            <a:ext cx="121822" cy="1471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9688ACE0-5F3F-4B5E-92AE-5B5ECFA8CDE2}"/>
              </a:ext>
            </a:extLst>
          </p:cNvPr>
          <p:cNvCxnSpPr>
            <a:stCxn id="19" idx="2"/>
            <a:endCxn id="16" idx="3"/>
          </p:cNvCxnSpPr>
          <p:nvPr/>
        </p:nvCxnSpPr>
        <p:spPr>
          <a:xfrm rot="5400000">
            <a:off x="6768203" y="1711095"/>
            <a:ext cx="114708" cy="2231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8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9DB9E-3A79-4A92-BB66-F7BF8799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5" y="982984"/>
            <a:ext cx="6004355" cy="288134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D7D0527-A616-4323-9CDD-03031874F765}"/>
              </a:ext>
            </a:extLst>
          </p:cNvPr>
          <p:cNvCxnSpPr>
            <a:cxnSpLocks/>
          </p:cNvCxnSpPr>
          <p:nvPr/>
        </p:nvCxnSpPr>
        <p:spPr>
          <a:xfrm>
            <a:off x="3162300" y="2838450"/>
            <a:ext cx="42100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ECF0EAB-492A-42DD-9D3A-0EC6D5D89FDE}"/>
              </a:ext>
            </a:extLst>
          </p:cNvPr>
          <p:cNvCxnSpPr>
            <a:cxnSpLocks/>
          </p:cNvCxnSpPr>
          <p:nvPr/>
        </p:nvCxnSpPr>
        <p:spPr>
          <a:xfrm>
            <a:off x="2286000" y="3155950"/>
            <a:ext cx="44132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85309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244</Words>
  <Application>Microsoft Office PowerPoint</Application>
  <PresentationFormat>Экран (16:9)</PresentationFormat>
  <Paragraphs>89</Paragraphs>
  <Slides>29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Roboto</vt:lpstr>
      <vt:lpstr>Arial</vt:lpstr>
      <vt:lpstr>Geometric</vt:lpstr>
      <vt:lpstr>Информационная система формирования кадрового профессорского-преподавательского состава и контроля его на соответствие ФГОС</vt:lpstr>
      <vt:lpstr>Актуальность</vt:lpstr>
      <vt:lpstr>Актуальность</vt:lpstr>
      <vt:lpstr>Цель</vt:lpstr>
      <vt:lpstr>Предметная область</vt:lpstr>
      <vt:lpstr>Учебный план</vt:lpstr>
      <vt:lpstr>Предметная область</vt:lpstr>
      <vt:lpstr>Предметная область</vt:lpstr>
      <vt:lpstr>Требования ФГОС</vt:lpstr>
      <vt:lpstr>Требования ФГОС</vt:lpstr>
      <vt:lpstr>7.2 Требования к кадровым условиям реализации программы бакалавриата.</vt:lpstr>
      <vt:lpstr>Кадровая справка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Реализация?</vt:lpstr>
      <vt:lpstr>Архитектура ИС</vt:lpstr>
      <vt:lpstr>Презентация PowerPoint</vt:lpstr>
      <vt:lpstr>Стек технологий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информационной системы планирования кадрового обеспечения основной образовательной программы</dc:title>
  <dc:creator>Bogya Volkov</dc:creator>
  <cp:lastModifiedBy>bogya</cp:lastModifiedBy>
  <cp:revision>85</cp:revision>
  <dcterms:created xsi:type="dcterms:W3CDTF">2020-06-10T16:30:00Z</dcterms:created>
  <dcterms:modified xsi:type="dcterms:W3CDTF">2021-03-16T20:12:27Z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1049-11.2.0.9396</vt:lpwstr>
  </property>
</Properties>
</file>