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97" r:id="rId3"/>
    <p:sldId id="298" r:id="rId4"/>
    <p:sldId id="271" r:id="rId5"/>
    <p:sldId id="272" r:id="rId6"/>
    <p:sldId id="302" r:id="rId7"/>
    <p:sldId id="257" r:id="rId8"/>
    <p:sldId id="294" r:id="rId9"/>
    <p:sldId id="295" r:id="rId10"/>
    <p:sldId id="296" r:id="rId11"/>
    <p:sldId id="293" r:id="rId12"/>
    <p:sldId id="318" r:id="rId13"/>
    <p:sldId id="320" r:id="rId14"/>
    <p:sldId id="323" r:id="rId15"/>
    <p:sldId id="324" r:id="rId16"/>
    <p:sldId id="325" r:id="rId17"/>
    <p:sldId id="326" r:id="rId18"/>
    <p:sldId id="327" r:id="rId19"/>
    <p:sldId id="316" r:id="rId20"/>
    <p:sldId id="317" r:id="rId21"/>
    <p:sldId id="306" r:id="rId22"/>
    <p:sldId id="291" r:id="rId23"/>
    <p:sldId id="270" r:id="rId24"/>
    <p:sldId id="304" r:id="rId25"/>
    <p:sldId id="303" r:id="rId26"/>
    <p:sldId id="300" r:id="rId27"/>
    <p:sldId id="301" r:id="rId28"/>
    <p:sldId id="307" r:id="rId29"/>
    <p:sldId id="308" r:id="rId30"/>
    <p:sldId id="314" r:id="rId31"/>
    <p:sldId id="309" r:id="rId32"/>
    <p:sldId id="310" r:id="rId33"/>
    <p:sldId id="311" r:id="rId34"/>
    <p:sldId id="312" r:id="rId35"/>
    <p:sldId id="313" r:id="rId36"/>
    <p:sldId id="315" r:id="rId37"/>
    <p:sldId id="292" r:id="rId38"/>
    <p:sldId id="269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8" r:id="rId50"/>
    <p:sldId id="289" r:id="rId51"/>
    <p:sldId id="265" r:id="rId52"/>
    <p:sldId id="299" r:id="rId53"/>
    <p:sldId id="273" r:id="rId54"/>
    <p:sldId id="321" r:id="rId5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Roboto" panose="020B0604020202020204" charset="0"/>
      <p:regular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ya" initials="b" lastIdx="1" clrIdx="0">
    <p:extLst>
      <p:ext uri="{19B8F6BF-5375-455C-9EA6-DF929625EA0E}">
        <p15:presenceInfo xmlns:p15="http://schemas.microsoft.com/office/powerpoint/2012/main" userId="bog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70" y="126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Замена слайдам с кадровой справке</a:t>
            </a:r>
          </a:p>
        </p:txBody>
      </p:sp>
    </p:spTree>
    <p:extLst>
      <p:ext uri="{BB962C8B-B14F-4D97-AF65-F5344CB8AC3E}">
        <p14:creationId xmlns:p14="http://schemas.microsoft.com/office/powerpoint/2010/main" val="39517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0da44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0da44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7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88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1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 слайд еще раз для тех кто </a:t>
            </a:r>
            <a:r>
              <a:rPr lang="ru-RU" dirty="0" err="1"/>
              <a:t>непоняль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jpe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8700" y="1742661"/>
            <a:ext cx="9045300" cy="168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700" dirty="0"/>
              <a:t>Информационная система формирования кадрового профессорского-преподавательского состава и контроля его на соответствие ФГОС</a:t>
            </a:r>
            <a:endParaRPr sz="27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05765" y="3611247"/>
            <a:ext cx="8907780" cy="43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Дипломный проект</a:t>
            </a:r>
            <a:endParaRPr lang="en-US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566800" y="4044302"/>
            <a:ext cx="3577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Студент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	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Волков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Богдан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Михайлович</a:t>
            </a:r>
            <a:endParaRPr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  	ИСТ-17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1710564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45440" y="4152720"/>
            <a:ext cx="89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C7CFE969-EF9D-4FF7-A8F8-13FE8D8B0645}"/>
              </a:ext>
            </a:extLst>
          </p:cNvPr>
          <p:cNvCxnSpPr>
            <a:cxnSpLocks/>
            <a:stCxn id="2050" idx="2"/>
            <a:endCxn id="17" idx="1"/>
          </p:cNvCxnSpPr>
          <p:nvPr/>
        </p:nvCxnSpPr>
        <p:spPr>
          <a:xfrm rot="16200000" flipH="1">
            <a:off x="1877779" y="2094404"/>
            <a:ext cx="121822" cy="14718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9688ACE0-5F3F-4B5E-92AE-5B5ECFA8CDE2}"/>
              </a:ext>
            </a:extLst>
          </p:cNvPr>
          <p:cNvCxnSpPr>
            <a:cxnSpLocks/>
            <a:stCxn id="1026" idx="2"/>
            <a:endCxn id="16" idx="3"/>
          </p:cNvCxnSpPr>
          <p:nvPr/>
        </p:nvCxnSpPr>
        <p:spPr>
          <a:xfrm rot="5400000">
            <a:off x="6579977" y="1887842"/>
            <a:ext cx="126186" cy="18663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use, stop icon">
            <a:extLst>
              <a:ext uri="{FF2B5EF4-FFF2-40B4-BE49-F238E27FC236}">
                <a16:creationId xmlns:a16="http://schemas.microsoft.com/office/drawing/2014/main" id="{EA32E8E5-F810-4E3A-9302-1AB763AC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85" y="2327395"/>
            <a:ext cx="430539" cy="4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B08C0F1-F848-48FF-A4DB-6EDDA5B16EB5}"/>
              </a:ext>
            </a:extLst>
          </p:cNvPr>
          <p:cNvCxnSpPr>
            <a:cxnSpLocks/>
            <a:stCxn id="19" idx="2"/>
            <a:endCxn id="16" idx="3"/>
          </p:cNvCxnSpPr>
          <p:nvPr/>
        </p:nvCxnSpPr>
        <p:spPr>
          <a:xfrm rot="5400000">
            <a:off x="6768203" y="1711095"/>
            <a:ext cx="114708" cy="223134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0401CEF9-0175-49FF-BDB7-EC17B4DFDB2B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311700" y="1504952"/>
            <a:ext cx="1307744" cy="2647768"/>
          </a:xfrm>
          <a:prstGeom prst="bentConnector3">
            <a:avLst>
              <a:gd name="adj1" fmla="val 1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BA41512-6717-48D3-80BE-6CD020F0C232}"/>
              </a:ext>
            </a:extLst>
          </p:cNvPr>
          <p:cNvSpPr/>
          <p:nvPr/>
        </p:nvSpPr>
        <p:spPr>
          <a:xfrm>
            <a:off x="2582261" y="2517249"/>
            <a:ext cx="3227990" cy="179069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0F99D9A7-75F8-48A9-8F43-C8A8FA5E6598}"/>
              </a:ext>
            </a:extLst>
          </p:cNvPr>
          <p:cNvCxnSpPr>
            <a:stCxn id="28" idx="0"/>
          </p:cNvCxnSpPr>
          <p:nvPr/>
        </p:nvCxnSpPr>
        <p:spPr>
          <a:xfrm rot="16200000" flipV="1">
            <a:off x="2506380" y="827372"/>
            <a:ext cx="555098" cy="282465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4DD9C40-9623-4FFC-8542-D59E0FF2A578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395840" y="1892426"/>
            <a:ext cx="5965145" cy="650239"/>
          </a:xfrm>
          <a:prstGeom prst="bentConnector3">
            <a:avLst>
              <a:gd name="adj1" fmla="val 853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0D0D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3565E-E71F-49E1-8F39-DE2D5EDF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1030" name="Picture 6" descr="Content management system - Free computer icons">
            <a:extLst>
              <a:ext uri="{FF2B5EF4-FFF2-40B4-BE49-F238E27FC236}">
                <a16:creationId xmlns:a16="http://schemas.microsoft.com/office/drawing/2014/main" id="{87134640-9137-4ED9-B384-94969815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223822"/>
            <a:ext cx="943279" cy="9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716EB-4287-4143-B6DC-2F2F6795D682}"/>
              </a:ext>
            </a:extLst>
          </p:cNvPr>
          <p:cNvSpPr txBox="1"/>
          <p:nvPr/>
        </p:nvSpPr>
        <p:spPr>
          <a:xfrm>
            <a:off x="525494" y="3167101"/>
            <a:ext cx="44253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ru-RU" dirty="0"/>
              <a:t>ИС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8C054A74-D637-4F0F-9DE1-C62AD19F0680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1254979" y="1360627"/>
            <a:ext cx="1978339" cy="1334835"/>
          </a:xfrm>
          <a:prstGeom prst="bentConnector3">
            <a:avLst>
              <a:gd name="adj1" fmla="val 218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979D5E2-D4A6-4F0C-900C-A0168294E0F3}"/>
              </a:ext>
            </a:extLst>
          </p:cNvPr>
          <p:cNvSpPr/>
          <p:nvPr/>
        </p:nvSpPr>
        <p:spPr>
          <a:xfrm>
            <a:off x="2130269" y="1080975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Автоматизированное формирование кадрового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проф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-пред состава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6CE36C7-D79A-4D48-AA40-87CD78B12654}"/>
              </a:ext>
            </a:extLst>
          </p:cNvPr>
          <p:cNvSpPr/>
          <p:nvPr/>
        </p:nvSpPr>
        <p:spPr>
          <a:xfrm>
            <a:off x="2130269" y="2139441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Контролирование соответствие требованием ФГОС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2F6E435-A288-47F7-BAEA-7E58EACD9E0D}"/>
              </a:ext>
            </a:extLst>
          </p:cNvPr>
          <p:cNvSpPr/>
          <p:nvPr/>
        </p:nvSpPr>
        <p:spPr>
          <a:xfrm>
            <a:off x="6818178" y="2086814"/>
            <a:ext cx="2167997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Экспорт кадровой справки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CD8DA559-BF22-40E0-B7A0-B3A1CEC0E570}"/>
              </a:ext>
            </a:extLst>
          </p:cNvPr>
          <p:cNvCxnSpPr>
            <a:stCxn id="1030" idx="3"/>
            <a:endCxn id="14" idx="1"/>
          </p:cNvCxnSpPr>
          <p:nvPr/>
        </p:nvCxnSpPr>
        <p:spPr>
          <a:xfrm flipV="1">
            <a:off x="1254979" y="2523489"/>
            <a:ext cx="875290" cy="1719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E29206B-8F9A-471C-8B15-79F76169CD22}"/>
              </a:ext>
            </a:extLst>
          </p:cNvPr>
          <p:cNvSpPr/>
          <p:nvPr/>
        </p:nvSpPr>
        <p:spPr>
          <a:xfrm>
            <a:off x="2130269" y="3134133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Помощь организации планирования учебной нагрузки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5CAEBDC0-C646-4941-B25D-FC7A124253C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54979" y="2693562"/>
            <a:ext cx="875290" cy="8246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E6326281-D150-46E0-976D-0E84D444E0E7}"/>
              </a:ext>
            </a:extLst>
          </p:cNvPr>
          <p:cNvSpPr/>
          <p:nvPr/>
        </p:nvSpPr>
        <p:spPr>
          <a:xfrm>
            <a:off x="6329576" y="1080975"/>
            <a:ext cx="475445" cy="2821254"/>
          </a:xfrm>
          <a:prstGeom prst="rightBrace">
            <a:avLst>
              <a:gd name="adj1" fmla="val 8333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946F1-603B-4116-A2E7-5A233A9A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410380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3919C-7EE5-4DE9-A008-D7C97819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направлений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497E99-12F5-47F2-BBF7-7C82E8A76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98"/>
          <a:stretch/>
        </p:blipFill>
        <p:spPr>
          <a:xfrm>
            <a:off x="671145" y="991130"/>
            <a:ext cx="7801709" cy="354658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C8E8A766-BD71-4D2E-971B-774E668B776C}"/>
              </a:ext>
            </a:extLst>
          </p:cNvPr>
          <p:cNvSpPr/>
          <p:nvPr/>
        </p:nvSpPr>
        <p:spPr>
          <a:xfrm>
            <a:off x="6438900" y="2208914"/>
            <a:ext cx="1272540" cy="800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3919C-7EE5-4DE9-A008-D7C97819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направлений-</a:t>
            </a:r>
            <a:r>
              <a:rPr lang="en-US" dirty="0"/>
              <a:t>&gt;</a:t>
            </a:r>
            <a:r>
              <a:rPr lang="ru-RU" dirty="0"/>
              <a:t>Кадровая справка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497E99-12F5-47F2-BBF7-7C82E8A76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98"/>
          <a:stretch/>
        </p:blipFill>
        <p:spPr>
          <a:xfrm>
            <a:off x="671145" y="991130"/>
            <a:ext cx="7801709" cy="354658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C8E8A766-BD71-4D2E-971B-774E668B776C}"/>
              </a:ext>
            </a:extLst>
          </p:cNvPr>
          <p:cNvSpPr/>
          <p:nvPr/>
        </p:nvSpPr>
        <p:spPr>
          <a:xfrm>
            <a:off x="6438900" y="2208914"/>
            <a:ext cx="1272540" cy="800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71A572-EF70-410A-BC03-55DE7C05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2" y="1084123"/>
            <a:ext cx="5767755" cy="3387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888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7366-C3B2-49F0-B6FF-A697074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групп направления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58B44C-73BD-47D2-BA8F-3F0A6B2E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5" y="1017800"/>
            <a:ext cx="8371889" cy="37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5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C6CF9-03EE-4556-89DD-5C0A4349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A3A7C3-4228-4E2E-B431-1751F56E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128"/>
            <a:ext cx="9144000" cy="36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C6F1-75A6-47BC-B094-A16DFF96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дисциплин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F2558-D120-490D-825C-3916D691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043"/>
            <a:ext cx="6812280" cy="4173457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C391244B-D420-4DDC-95D3-CFE8FD75B80E}"/>
              </a:ext>
            </a:extLst>
          </p:cNvPr>
          <p:cNvSpPr/>
          <p:nvPr/>
        </p:nvSpPr>
        <p:spPr>
          <a:xfrm>
            <a:off x="2354580" y="3451860"/>
            <a:ext cx="79248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2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C6F1-75A6-47BC-B094-A16DFF96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преподавателей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F2558-D120-490D-825C-3916D691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043"/>
            <a:ext cx="6812280" cy="4173457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C391244B-D420-4DDC-95D3-CFE8FD75B80E}"/>
              </a:ext>
            </a:extLst>
          </p:cNvPr>
          <p:cNvSpPr/>
          <p:nvPr/>
        </p:nvSpPr>
        <p:spPr>
          <a:xfrm>
            <a:off x="2354580" y="3451860"/>
            <a:ext cx="79248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94BF1D-9561-4A13-BFB0-6FFF3A51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22" y="1133872"/>
            <a:ext cx="5818001" cy="38457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3984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9360C-41F9-4012-A13D-16058D9B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pic>
        <p:nvPicPr>
          <p:cNvPr id="1026" name="Picture 2" descr="1C Университет ПРОФ для организации работы приемных комиссий вузов">
            <a:extLst>
              <a:ext uri="{FF2B5EF4-FFF2-40B4-BE49-F238E27FC236}">
                <a16:creationId xmlns:a16="http://schemas.microsoft.com/office/drawing/2014/main" id="{2B7C1406-6963-4555-A3BE-2EE758E1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1" y="1125988"/>
            <a:ext cx="3093415" cy="30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ИС &quot;Университет&quot; | Компания «ИВС»">
            <a:extLst>
              <a:ext uri="{FF2B5EF4-FFF2-40B4-BE49-F238E27FC236}">
                <a16:creationId xmlns:a16="http://schemas.microsoft.com/office/drawing/2014/main" id="{B688FB33-AC1C-4A60-8B87-BA7CEC589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42" b="88567"/>
          <a:stretch/>
        </p:blipFill>
        <p:spPr bwMode="auto">
          <a:xfrm>
            <a:off x="5394506" y="1895275"/>
            <a:ext cx="2601007" cy="6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1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045D1-64B6-458D-B9EE-D331501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Ухтинский государственный технический университет">
            <a:extLst>
              <a:ext uri="{FF2B5EF4-FFF2-40B4-BE49-F238E27FC236}">
                <a16:creationId xmlns:a16="http://schemas.microsoft.com/office/drawing/2014/main" id="{B92DEF64-BD89-4FCF-AB7D-92CB78F5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7" y="1480793"/>
            <a:ext cx="48768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Электронный документооборот: что это?">
            <a:extLst>
              <a:ext uri="{FF2B5EF4-FFF2-40B4-BE49-F238E27FC236}">
                <a16:creationId xmlns:a16="http://schemas.microsoft.com/office/drawing/2014/main" id="{E15B42DA-81AC-4E1B-9E89-2E63E2AED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82" y="1221179"/>
            <a:ext cx="20478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7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CCE3DC-5342-457B-8CDE-45342B25B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13467"/>
              </p:ext>
            </p:extLst>
          </p:nvPr>
        </p:nvGraphicFramePr>
        <p:xfrm>
          <a:off x="170584" y="121920"/>
          <a:ext cx="8802832" cy="306684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62892">
                  <a:extLst>
                    <a:ext uri="{9D8B030D-6E8A-4147-A177-3AD203B41FA5}">
                      <a16:colId xmlns:a16="http://schemas.microsoft.com/office/drawing/2014/main" val="4123921369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984672594"/>
                    </a:ext>
                  </a:extLst>
                </a:gridCol>
                <a:gridCol w="1187700">
                  <a:extLst>
                    <a:ext uri="{9D8B030D-6E8A-4147-A177-3AD203B41FA5}">
                      <a16:colId xmlns:a16="http://schemas.microsoft.com/office/drawing/2014/main" val="3892733214"/>
                    </a:ext>
                  </a:extLst>
                </a:gridCol>
                <a:gridCol w="1460319">
                  <a:extLst>
                    <a:ext uri="{9D8B030D-6E8A-4147-A177-3AD203B41FA5}">
                      <a16:colId xmlns:a16="http://schemas.microsoft.com/office/drawing/2014/main" val="4160702954"/>
                    </a:ext>
                  </a:extLst>
                </a:gridCol>
                <a:gridCol w="3600381">
                  <a:extLst>
                    <a:ext uri="{9D8B030D-6E8A-4147-A177-3AD203B41FA5}">
                      <a16:colId xmlns:a16="http://schemas.microsoft.com/office/drawing/2014/main" val="258364180"/>
                    </a:ext>
                  </a:extLst>
                </a:gridCol>
              </a:tblGrid>
              <a:tr h="9725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1С Университет</a:t>
                      </a:r>
                    </a:p>
                    <a:p>
                      <a:pPr algn="ctr"/>
                      <a:r>
                        <a:rPr lang="ru-RU" dirty="0"/>
                        <a:t>ПРОФ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КИС</a:t>
                      </a:r>
                    </a:p>
                    <a:p>
                      <a:pPr algn="ctr"/>
                      <a:r>
                        <a:rPr lang="ru-RU" dirty="0"/>
                        <a:t>«Университет»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72501"/>
                  </a:ext>
                </a:extLst>
              </a:tr>
              <a:tr h="737174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Привязка учебного плана к направлению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4385"/>
                  </a:ext>
                </a:extLst>
              </a:tr>
              <a:tr h="612427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Составление кадровой справки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94879"/>
                  </a:ext>
                </a:extLst>
              </a:tr>
              <a:tr h="744707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Формирование учебного плана по ФГОС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42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8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F2E5-4270-4A0C-81DD-29C35EDD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Концептуальная 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318969-8E14-4523-9931-88059A53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6" y="0"/>
            <a:ext cx="80183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92D8-F72A-4C97-9040-BAA6040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ИС</a:t>
            </a:r>
          </a:p>
        </p:txBody>
      </p:sp>
      <p:pic>
        <p:nvPicPr>
          <p:cNvPr id="2050" name="Picture 2" descr="Relational Database Icon of Colored Outline style - Available in SVG, PNG,  EPS, AI &amp; Icon fonts">
            <a:extLst>
              <a:ext uri="{FF2B5EF4-FFF2-40B4-BE49-F238E27FC236}">
                <a16:creationId xmlns:a16="http://schemas.microsoft.com/office/drawing/2014/main" id="{2B655872-51BF-442E-93F4-9820AE9A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33" y="22034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Icon of Flat style - Available in SVG, PNG, EPS, AI &amp; Icon fonts">
            <a:extLst>
              <a:ext uri="{FF2B5EF4-FFF2-40B4-BE49-F238E27FC236}">
                <a16:creationId xmlns:a16="http://schemas.microsoft.com/office/drawing/2014/main" id="{0C2932B2-5F51-492A-8535-F3738E26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0" y="2159000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icon Royalty Free Vector Image - VectorStock">
            <a:extLst>
              <a:ext uri="{FF2B5EF4-FFF2-40B4-BE49-F238E27FC236}">
                <a16:creationId xmlns:a16="http://schemas.microsoft.com/office/drawing/2014/main" id="{45E719A3-958A-4178-86FA-9E373A47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1382717" y="21812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icon Royalty Free Vector Image - VectorStock">
            <a:extLst>
              <a:ext uri="{FF2B5EF4-FFF2-40B4-BE49-F238E27FC236}">
                <a16:creationId xmlns:a16="http://schemas.microsoft.com/office/drawing/2014/main" id="{0DE61CED-5603-4455-B9A1-C9250E67A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4033326" y="21821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gular Logo transparent PNG - StickPNG">
            <a:extLst>
              <a:ext uri="{FF2B5EF4-FFF2-40B4-BE49-F238E27FC236}">
                <a16:creationId xmlns:a16="http://schemas.microsoft.com/office/drawing/2014/main" id="{D7D07290-B830-414B-8AFE-2FB4BD13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62" y="1474893"/>
            <a:ext cx="687462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pplication Shutdown in ASP.NET Core with IApplicationLifetime – { Think  Rethink }">
            <a:extLst>
              <a:ext uri="{FF2B5EF4-FFF2-40B4-BE49-F238E27FC236}">
                <a16:creationId xmlns:a16="http://schemas.microsoft.com/office/drawing/2014/main" id="{44060E69-5E6A-455E-AA2F-341BEEA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12" y="1639848"/>
            <a:ext cx="168895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4FC5A4-5F35-4BEB-AFD2-26D8158BEDF8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>
            <a:off x="917190" y="2619375"/>
            <a:ext cx="46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47AC2FB-86D7-47BB-B64E-A7A9503C213B}"/>
              </a:ext>
            </a:extLst>
          </p:cNvPr>
          <p:cNvCxnSpPr>
            <a:cxnSpLocks/>
          </p:cNvCxnSpPr>
          <p:nvPr/>
        </p:nvCxnSpPr>
        <p:spPr>
          <a:xfrm>
            <a:off x="2179849" y="2470150"/>
            <a:ext cx="189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9D3755-8B8B-482B-9936-D9AEB911B747}"/>
              </a:ext>
            </a:extLst>
          </p:cNvPr>
          <p:cNvCxnSpPr>
            <a:cxnSpLocks/>
          </p:cNvCxnSpPr>
          <p:nvPr/>
        </p:nvCxnSpPr>
        <p:spPr>
          <a:xfrm flipH="1">
            <a:off x="2203450" y="2768600"/>
            <a:ext cx="1869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E5E98A-83DD-4224-93F9-C41D475CE8ED}"/>
              </a:ext>
            </a:extLst>
          </p:cNvPr>
          <p:cNvSpPr txBox="1"/>
          <p:nvPr/>
        </p:nvSpPr>
        <p:spPr>
          <a:xfrm>
            <a:off x="3116270" y="21971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E957CA-2629-4284-8511-EAE3B9E96D6C}"/>
              </a:ext>
            </a:extLst>
          </p:cNvPr>
          <p:cNvCxnSpPr>
            <a:cxnSpLocks/>
          </p:cNvCxnSpPr>
          <p:nvPr/>
        </p:nvCxnSpPr>
        <p:spPr>
          <a:xfrm>
            <a:off x="4878879" y="2470150"/>
            <a:ext cx="2090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B891CD0-F460-4AD1-A68B-51719163328F}"/>
              </a:ext>
            </a:extLst>
          </p:cNvPr>
          <p:cNvCxnSpPr>
            <a:cxnSpLocks/>
          </p:cNvCxnSpPr>
          <p:nvPr/>
        </p:nvCxnSpPr>
        <p:spPr>
          <a:xfrm flipH="1">
            <a:off x="4878879" y="2768600"/>
            <a:ext cx="208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E55078FA-B9D1-4D4E-9EC7-30C6004E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30" y="1262758"/>
            <a:ext cx="1066194" cy="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9BA30-3B29-4EAB-8981-F25D47B08E59}"/>
              </a:ext>
            </a:extLst>
          </p:cNvPr>
          <p:cNvSpPr txBox="1"/>
          <p:nvPr/>
        </p:nvSpPr>
        <p:spPr>
          <a:xfrm>
            <a:off x="982190" y="301242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340BA-F1F8-4D8C-A1F4-99DCF287062E}"/>
              </a:ext>
            </a:extLst>
          </p:cNvPr>
          <p:cNvSpPr txBox="1"/>
          <p:nvPr/>
        </p:nvSpPr>
        <p:spPr>
          <a:xfrm>
            <a:off x="3656992" y="303643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DCCF9-20D6-4E83-A2C3-DBD9139C1377}"/>
              </a:ext>
            </a:extLst>
          </p:cNvPr>
          <p:cNvSpPr txBox="1"/>
          <p:nvPr/>
        </p:nvSpPr>
        <p:spPr>
          <a:xfrm>
            <a:off x="6167432" y="3234734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Внутреннее представление</a:t>
            </a:r>
          </a:p>
        </p:txBody>
      </p:sp>
      <p:pic>
        <p:nvPicPr>
          <p:cNvPr id="19" name="Picture 14" descr="GitHub - ClosedXML/ClosedXML: ClosedXML is a .NET library for reading,  manipulating and writing Excel 2007+ (.xlsx, .xlsm) files. It aims to  provide an intuitive and user-friendly interface to dealing with the  underlying">
            <a:extLst>
              <a:ext uri="{FF2B5EF4-FFF2-40B4-BE49-F238E27FC236}">
                <a16:creationId xmlns:a16="http://schemas.microsoft.com/office/drawing/2014/main" id="{A62A480D-3AB2-44F8-9ED5-4AB06660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699" y="3441076"/>
            <a:ext cx="794494" cy="7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49C9C2-6CC2-44F8-A770-8B17A921532D}"/>
              </a:ext>
            </a:extLst>
          </p:cNvPr>
          <p:cNvSpPr txBox="1"/>
          <p:nvPr/>
        </p:nvSpPr>
        <p:spPr>
          <a:xfrm>
            <a:off x="2809345" y="4126390"/>
            <a:ext cx="11112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ClosedXML</a:t>
            </a:r>
            <a:endParaRPr lang="ru-RU" dirty="0"/>
          </a:p>
        </p:txBody>
      </p:sp>
      <p:pic>
        <p:nvPicPr>
          <p:cNvPr id="21" name="Picture 2" descr="AutoMapper · GitHub">
            <a:extLst>
              <a:ext uri="{FF2B5EF4-FFF2-40B4-BE49-F238E27FC236}">
                <a16:creationId xmlns:a16="http://schemas.microsoft.com/office/drawing/2014/main" id="{7A23C9D5-2BFF-4D9B-A805-B6810968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07" y="3519031"/>
            <a:ext cx="592156" cy="5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EAF791-1337-487A-9014-AD296DEFBFC7}"/>
              </a:ext>
            </a:extLst>
          </p:cNvPr>
          <p:cNvSpPr txBox="1"/>
          <p:nvPr/>
        </p:nvSpPr>
        <p:spPr>
          <a:xfrm>
            <a:off x="3951293" y="4119516"/>
            <a:ext cx="115929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AutoMapper</a:t>
            </a:r>
            <a:endParaRPr lang="ru-RU" dirty="0"/>
          </a:p>
        </p:txBody>
      </p:sp>
      <p:pic>
        <p:nvPicPr>
          <p:cNvPr id="23" name="Picture 8" descr="Views Bootstrap | Drupal.org">
            <a:extLst>
              <a:ext uri="{FF2B5EF4-FFF2-40B4-BE49-F238E27FC236}">
                <a16:creationId xmlns:a16="http://schemas.microsoft.com/office/drawing/2014/main" id="{0D8C81B1-975C-4F0F-A7B9-B782C4AD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87" y="3582887"/>
            <a:ext cx="741077" cy="6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B14D5F-F989-4475-9ECF-261635B257BC}"/>
              </a:ext>
            </a:extLst>
          </p:cNvPr>
          <p:cNvSpPr txBox="1"/>
          <p:nvPr/>
        </p:nvSpPr>
        <p:spPr>
          <a:xfrm>
            <a:off x="1321274" y="4202998"/>
            <a:ext cx="9509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Bootsrtap</a:t>
            </a:r>
            <a:endParaRPr lang="ru-RU" dirty="0"/>
          </a:p>
        </p:txBody>
      </p:sp>
      <p:pic>
        <p:nvPicPr>
          <p:cNvPr id="27" name="Picture 10" descr="Net Core 3 + EFCore - DEV Community">
            <a:extLst>
              <a:ext uri="{FF2B5EF4-FFF2-40B4-BE49-F238E27FC236}">
                <a16:creationId xmlns:a16="http://schemas.microsoft.com/office/drawing/2014/main" id="{34A2586B-26DC-4757-95C3-4B0B4BF6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31" y="3582887"/>
            <a:ext cx="1214789" cy="74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2" grpId="0"/>
      <p:bldP spid="33" grpId="0"/>
      <p:bldP spid="20" grpId="0" animBg="1"/>
      <p:bldP spid="22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CC5E6-2268-44F1-8872-16EE233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2060" name="Picture 12" descr="Файл:Git-logo.svg — Википедия">
            <a:extLst>
              <a:ext uri="{FF2B5EF4-FFF2-40B4-BE49-F238E27FC236}">
                <a16:creationId xmlns:a16="http://schemas.microsoft.com/office/drawing/2014/main" id="{28039DA6-71D1-4F5B-A8E8-0E87E851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2" y="1699514"/>
            <a:ext cx="2086411" cy="8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mpowering App Development for Developers | Docker">
            <a:extLst>
              <a:ext uri="{FF2B5EF4-FFF2-40B4-BE49-F238E27FC236}">
                <a16:creationId xmlns:a16="http://schemas.microsoft.com/office/drawing/2014/main" id="{63521925-FEB2-4BBE-B826-7A0E0BA2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48" y="2318913"/>
            <a:ext cx="2735891" cy="23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9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CD594-D883-4DED-B287-CD0A6E27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Концептуальная модель БД</a:t>
            </a:r>
          </a:p>
        </p:txBody>
      </p:sp>
      <p:pic>
        <p:nvPicPr>
          <p:cNvPr id="5" name="Рисунок 4" descr="Резиновый утенок">
            <a:extLst>
              <a:ext uri="{FF2B5EF4-FFF2-40B4-BE49-F238E27FC236}">
                <a16:creationId xmlns:a16="http://schemas.microsoft.com/office/drawing/2014/main" id="{07EF20BA-DF6C-4660-B791-EE199CF84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A8D3A-010B-4379-8832-9F2C4195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BC5A3-E42B-4455-AAB8-33C1E902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60" y="2114510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A977E-98A1-498D-BFCD-6A9EC04E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2932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Резиновый утенок">
            <a:extLst>
              <a:ext uri="{FF2B5EF4-FFF2-40B4-BE49-F238E27FC236}">
                <a16:creationId xmlns:a16="http://schemas.microsoft.com/office/drawing/2014/main" id="{E9EB3013-E732-4539-8729-E179F2F7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5BA1B-1A10-4B55-81E0-34D748DC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безопасность системы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07C55B-A881-43AE-8C92-3A1694FA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859"/>
            <a:ext cx="8520600" cy="1394907"/>
          </a:xfrm>
        </p:spPr>
        <p:txBody>
          <a:bodyPr/>
          <a:lstStyle/>
          <a:p>
            <a:pPr marL="114300" indent="0">
              <a:buNone/>
            </a:pPr>
            <a:r>
              <a:rPr lang="ru-RU" sz="1400" dirty="0"/>
              <a:t>Условные обозначения:</a:t>
            </a:r>
          </a:p>
          <a:p>
            <a:pPr lvl="0"/>
            <a:r>
              <a:rPr lang="ru-RU" sz="1400" dirty="0"/>
              <a:t>R – доступ к чтению;</a:t>
            </a:r>
          </a:p>
          <a:p>
            <a:pPr lvl="0"/>
            <a:r>
              <a:rPr lang="ru-RU" sz="1400" dirty="0"/>
              <a:t>W – создание файлов без чтения;</a:t>
            </a:r>
          </a:p>
          <a:p>
            <a:pPr lvl="0"/>
            <a:r>
              <a:rPr lang="ru-RU" sz="1400" dirty="0"/>
              <a:t>M – доступ к чтению и созданию без возможности удаления;</a:t>
            </a:r>
          </a:p>
          <a:p>
            <a:pPr lvl="0"/>
            <a:r>
              <a:rPr lang="ru-RU" sz="1400" dirty="0"/>
              <a:t>+ – полный доступ.</a:t>
            </a:r>
          </a:p>
          <a:p>
            <a:endParaRPr lang="ru-RU" dirty="0"/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6BCEBD1C-C2A5-49CB-BCDB-E377BC92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76399"/>
              </p:ext>
            </p:extLst>
          </p:nvPr>
        </p:nvGraphicFramePr>
        <p:xfrm>
          <a:off x="322262" y="1160883"/>
          <a:ext cx="8520600" cy="238019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1278">
                  <a:extLst>
                    <a:ext uri="{9D8B030D-6E8A-4147-A177-3AD203B41FA5}">
                      <a16:colId xmlns:a16="http://schemas.microsoft.com/office/drawing/2014/main" val="675601988"/>
                    </a:ext>
                  </a:extLst>
                </a:gridCol>
                <a:gridCol w="798872">
                  <a:extLst>
                    <a:ext uri="{9D8B030D-6E8A-4147-A177-3AD203B41FA5}">
                      <a16:colId xmlns:a16="http://schemas.microsoft.com/office/drawing/2014/main" val="253206726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327648484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3833495867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2654789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125979585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151553515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708392215"/>
                    </a:ext>
                  </a:extLst>
                </a:gridCol>
              </a:tblGrid>
              <a:tr h="672783">
                <a:tc>
                  <a:txBody>
                    <a:bodyPr/>
                    <a:lstStyle/>
                    <a:p>
                      <a:r>
                        <a:rPr lang="ru-RU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                Объекты</a:t>
                      </a:r>
                    </a:p>
                    <a:p>
                      <a:endParaRPr lang="ru-RU" sz="1100" b="1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  <a:p>
                      <a:endParaRPr lang="ru-RU" sz="1100" b="1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  <a:p>
                      <a:r>
                        <a:rPr lang="ru-RU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Субъекты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Личные данные </a:t>
                      </a:r>
                      <a:r>
                        <a:rPr lang="ru-RU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преп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-лей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Нагрузка преп-лей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Учебные планы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Требования ФГОС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Кадровая справка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Получ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показат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7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соответствия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196545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lang="ru-RU" sz="1200" dirty="0"/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06124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lang="ru-RU" sz="1200" dirty="0" err="1"/>
                        <a:t>Завед.кафед</a:t>
                      </a:r>
                      <a:r>
                        <a:rPr lang="ru-RU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RM/+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22141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lang="ru-RU" sz="1200" dirty="0"/>
                        <a:t>Сотрудник УМУ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42107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lang="ru-RU" sz="1200" dirty="0"/>
                        <a:t>Админ.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07676"/>
                  </a:ext>
                </a:extLst>
              </a:tr>
            </a:tbl>
          </a:graphicData>
        </a:graphic>
      </p:graphicFrame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0F54853-4D90-4108-8213-4236C94E9FA2}"/>
              </a:ext>
            </a:extLst>
          </p:cNvPr>
          <p:cNvCxnSpPr>
            <a:cxnSpLocks/>
          </p:cNvCxnSpPr>
          <p:nvPr/>
        </p:nvCxnSpPr>
        <p:spPr>
          <a:xfrm>
            <a:off x="311700" y="1160883"/>
            <a:ext cx="1311360" cy="7288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73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5918B-7827-4C5A-966F-7D099C0F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9CE549-F279-45C5-AFFE-4117F4B51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Цели были достигнуты</a:t>
            </a:r>
            <a:r>
              <a:rPr lang="en-US" dirty="0"/>
              <a:t>,</a:t>
            </a:r>
            <a:r>
              <a:rPr lang="ru-RU"/>
              <a:t> 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31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7B17C-20B1-4209-BB0C-24ADFC3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2050" name="Picture 2" descr="Аккредитация органа по сертификации - Что это такое? | Центр сертификации  ЛСМ">
            <a:extLst>
              <a:ext uri="{FF2B5EF4-FFF2-40B4-BE49-F238E27FC236}">
                <a16:creationId xmlns:a16="http://schemas.microsoft.com/office/drawing/2014/main" id="{2A7F7837-1597-457D-992D-978676C4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8" y="1319753"/>
            <a:ext cx="4199642" cy="279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Образовательные стандарты » Муниципальное автономное общеобразовательное  учреждениe «Начальная школа – детский сад № 52»">
            <a:extLst>
              <a:ext uri="{FF2B5EF4-FFF2-40B4-BE49-F238E27FC236}">
                <a16:creationId xmlns:a16="http://schemas.microsoft.com/office/drawing/2014/main" id="{9DBAAFBA-74B8-41CD-AE33-E85D1FAB2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55" y="1319753"/>
            <a:ext cx="3664787" cy="163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9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864246-156A-4EF2-942E-2C3D78DD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526350"/>
            <a:ext cx="7454429" cy="40908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444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8700" y="1742661"/>
            <a:ext cx="9045300" cy="168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700" dirty="0"/>
              <a:t>Информационная система формирования кадрового профессорского-преподавательского состава и контроля его на соответствие ФГОС</a:t>
            </a:r>
            <a:endParaRPr sz="27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05765" y="3611247"/>
            <a:ext cx="8907780" cy="43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Дипломный проект</a:t>
            </a:r>
            <a:endParaRPr lang="en-US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566800" y="4044302"/>
            <a:ext cx="3577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Студент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	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Волков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Богдан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Михайлович</a:t>
            </a:r>
            <a:endParaRPr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  	ИСТ-17</a:t>
            </a:r>
          </a:p>
        </p:txBody>
      </p:sp>
    </p:spTree>
    <p:extLst>
      <p:ext uri="{BB962C8B-B14F-4D97-AF65-F5344CB8AC3E}">
        <p14:creationId xmlns:p14="http://schemas.microsoft.com/office/powerpoint/2010/main" val="3920523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9DB9E-3A79-4A92-BB66-F7BF8799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5" y="982984"/>
            <a:ext cx="6004355" cy="288134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D7D0527-A616-4323-9CDD-03031874F765}"/>
              </a:ext>
            </a:extLst>
          </p:cNvPr>
          <p:cNvCxnSpPr>
            <a:cxnSpLocks/>
          </p:cNvCxnSpPr>
          <p:nvPr/>
        </p:nvCxnSpPr>
        <p:spPr>
          <a:xfrm>
            <a:off x="3162300" y="2838450"/>
            <a:ext cx="42100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CF0EAB-492A-42DD-9D3A-0EC6D5D89FDE}"/>
              </a:ext>
            </a:extLst>
          </p:cNvPr>
          <p:cNvCxnSpPr>
            <a:cxnSpLocks/>
          </p:cNvCxnSpPr>
          <p:nvPr/>
        </p:nvCxnSpPr>
        <p:spPr>
          <a:xfrm>
            <a:off x="2286000" y="3155950"/>
            <a:ext cx="44132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C0D93-47E6-4C15-9C47-97E9AE44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1" y="3838552"/>
            <a:ext cx="6137710" cy="1619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BF8D-DD3F-46E9-85BF-149A64E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600"/>
            <a:ext cx="8520600" cy="1058582"/>
          </a:xfrm>
        </p:spPr>
        <p:txBody>
          <a:bodyPr/>
          <a:lstStyle/>
          <a:p>
            <a:r>
              <a:rPr lang="ru-RU" dirty="0"/>
              <a:t>7.2 Требования к кадровым условиям реализации программы бакалавриата.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9967B-DCDF-444E-ACBA-B9FE59CE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3" y="1373908"/>
            <a:ext cx="6980931" cy="249959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7B16D4-D052-4619-8143-2B2387211C84}"/>
              </a:ext>
            </a:extLst>
          </p:cNvPr>
          <p:cNvSpPr/>
          <p:nvPr/>
        </p:nvSpPr>
        <p:spPr>
          <a:xfrm>
            <a:off x="927100" y="1549400"/>
            <a:ext cx="6838949" cy="444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7A9A9E-AAE1-4536-8890-C773D9B96C1A}"/>
              </a:ext>
            </a:extLst>
          </p:cNvPr>
          <p:cNvSpPr/>
          <p:nvPr/>
        </p:nvSpPr>
        <p:spPr>
          <a:xfrm>
            <a:off x="927100" y="199390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5A9B87-749C-49D9-82C6-E8663448AE7C}"/>
              </a:ext>
            </a:extLst>
          </p:cNvPr>
          <p:cNvSpPr/>
          <p:nvPr/>
        </p:nvSpPr>
        <p:spPr>
          <a:xfrm>
            <a:off x="927100" y="2622550"/>
            <a:ext cx="6838949" cy="749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4BD77A-2150-47B1-B9DF-649840608687}"/>
              </a:ext>
            </a:extLst>
          </p:cNvPr>
          <p:cNvSpPr/>
          <p:nvPr/>
        </p:nvSpPr>
        <p:spPr>
          <a:xfrm>
            <a:off x="927100" y="337185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21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1" y="749665"/>
            <a:ext cx="8943975" cy="3578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2291" y="763635"/>
            <a:ext cx="1455420" cy="35433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971596" y="736965"/>
            <a:ext cx="4123690" cy="33401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86836" y="1225915"/>
            <a:ext cx="4142740" cy="3102610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9" name="Прямое соединение 8"/>
          <p:cNvCxnSpPr>
            <a:cxnSpLocks/>
          </p:cNvCxnSpPr>
          <p:nvPr/>
        </p:nvCxnSpPr>
        <p:spPr>
          <a:xfrm>
            <a:off x="722811" y="1354185"/>
            <a:ext cx="5118042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5832597" y="875395"/>
            <a:ext cx="0" cy="4787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058688" y="1449435"/>
            <a:ext cx="63500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5855488" y="1332595"/>
            <a:ext cx="18000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33" y="1479144"/>
            <a:ext cx="600075" cy="40413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22811" y="1594215"/>
            <a:ext cx="122809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86006" y="1333865"/>
            <a:ext cx="6350" cy="28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 t="-10742" r="41571"/>
          <a:stretch>
            <a:fillRect/>
          </a:stretch>
        </p:blipFill>
        <p:spPr>
          <a:xfrm>
            <a:off x="722811" y="1594215"/>
            <a:ext cx="1228090" cy="2749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123428" y="775065"/>
            <a:ext cx="50673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840853" y="987155"/>
            <a:ext cx="2825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63" y="796431"/>
            <a:ext cx="391795" cy="368748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306657A-227C-44BA-80C7-C83E493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7942"/>
            <a:ext cx="8520600" cy="607800"/>
          </a:xfrm>
        </p:spPr>
        <p:txBody>
          <a:bodyPr/>
          <a:lstStyle/>
          <a:p>
            <a:r>
              <a:rPr lang="ru-RU" dirty="0"/>
              <a:t>Учебный план</a:t>
            </a:r>
          </a:p>
        </p:txBody>
      </p:sp>
    </p:spTree>
    <p:extLst>
      <p:ext uri="{BB962C8B-B14F-4D97-AF65-F5344CB8AC3E}">
        <p14:creationId xmlns:p14="http://schemas.microsoft.com/office/powerpoint/2010/main" val="2696954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1017905"/>
            <a:ext cx="9189720" cy="308292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11C0BEB-AA6E-4C5E-888F-6795DC2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ru-RU" dirty="0"/>
              <a:t>Кадровая справка</a:t>
            </a:r>
          </a:p>
        </p:txBody>
      </p:sp>
    </p:spTree>
    <p:extLst>
      <p:ext uri="{BB962C8B-B14F-4D97-AF65-F5344CB8AC3E}">
        <p14:creationId xmlns:p14="http://schemas.microsoft.com/office/powerpoint/2010/main" val="3317741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92D8-F72A-4C97-9040-BAA6040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ИС</a:t>
            </a:r>
          </a:p>
        </p:txBody>
      </p:sp>
      <p:pic>
        <p:nvPicPr>
          <p:cNvPr id="2050" name="Picture 2" descr="Relational Database Icon of Colored Outline style - Available in SVG, PNG,  EPS, AI &amp; Icon fonts">
            <a:extLst>
              <a:ext uri="{FF2B5EF4-FFF2-40B4-BE49-F238E27FC236}">
                <a16:creationId xmlns:a16="http://schemas.microsoft.com/office/drawing/2014/main" id="{2B655872-51BF-442E-93F4-9820AE9A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33" y="22034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Icon of Flat style - Available in SVG, PNG, EPS, AI &amp; Icon fonts">
            <a:extLst>
              <a:ext uri="{FF2B5EF4-FFF2-40B4-BE49-F238E27FC236}">
                <a16:creationId xmlns:a16="http://schemas.microsoft.com/office/drawing/2014/main" id="{0C2932B2-5F51-492A-8535-F3738E26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59000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icon Royalty Free Vector Image - VectorStock">
            <a:extLst>
              <a:ext uri="{FF2B5EF4-FFF2-40B4-BE49-F238E27FC236}">
                <a16:creationId xmlns:a16="http://schemas.microsoft.com/office/drawing/2014/main" id="{45E719A3-958A-4178-86FA-9E373A47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2014619" y="21812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icon Royalty Free Vector Image - VectorStock">
            <a:extLst>
              <a:ext uri="{FF2B5EF4-FFF2-40B4-BE49-F238E27FC236}">
                <a16:creationId xmlns:a16="http://schemas.microsoft.com/office/drawing/2014/main" id="{0DE61CED-5603-4455-B9A1-C9250E67A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4496876" y="21821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gular Logo transparent PNG - StickPNG">
            <a:extLst>
              <a:ext uri="{FF2B5EF4-FFF2-40B4-BE49-F238E27FC236}">
                <a16:creationId xmlns:a16="http://schemas.microsoft.com/office/drawing/2014/main" id="{D7D07290-B830-414B-8AFE-2FB4BD13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64" y="1474893"/>
            <a:ext cx="687462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pplication Shutdown in ASP.NET Core with IApplicationLifetime – { Think  Rethink }">
            <a:extLst>
              <a:ext uri="{FF2B5EF4-FFF2-40B4-BE49-F238E27FC236}">
                <a16:creationId xmlns:a16="http://schemas.microsoft.com/office/drawing/2014/main" id="{44060E69-5E6A-455E-AA2F-341BEEA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74" y="1691376"/>
            <a:ext cx="168895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4FC5A4-5F35-4BEB-AFD2-26D8158BEDF8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>
            <a:off x="1028700" y="2619375"/>
            <a:ext cx="98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47AC2FB-86D7-47BB-B64E-A7A9503C213B}"/>
              </a:ext>
            </a:extLst>
          </p:cNvPr>
          <p:cNvCxnSpPr/>
          <p:nvPr/>
        </p:nvCxnSpPr>
        <p:spPr>
          <a:xfrm>
            <a:off x="2870200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9D3755-8B8B-482B-9936-D9AEB911B747}"/>
              </a:ext>
            </a:extLst>
          </p:cNvPr>
          <p:cNvCxnSpPr/>
          <p:nvPr/>
        </p:nvCxnSpPr>
        <p:spPr>
          <a:xfrm flipH="1">
            <a:off x="2858836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E5E98A-83DD-4224-93F9-C41D475CE8ED}"/>
              </a:ext>
            </a:extLst>
          </p:cNvPr>
          <p:cNvSpPr txBox="1"/>
          <p:nvPr/>
        </p:nvSpPr>
        <p:spPr>
          <a:xfrm>
            <a:off x="3439783" y="220514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E957CA-2629-4284-8511-EAE3B9E96D6C}"/>
              </a:ext>
            </a:extLst>
          </p:cNvPr>
          <p:cNvCxnSpPr/>
          <p:nvPr/>
        </p:nvCxnSpPr>
        <p:spPr>
          <a:xfrm>
            <a:off x="5342429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B891CD0-F460-4AD1-A68B-51719163328F}"/>
              </a:ext>
            </a:extLst>
          </p:cNvPr>
          <p:cNvCxnSpPr/>
          <p:nvPr/>
        </p:nvCxnSpPr>
        <p:spPr>
          <a:xfrm flipH="1">
            <a:off x="5331065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E55078FA-B9D1-4D4E-9EC7-30C6004E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30" y="1262758"/>
            <a:ext cx="1066194" cy="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9BA30-3B29-4EAB-8981-F25D47B08E59}"/>
              </a:ext>
            </a:extLst>
          </p:cNvPr>
          <p:cNvSpPr txBox="1"/>
          <p:nvPr/>
        </p:nvSpPr>
        <p:spPr>
          <a:xfrm>
            <a:off x="1614092" y="323473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340BA-F1F8-4D8C-A1F4-99DCF287062E}"/>
              </a:ext>
            </a:extLst>
          </p:cNvPr>
          <p:cNvSpPr txBox="1"/>
          <p:nvPr/>
        </p:nvSpPr>
        <p:spPr>
          <a:xfrm>
            <a:off x="4113982" y="3234734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DCCF9-20D6-4E83-A2C3-DBD9139C1377}"/>
              </a:ext>
            </a:extLst>
          </p:cNvPr>
          <p:cNvSpPr txBox="1"/>
          <p:nvPr/>
        </p:nvSpPr>
        <p:spPr>
          <a:xfrm>
            <a:off x="6167432" y="3234734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Внутреннее 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2687531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0D342B-FCD4-4DEF-AFB2-32331B71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3" y="1366730"/>
            <a:ext cx="8328674" cy="19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2E8C21C5-4AF0-4815-95F5-11D71C53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1277185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7EA-08E9-4B54-8C6E-88F2926A0B9D}"/>
              </a:ext>
            </a:extLst>
          </p:cNvPr>
          <p:cNvSpPr txBox="1"/>
          <p:nvPr/>
        </p:nvSpPr>
        <p:spPr>
          <a:xfrm>
            <a:off x="84091" y="2081802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678DEF-B57A-47EC-9532-DBA2A3D5164E}"/>
              </a:ext>
            </a:extLst>
          </p:cNvPr>
          <p:cNvSpPr/>
          <p:nvPr/>
        </p:nvSpPr>
        <p:spPr>
          <a:xfrm>
            <a:off x="2205584" y="529039"/>
            <a:ext cx="4842164" cy="347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61FB-7094-4846-B429-DE33E00564CE}"/>
              </a:ext>
            </a:extLst>
          </p:cNvPr>
          <p:cNvSpPr txBox="1"/>
          <p:nvPr/>
        </p:nvSpPr>
        <p:spPr>
          <a:xfrm>
            <a:off x="4057754" y="52903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Система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2CE30A9-6340-42E2-84C1-87382007D7FA}"/>
              </a:ext>
            </a:extLst>
          </p:cNvPr>
          <p:cNvSpPr/>
          <p:nvPr/>
        </p:nvSpPr>
        <p:spPr>
          <a:xfrm>
            <a:off x="2454966" y="1196853"/>
            <a:ext cx="239683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Обработка учебного плана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C10DE2C-08A5-48BF-9FB7-67ECD9E2B545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1254300" y="1484335"/>
            <a:ext cx="1200666" cy="27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2" name="Picture 8" descr="сотрудник бесплатно значок из News and Media Icons">
            <a:extLst>
              <a:ext uri="{FF2B5EF4-FFF2-40B4-BE49-F238E27FC236}">
                <a16:creationId xmlns:a16="http://schemas.microsoft.com/office/drawing/2014/main" id="{A888FD4F-2B04-46D8-B490-BC95ABD8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1" y="3268740"/>
            <a:ext cx="732127" cy="7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C7762-E2E9-4630-820F-C901F7AE1B89}"/>
              </a:ext>
            </a:extLst>
          </p:cNvPr>
          <p:cNvSpPr txBox="1"/>
          <p:nvPr/>
        </p:nvSpPr>
        <p:spPr>
          <a:xfrm>
            <a:off x="161511" y="384697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5C3667-609A-4719-B381-A2D19569B13C}"/>
              </a:ext>
            </a:extLst>
          </p:cNvPr>
          <p:cNvSpPr/>
          <p:nvPr/>
        </p:nvSpPr>
        <p:spPr>
          <a:xfrm>
            <a:off x="5079527" y="1196853"/>
            <a:ext cx="174049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кадровой справки</a:t>
            </a:r>
          </a:p>
        </p:txBody>
      </p:sp>
      <p:pic>
        <p:nvPicPr>
          <p:cNvPr id="18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7FCA7A2B-390A-4F6A-AFBE-0014D65E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69" y="1005082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9B8279-76DD-4281-ADE0-6EF26A0A7BC3}"/>
              </a:ext>
            </a:extLst>
          </p:cNvPr>
          <p:cNvSpPr txBox="1"/>
          <p:nvPr/>
        </p:nvSpPr>
        <p:spPr>
          <a:xfrm>
            <a:off x="7389671" y="1809699"/>
            <a:ext cx="1694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C0C4EE5-FA18-4BFA-BEEC-41BCFC90F5EC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820023" y="1484335"/>
            <a:ext cx="812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0276ABCF-D883-4935-BF65-F61E605A7175}"/>
              </a:ext>
            </a:extLst>
          </p:cNvPr>
          <p:cNvSpPr/>
          <p:nvPr/>
        </p:nvSpPr>
        <p:spPr>
          <a:xfrm>
            <a:off x="2658851" y="2981258"/>
            <a:ext cx="1785993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Назначение преподавателей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E86FFE3-3F2C-4CB8-A939-73FCEEC7F078}"/>
              </a:ext>
            </a:extLst>
          </p:cNvPr>
          <p:cNvSpPr/>
          <p:nvPr/>
        </p:nvSpPr>
        <p:spPr>
          <a:xfrm>
            <a:off x="2658851" y="2193114"/>
            <a:ext cx="1852171" cy="736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Проверка на соблюдение требований ФГОС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8953D80-56FA-4D94-B358-0895CD754404}"/>
              </a:ext>
            </a:extLst>
          </p:cNvPr>
          <p:cNvSpPr/>
          <p:nvPr/>
        </p:nvSpPr>
        <p:spPr>
          <a:xfrm>
            <a:off x="2589801" y="2152266"/>
            <a:ext cx="2036865" cy="1403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01C3EC-BBFB-468F-9CAB-B0E379ECBF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7937" y="3268740"/>
            <a:ext cx="1750914" cy="39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43071A6-F7EA-441D-B227-DFBFDAD71B9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07937" y="2561126"/>
            <a:ext cx="1750914" cy="90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78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5A0DCA-EB26-4488-AC49-903BBB16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97" t="32620" b="-8315"/>
          <a:stretch/>
        </p:blipFill>
        <p:spPr>
          <a:xfrm>
            <a:off x="177800" y="3285749"/>
            <a:ext cx="2173788" cy="42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123985"/>
            <a:ext cx="339868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Ф.И.О. преподавателя, реализующего программу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469900" y="652560"/>
            <a:ext cx="501650" cy="68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469900" y="1621558"/>
            <a:ext cx="501650" cy="1664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77800" y="1324492"/>
            <a:ext cx="1104900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9DB9E-3A79-4A92-BB66-F7BF8799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5" y="982984"/>
            <a:ext cx="6004355" cy="288134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D7D0527-A616-4323-9CDD-03031874F765}"/>
              </a:ext>
            </a:extLst>
          </p:cNvPr>
          <p:cNvCxnSpPr>
            <a:cxnSpLocks/>
          </p:cNvCxnSpPr>
          <p:nvPr/>
        </p:nvCxnSpPr>
        <p:spPr>
          <a:xfrm>
            <a:off x="3162300" y="2838450"/>
            <a:ext cx="42100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CF0EAB-492A-42DD-9D3A-0EC6D5D89FDE}"/>
              </a:ext>
            </a:extLst>
          </p:cNvPr>
          <p:cNvCxnSpPr>
            <a:cxnSpLocks/>
          </p:cNvCxnSpPr>
          <p:nvPr/>
        </p:nvCxnSpPr>
        <p:spPr>
          <a:xfrm>
            <a:off x="2286000" y="3155950"/>
            <a:ext cx="44132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53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328716"/>
            <a:ext cx="90057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Условия привлечения (основное место работы: штатный, внутренний</a:t>
            </a:r>
          </a:p>
          <a:p>
            <a:r>
              <a:rPr lang="ru-RU" dirty="0"/>
              <a:t>совместитель, внешний совместитель;  по договору ГПХ)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1346200" y="860658"/>
            <a:ext cx="501650" cy="485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1346200" y="1558123"/>
            <a:ext cx="501650" cy="173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282700" y="1337193"/>
            <a:ext cx="711200" cy="21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BC11DD-F24E-4A48-951E-2E275232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5"/>
          <a:stretch/>
        </p:blipFill>
        <p:spPr>
          <a:xfrm>
            <a:off x="930076" y="3371850"/>
            <a:ext cx="1419423" cy="394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044700" y="645216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044700" y="1653691"/>
            <a:ext cx="501650" cy="1642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981200" y="1337193"/>
            <a:ext cx="698500" cy="30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7FEF8C-BA26-4C66-A535-3307BC98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0" y="3296460"/>
            <a:ext cx="1352739" cy="61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DE122-B441-4A37-B0B1-23628D489878}"/>
              </a:ext>
            </a:extLst>
          </p:cNvPr>
          <p:cNvSpPr txBox="1"/>
          <p:nvPr/>
        </p:nvSpPr>
        <p:spPr>
          <a:xfrm>
            <a:off x="424733" y="328717"/>
            <a:ext cx="3811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Должность, ученая степень, ученое звание</a:t>
            </a:r>
          </a:p>
        </p:txBody>
      </p:sp>
    </p:spTree>
    <p:extLst>
      <p:ext uri="{BB962C8B-B14F-4D97-AF65-F5344CB8AC3E}">
        <p14:creationId xmlns:p14="http://schemas.microsoft.com/office/powerpoint/2010/main" val="709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1716959" y="336976"/>
            <a:ext cx="2795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33C1C1-5B25-4DB1-B255-6FB80325D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4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232802" y="129009"/>
            <a:ext cx="39243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Уровень образования, наименование специальности, направления подготовки, наименование присвоенной квалификации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3682284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3682284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3568700" y="1337192"/>
            <a:ext cx="1460500" cy="110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474EBE-3B0C-4D4F-B3B8-5C1D1AE3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2825710"/>
            <a:ext cx="2472780" cy="194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4FBCB-065F-4867-A143-1197C56127A1}"/>
              </a:ext>
            </a:extLst>
          </p:cNvPr>
          <p:cNvSpPr txBox="1"/>
          <p:nvPr/>
        </p:nvSpPr>
        <p:spPr>
          <a:xfrm>
            <a:off x="4157102" y="129201"/>
            <a:ext cx="2658736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Сведения о дополнительном профессиональном образовании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3DBA9134-54C5-46C5-8F5A-FDC94594052F}"/>
              </a:ext>
            </a:extLst>
          </p:cNvPr>
          <p:cNvSpPr/>
          <p:nvPr/>
        </p:nvSpPr>
        <p:spPr>
          <a:xfrm>
            <a:off x="4407927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3ACE6489-E456-436C-AAFB-F5DBF27734BE}"/>
              </a:ext>
            </a:extLst>
          </p:cNvPr>
          <p:cNvSpPr/>
          <p:nvPr/>
        </p:nvSpPr>
        <p:spPr>
          <a:xfrm>
            <a:off x="4407927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4097493" y="330724"/>
            <a:ext cx="166830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5168184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5168184" y="1594042"/>
            <a:ext cx="501650" cy="110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5041900" y="1337192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8E36BA6D-8034-42DE-8E3A-EA65D1004FA5}"/>
              </a:ext>
            </a:extLst>
          </p:cNvPr>
          <p:cNvSpPr/>
          <p:nvPr/>
        </p:nvSpPr>
        <p:spPr>
          <a:xfrm>
            <a:off x="5892084" y="1587500"/>
            <a:ext cx="501650" cy="1115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BDD30A-9B31-4B69-8193-2247521637A1}"/>
              </a:ext>
            </a:extLst>
          </p:cNvPr>
          <p:cNvSpPr/>
          <p:nvPr/>
        </p:nvSpPr>
        <p:spPr>
          <a:xfrm>
            <a:off x="5765800" y="1339033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57713AA0-5F9A-4827-9AEC-6659E093D86B}"/>
              </a:ext>
            </a:extLst>
          </p:cNvPr>
          <p:cNvSpPr/>
          <p:nvPr/>
        </p:nvSpPr>
        <p:spPr>
          <a:xfrm>
            <a:off x="5876925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56B42-FE3C-4A30-92D2-F07DA76C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4" y="2727257"/>
            <a:ext cx="1486107" cy="4001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7120E3-C332-4A64-88D6-573C40F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58" y="2703442"/>
            <a:ext cx="1438476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0762C-45B8-44C1-B17E-13939F678E5E}"/>
              </a:ext>
            </a:extLst>
          </p:cNvPr>
          <p:cNvSpPr txBox="1"/>
          <p:nvPr/>
        </p:nvSpPr>
        <p:spPr>
          <a:xfrm>
            <a:off x="5782088" y="328716"/>
            <a:ext cx="122329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доля ставки</a:t>
            </a:r>
          </a:p>
        </p:txBody>
      </p:sp>
    </p:spTree>
    <p:extLst>
      <p:ext uri="{BB962C8B-B14F-4D97-AF65-F5344CB8AC3E}">
        <p14:creationId xmlns:p14="http://schemas.microsoft.com/office/powerpoint/2010/main" val="9911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275029" y="347766"/>
            <a:ext cx="7785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Лекции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4135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F7B7B45-4637-4F02-A6EB-E3EA7EA28EBB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149975" y="320471"/>
            <a:ext cx="17653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Занят. </a:t>
            </a:r>
            <a:r>
              <a:rPr lang="ru-RU" dirty="0" err="1"/>
              <a:t>семин</a:t>
            </a:r>
            <a:r>
              <a:rPr lang="ru-RU" dirty="0"/>
              <a:t>. типа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7818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0E10B3-F91C-4DE2-A8DF-E1C61618473C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3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124699" y="319991"/>
            <a:ext cx="5016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ИЗ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1310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886EB-1522-4711-8CDD-A9642C3645E3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989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04714" y="328716"/>
            <a:ext cx="42422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АК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3723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32900C8-6E31-49D0-B43E-1EFD78DF9EB8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703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053619" y="354147"/>
            <a:ext cx="171962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6771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6BE29-7935-4E8F-AC3F-4751E896A775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3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C0D93-47E6-4C15-9C47-97E9AE44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1" y="3838552"/>
            <a:ext cx="6137710" cy="1619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BF8D-DD3F-46E9-85BF-149A64E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600"/>
            <a:ext cx="8520600" cy="1058582"/>
          </a:xfrm>
        </p:spPr>
        <p:txBody>
          <a:bodyPr/>
          <a:lstStyle/>
          <a:p>
            <a:r>
              <a:rPr lang="ru-RU" dirty="0"/>
              <a:t>7.2 Требования к кадровым условиям реализации программы бакалавриата.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9967B-DCDF-444E-ACBA-B9FE59CE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3" y="1373908"/>
            <a:ext cx="6980931" cy="249959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7B16D4-D052-4619-8143-2B2387211C84}"/>
              </a:ext>
            </a:extLst>
          </p:cNvPr>
          <p:cNvSpPr/>
          <p:nvPr/>
        </p:nvSpPr>
        <p:spPr>
          <a:xfrm>
            <a:off x="927100" y="1549400"/>
            <a:ext cx="6838949" cy="444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7A9A9E-AAE1-4536-8890-C773D9B96C1A}"/>
              </a:ext>
            </a:extLst>
          </p:cNvPr>
          <p:cNvSpPr/>
          <p:nvPr/>
        </p:nvSpPr>
        <p:spPr>
          <a:xfrm>
            <a:off x="927100" y="199390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5A9B87-749C-49D9-82C6-E8663448AE7C}"/>
              </a:ext>
            </a:extLst>
          </p:cNvPr>
          <p:cNvSpPr/>
          <p:nvPr/>
        </p:nvSpPr>
        <p:spPr>
          <a:xfrm>
            <a:off x="927100" y="2622550"/>
            <a:ext cx="6838949" cy="749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4BD77A-2150-47B1-B9DF-649840608687}"/>
              </a:ext>
            </a:extLst>
          </p:cNvPr>
          <p:cNvSpPr/>
          <p:nvPr/>
        </p:nvSpPr>
        <p:spPr>
          <a:xfrm>
            <a:off x="927100" y="337185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0035 0.1037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679E-6 L -0.00035 0.10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95062E-6 L -0.00035 0.103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598389" y="330224"/>
            <a:ext cx="12306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доля ставки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9629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1C4675-FC81-40A9-9876-2EC5DEC2DE47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28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1" y="749665"/>
            <a:ext cx="8943975" cy="3578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2291" y="763635"/>
            <a:ext cx="1455420" cy="35433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971596" y="736965"/>
            <a:ext cx="4123690" cy="33401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86836" y="1225915"/>
            <a:ext cx="4142740" cy="3102610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9" name="Прямое соединение 8"/>
          <p:cNvCxnSpPr>
            <a:cxnSpLocks/>
          </p:cNvCxnSpPr>
          <p:nvPr/>
        </p:nvCxnSpPr>
        <p:spPr>
          <a:xfrm>
            <a:off x="722811" y="1354185"/>
            <a:ext cx="5118042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5832597" y="875395"/>
            <a:ext cx="0" cy="4787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058688" y="1449435"/>
            <a:ext cx="63500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5855488" y="1332595"/>
            <a:ext cx="18000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33" y="1479144"/>
            <a:ext cx="600075" cy="40413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22811" y="1594215"/>
            <a:ext cx="122809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86006" y="1333865"/>
            <a:ext cx="6350" cy="28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 t="-10742" r="41571"/>
          <a:stretch>
            <a:fillRect/>
          </a:stretch>
        </p:blipFill>
        <p:spPr>
          <a:xfrm>
            <a:off x="722811" y="1594215"/>
            <a:ext cx="1228090" cy="2749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123428" y="775065"/>
            <a:ext cx="50673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840853" y="987155"/>
            <a:ext cx="2825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63" y="796431"/>
            <a:ext cx="391795" cy="368748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306657A-227C-44BA-80C7-C83E493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7942"/>
            <a:ext cx="8520600" cy="607800"/>
          </a:xfrm>
        </p:spPr>
        <p:txBody>
          <a:bodyPr/>
          <a:lstStyle/>
          <a:p>
            <a:r>
              <a:rPr lang="ru-RU" dirty="0"/>
              <a:t>Учебный план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bldLvl="0" animBg="1"/>
      <p:bldP spid="8" grpId="1" animBg="1"/>
      <p:bldP spid="2" grpId="0" animBg="1"/>
      <p:bldP spid="2" grpId="1" animBg="1"/>
      <p:bldP spid="12" grpId="0" bldLvl="0" animBg="1"/>
      <p:bldP spid="12" grpId="1" animBg="1"/>
      <p:bldP spid="15" grpId="0" bldLvl="0" animBg="1"/>
      <p:bldP spid="15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1F9A6C-7BE8-44E9-8006-B5F718BC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" y="855233"/>
            <a:ext cx="9129490" cy="2852463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772274-0B3F-4FC8-84D0-50239062BC31}"/>
              </a:ext>
            </a:extLst>
          </p:cNvPr>
          <p:cNvCxnSpPr/>
          <p:nvPr/>
        </p:nvCxnSpPr>
        <p:spPr>
          <a:xfrm>
            <a:off x="119743" y="1284514"/>
            <a:ext cx="8904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567C0DF-3A32-48D9-878C-301EF079FE98}"/>
              </a:ext>
            </a:extLst>
          </p:cNvPr>
          <p:cNvCxnSpPr/>
          <p:nvPr/>
        </p:nvCxnSpPr>
        <p:spPr>
          <a:xfrm>
            <a:off x="119743" y="1436914"/>
            <a:ext cx="8904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71D1343-31CF-4833-8D70-188F55863D03}"/>
              </a:ext>
            </a:extLst>
          </p:cNvPr>
          <p:cNvCxnSpPr/>
          <p:nvPr/>
        </p:nvCxnSpPr>
        <p:spPr>
          <a:xfrm>
            <a:off x="119743" y="1582056"/>
            <a:ext cx="8904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587DB09-44AA-48CA-A5E1-FEEE6B77E6AD}"/>
              </a:ext>
            </a:extLst>
          </p:cNvPr>
          <p:cNvCxnSpPr/>
          <p:nvPr/>
        </p:nvCxnSpPr>
        <p:spPr>
          <a:xfrm>
            <a:off x="119743" y="1734456"/>
            <a:ext cx="8904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2EC0347-605D-4BE0-9515-3BF27C4C8AF3}"/>
              </a:ext>
            </a:extLst>
          </p:cNvPr>
          <p:cNvCxnSpPr/>
          <p:nvPr/>
        </p:nvCxnSpPr>
        <p:spPr>
          <a:xfrm>
            <a:off x="119743" y="1865083"/>
            <a:ext cx="8904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руппа пользователей 2 Иконка">
            <a:extLst>
              <a:ext uri="{FF2B5EF4-FFF2-40B4-BE49-F238E27FC236}">
                <a16:creationId xmlns:a16="http://schemas.microsoft.com/office/drawing/2014/main" id="{BB218B90-AEC8-45BB-BA18-E8D2C4E3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Кафедра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13B2-83AD-49E8-9713-2A8CDB0F6F09}"/>
              </a:ext>
            </a:extLst>
          </p:cNvPr>
          <p:cNvSpPr txBox="1"/>
          <p:nvPr/>
        </p:nvSpPr>
        <p:spPr>
          <a:xfrm>
            <a:off x="2101503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874638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974CE4F-11AA-4570-8377-8D31D86D802C}"/>
              </a:ext>
            </a:extLst>
          </p:cNvPr>
          <p:cNvCxnSpPr>
            <a:cxnSpLocks/>
          </p:cNvCxnSpPr>
          <p:nvPr/>
        </p:nvCxnSpPr>
        <p:spPr>
          <a:xfrm>
            <a:off x="2967658" y="4152720"/>
            <a:ext cx="471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Free icon &quot;Document multiple icon&quot;">
            <a:extLst>
              <a:ext uri="{FF2B5EF4-FFF2-40B4-BE49-F238E27FC236}">
                <a16:creationId xmlns:a16="http://schemas.microsoft.com/office/drawing/2014/main" id="{AA1E8656-DE98-40A7-A2B4-9F0A35FD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45" y="1211809"/>
            <a:ext cx="1113404" cy="11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10" grpId="0" animBg="1"/>
      <p:bldP spid="8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3919C-7EE5-4DE9-A008-D7C97819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направлений-</a:t>
            </a:r>
            <a:r>
              <a:rPr lang="en-US" dirty="0"/>
              <a:t>&gt;</a:t>
            </a:r>
            <a:r>
              <a:rPr lang="ru-RU" dirty="0"/>
              <a:t>Требования ФГОС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497E99-12F5-47F2-BBF7-7C82E8A76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98"/>
          <a:stretch/>
        </p:blipFill>
        <p:spPr>
          <a:xfrm>
            <a:off x="671145" y="991130"/>
            <a:ext cx="7801709" cy="354658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C8E8A766-BD71-4D2E-971B-774E668B776C}"/>
              </a:ext>
            </a:extLst>
          </p:cNvPr>
          <p:cNvSpPr/>
          <p:nvPr/>
        </p:nvSpPr>
        <p:spPr>
          <a:xfrm>
            <a:off x="3131820" y="2171700"/>
            <a:ext cx="998220" cy="502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DF2AA5-52EB-4314-878D-42F91701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279" y="1132225"/>
            <a:ext cx="4826871" cy="2879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79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" y="1017905"/>
            <a:ext cx="9189720" cy="308292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11C0BEB-AA6E-4C5E-888F-6795DC2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ru-RU" dirty="0"/>
              <a:t>Кадровая справка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1716C5-66EC-411D-827F-FE091320B882}"/>
              </a:ext>
            </a:extLst>
          </p:cNvPr>
          <p:cNvSpPr/>
          <p:nvPr/>
        </p:nvSpPr>
        <p:spPr>
          <a:xfrm>
            <a:off x="146050" y="1530350"/>
            <a:ext cx="8178800" cy="110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Предметная </a:t>
            </a:r>
            <a:r>
              <a:rPr lang="en-US" dirty="0"/>
              <a:t>область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C2FEEB-73FC-48B8-BAED-A64E1108453A}"/>
              </a:ext>
            </a:extLst>
          </p:cNvPr>
          <p:cNvSpPr/>
          <p:nvPr/>
        </p:nvSpPr>
        <p:spPr>
          <a:xfrm>
            <a:off x="311700" y="2571476"/>
            <a:ext cx="670505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3BCD84-14C3-4E33-88AB-4A82D7813BEC}"/>
              </a:ext>
            </a:extLst>
          </p:cNvPr>
          <p:cNvSpPr/>
          <p:nvPr/>
        </p:nvSpPr>
        <p:spPr>
          <a:xfrm>
            <a:off x="311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B4D76C-3520-486D-A32D-3A8F2E7A357B}"/>
              </a:ext>
            </a:extLst>
          </p:cNvPr>
          <p:cNvSpPr/>
          <p:nvPr/>
        </p:nvSpPr>
        <p:spPr>
          <a:xfrm>
            <a:off x="1454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947922-8C67-4AA3-8BBE-50033F1809B4}"/>
              </a:ext>
            </a:extLst>
          </p:cNvPr>
          <p:cNvSpPr/>
          <p:nvPr/>
        </p:nvSpPr>
        <p:spPr>
          <a:xfrm>
            <a:off x="311700" y="2133326"/>
            <a:ext cx="6115604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Направление: ИСТ 09.03.02 (Информационные системы и технологии)</a:t>
            </a:r>
          </a:p>
        </p:txBody>
      </p:sp>
      <p:pic>
        <p:nvPicPr>
          <p:cNvPr id="12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958EBFDF-EAB9-4C6A-9FFB-FE3C733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86" y="1056573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94275A-4160-476E-BB22-80F4F9FD31EB}"/>
              </a:ext>
            </a:extLst>
          </p:cNvPr>
          <p:cNvSpPr txBox="1"/>
          <p:nvPr/>
        </p:nvSpPr>
        <p:spPr>
          <a:xfrm>
            <a:off x="6755850" y="839825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57E01BA-95FC-4EB0-AD06-9B26195D7EFB}"/>
              </a:ext>
            </a:extLst>
          </p:cNvPr>
          <p:cNvSpPr/>
          <p:nvPr/>
        </p:nvSpPr>
        <p:spPr>
          <a:xfrm>
            <a:off x="6427304" y="2133326"/>
            <a:ext cx="410155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0" name="Picture 8" descr="Links Icon Png #81696 - Free Icons Library">
            <a:extLst>
              <a:ext uri="{FF2B5EF4-FFF2-40B4-BE49-F238E27FC236}">
                <a16:creationId xmlns:a16="http://schemas.microsoft.com/office/drawing/2014/main" id="{E08A8869-791D-4CCA-A68F-689F92F0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79" y="1685285"/>
            <a:ext cx="688431" cy="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8B1502A2-E49A-4C3E-BF99-E75EBB53487C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841650" y="1974110"/>
            <a:ext cx="7045050" cy="1587966"/>
          </a:xfrm>
          <a:prstGeom prst="bentConnector4">
            <a:avLst>
              <a:gd name="adj1" fmla="val -67"/>
              <a:gd name="adj2" fmla="val 1188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8B0CA712-AE4C-43A1-9FD7-4585EFCB390F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1984650" y="1974110"/>
            <a:ext cx="5767872" cy="1587966"/>
          </a:xfrm>
          <a:prstGeom prst="bentConnector4">
            <a:avLst>
              <a:gd name="adj1" fmla="val 29"/>
              <a:gd name="adj2" fmla="val 113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84A944F9-4041-48F3-833A-E54B04412C52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 flipV="1">
            <a:off x="6485883" y="1974108"/>
            <a:ext cx="1097921" cy="1090514"/>
          </a:xfrm>
          <a:prstGeom prst="bentConnector3">
            <a:avLst>
              <a:gd name="adj1" fmla="val -2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345133-0ED8-41A9-A5F2-C6F5FD6FA1AB}"/>
              </a:ext>
            </a:extLst>
          </p:cNvPr>
          <p:cNvSpPr/>
          <p:nvPr/>
        </p:nvSpPr>
        <p:spPr>
          <a:xfrm>
            <a:off x="311700" y="1448144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942523A1-4596-4403-9C4A-AC1703AFCA5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2093843" y="1661687"/>
            <a:ext cx="1275659" cy="4716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596A246-3EB3-47DD-B4E5-39B9CBDF0049}"/>
              </a:ext>
            </a:extLst>
          </p:cNvPr>
          <p:cNvSpPr/>
          <p:nvPr/>
        </p:nvSpPr>
        <p:spPr>
          <a:xfrm>
            <a:off x="2598898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_*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D0B4F36-840A-4AF0-BE85-93C2809932E4}"/>
              </a:ext>
            </a:extLst>
          </p:cNvPr>
          <p:cNvSpPr/>
          <p:nvPr/>
        </p:nvSpPr>
        <p:spPr>
          <a:xfrm>
            <a:off x="3152826" y="2573631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_*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FEE8DA2-8A7F-430F-AA1D-37540C49124E}"/>
              </a:ext>
            </a:extLst>
          </p:cNvPr>
          <p:cNvSpPr/>
          <p:nvPr/>
        </p:nvSpPr>
        <p:spPr>
          <a:xfrm>
            <a:off x="3710887" y="2573631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_*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0ACDD9C-CFC2-41B4-BFD6-4D5050FC59A9}"/>
              </a:ext>
            </a:extLst>
          </p:cNvPr>
          <p:cNvSpPr/>
          <p:nvPr/>
        </p:nvSpPr>
        <p:spPr>
          <a:xfrm>
            <a:off x="4289404" y="2573631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_*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F25BC33-72A8-454E-B449-53A29AABBCF5}"/>
              </a:ext>
            </a:extLst>
          </p:cNvPr>
          <p:cNvSpPr/>
          <p:nvPr/>
        </p:nvSpPr>
        <p:spPr>
          <a:xfrm>
            <a:off x="4853887" y="2569322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_*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955A14E-42AA-4E72-8994-4C723A4A8296}"/>
              </a:ext>
            </a:extLst>
          </p:cNvPr>
          <p:cNvSpPr/>
          <p:nvPr/>
        </p:nvSpPr>
        <p:spPr>
          <a:xfrm>
            <a:off x="5425982" y="2569322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4" grpId="0" animBg="1"/>
      <p:bldP spid="13" grpId="0" animBg="1"/>
      <p:bldP spid="18" grpId="0" animBg="1"/>
      <p:bldP spid="2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руппа пользователей 2 Иконка">
            <a:extLst>
              <a:ext uri="{FF2B5EF4-FFF2-40B4-BE49-F238E27FC236}">
                <a16:creationId xmlns:a16="http://schemas.microsoft.com/office/drawing/2014/main" id="{BB218B90-AEC8-45BB-BA18-E8D2C4E3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Кафедра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13B2-83AD-49E8-9713-2A8CDB0F6F09}"/>
              </a:ext>
            </a:extLst>
          </p:cNvPr>
          <p:cNvSpPr txBox="1"/>
          <p:nvPr/>
        </p:nvSpPr>
        <p:spPr>
          <a:xfrm>
            <a:off x="2101503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874638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974CE4F-11AA-4570-8377-8D31D86D802C}"/>
              </a:ext>
            </a:extLst>
          </p:cNvPr>
          <p:cNvCxnSpPr>
            <a:cxnSpLocks/>
          </p:cNvCxnSpPr>
          <p:nvPr/>
        </p:nvCxnSpPr>
        <p:spPr>
          <a:xfrm>
            <a:off x="2967658" y="4152720"/>
            <a:ext cx="471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Правила авторского права – Бесплатные иконки: формы и символы">
            <a:extLst>
              <a:ext uri="{FF2B5EF4-FFF2-40B4-BE49-F238E27FC236}">
                <a16:creationId xmlns:a16="http://schemas.microsoft.com/office/drawing/2014/main" id="{970D63D6-1AF4-4D46-8C3B-3577A7DD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3" y="1451022"/>
            <a:ext cx="976538" cy="9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EDD694-2D49-4692-A233-2742B7B93711}"/>
              </a:ext>
            </a:extLst>
          </p:cNvPr>
          <p:cNvSpPr txBox="1"/>
          <p:nvPr/>
        </p:nvSpPr>
        <p:spPr>
          <a:xfrm>
            <a:off x="3845307" y="1210086"/>
            <a:ext cx="68800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ФГОС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3EDEB1-A8DB-4905-A39A-FBAFD3A2B9C2}"/>
              </a:ext>
            </a:extLst>
          </p:cNvPr>
          <p:cNvCxnSpPr>
            <a:stCxn id="32" idx="1"/>
          </p:cNvCxnSpPr>
          <p:nvPr/>
        </p:nvCxnSpPr>
        <p:spPr>
          <a:xfrm flipH="1">
            <a:off x="2782957" y="1939291"/>
            <a:ext cx="918086" cy="7863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0AAD75C-B05D-4114-BA3E-3DB0E8D9770B}"/>
              </a:ext>
            </a:extLst>
          </p:cNvPr>
          <p:cNvCxnSpPr>
            <a:stCxn id="32" idx="3"/>
          </p:cNvCxnSpPr>
          <p:nvPr/>
        </p:nvCxnSpPr>
        <p:spPr>
          <a:xfrm>
            <a:off x="4677581" y="1939291"/>
            <a:ext cx="1014228" cy="1107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Modern Check Mark Icons Stock Vector (Royalty Free) 187699628">
            <a:extLst>
              <a:ext uri="{FF2B5EF4-FFF2-40B4-BE49-F238E27FC236}">
                <a16:creationId xmlns:a16="http://schemas.microsoft.com/office/drawing/2014/main" id="{E5608FDA-43A5-4164-85EF-95118C7B7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28792" r="51562" b="37099"/>
          <a:stretch/>
        </p:blipFill>
        <p:spPr bwMode="auto">
          <a:xfrm>
            <a:off x="2565357" y="1887064"/>
            <a:ext cx="552512" cy="5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9CFA31F2-1754-4103-AE85-CB704C2C0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5573463" y="2332464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545440" y="4152720"/>
            <a:ext cx="89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9C75F06-68B2-4055-8056-410296471A8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2093843" y="1504952"/>
            <a:ext cx="1211393" cy="1110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81E2A6BC-57CA-4717-90F0-69ED7890A6B0}"/>
              </a:ext>
            </a:extLst>
          </p:cNvPr>
          <p:cNvCxnSpPr>
            <a:stCxn id="16" idx="0"/>
            <a:endCxn id="5" idx="1"/>
          </p:cNvCxnSpPr>
          <p:nvPr/>
        </p:nvCxnSpPr>
        <p:spPr>
          <a:xfrm rot="5400000" flipH="1" flipV="1">
            <a:off x="5512481" y="1070360"/>
            <a:ext cx="1104452" cy="19708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A5CCAA26-C47C-45A8-A708-417EB6D1CC33}"/>
              </a:ext>
            </a:extLst>
          </p:cNvPr>
          <p:cNvCxnSpPr>
            <a:endCxn id="16" idx="0"/>
          </p:cNvCxnSpPr>
          <p:nvPr/>
        </p:nvCxnSpPr>
        <p:spPr>
          <a:xfrm>
            <a:off x="1730907" y="2416629"/>
            <a:ext cx="3348351" cy="1914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86E5B7D5-1822-4EDA-A23F-F8C44DE89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1768401" y="1797685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Группа пользователей 2 Иконка">
            <a:extLst>
              <a:ext uri="{FF2B5EF4-FFF2-40B4-BE49-F238E27FC236}">
                <a16:creationId xmlns:a16="http://schemas.microsoft.com/office/drawing/2014/main" id="{6662B6E9-2692-4E1D-A290-09B068D5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B45421-3744-4D67-A6C9-35630E840D88}"/>
              </a:ext>
            </a:extLst>
          </p:cNvPr>
          <p:cNvSpPr txBox="1"/>
          <p:nvPr/>
        </p:nvSpPr>
        <p:spPr>
          <a:xfrm>
            <a:off x="1710564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</p:spTree>
    <p:extLst>
      <p:ext uri="{BB962C8B-B14F-4D97-AF65-F5344CB8AC3E}">
        <p14:creationId xmlns:p14="http://schemas.microsoft.com/office/powerpoint/2010/main" val="26238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495</Words>
  <Application>Microsoft Office PowerPoint</Application>
  <PresentationFormat>Экран (16:9)</PresentationFormat>
  <Paragraphs>199</Paragraphs>
  <Slides>54</Slides>
  <Notes>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Times New Roman</vt:lpstr>
      <vt:lpstr>Calibri</vt:lpstr>
      <vt:lpstr>Roboto</vt:lpstr>
      <vt:lpstr>Geometric</vt:lpstr>
      <vt:lpstr>Информационная система формирования кадрового профессорского-преподавательского состава и контроля его на соответствие ФГОС</vt:lpstr>
      <vt:lpstr>Актуальность</vt:lpstr>
      <vt:lpstr>Актуальность</vt:lpstr>
      <vt:lpstr>Требования ФГОС</vt:lpstr>
      <vt:lpstr>7.2 Требования к кадровым условиям реализации программы бакалавриата.</vt:lpstr>
      <vt:lpstr>Кадровая справка</vt:lpstr>
      <vt:lpstr>Предметная область</vt:lpstr>
      <vt:lpstr>Проблемы</vt:lpstr>
      <vt:lpstr>Проблемы</vt:lpstr>
      <vt:lpstr>Проблемы</vt:lpstr>
      <vt:lpstr>Цель</vt:lpstr>
      <vt:lpstr>Основные функциональные требования</vt:lpstr>
      <vt:lpstr>Список направлений</vt:lpstr>
      <vt:lpstr>Список направлений-&gt;Кадровая справка</vt:lpstr>
      <vt:lpstr>Список групп направления</vt:lpstr>
      <vt:lpstr>Учебный план</vt:lpstr>
      <vt:lpstr>Список дисциплин</vt:lpstr>
      <vt:lpstr>Назначение преподавателей</vt:lpstr>
      <vt:lpstr>Обзор аналогов</vt:lpstr>
      <vt:lpstr>Презентация PowerPoint</vt:lpstr>
      <vt:lpstr>Концептуальная диаграмма</vt:lpstr>
      <vt:lpstr>Архитектура ИС</vt:lpstr>
      <vt:lpstr>Стек технологий</vt:lpstr>
      <vt:lpstr>Концептуальная модель БД</vt:lpstr>
      <vt:lpstr>Логическая модель БД</vt:lpstr>
      <vt:lpstr>Демонстрация системы</vt:lpstr>
      <vt:lpstr>Презентация PowerPoint</vt:lpstr>
      <vt:lpstr>Информационная безопасность системы</vt:lpstr>
      <vt:lpstr>Заключение</vt:lpstr>
      <vt:lpstr>Спасибо за внимание</vt:lpstr>
      <vt:lpstr>Информационная система формирования кадрового профессорского-преподавательского состава и контроля его на соответствие ФГОС</vt:lpstr>
      <vt:lpstr>Требования ФГОС</vt:lpstr>
      <vt:lpstr>7.2 Требования к кадровым условиям реализации программы бакалавриата.</vt:lpstr>
      <vt:lpstr>Учебный план</vt:lpstr>
      <vt:lpstr>Кадровая справка</vt:lpstr>
      <vt:lpstr>Архитектура ИС</vt:lpstr>
      <vt:lpstr>Требования ФГОС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Учебный план</vt:lpstr>
      <vt:lpstr>Презентация PowerPoint</vt:lpstr>
      <vt:lpstr>Проблемы</vt:lpstr>
      <vt:lpstr>Список направлений-&gt;Требования ФГОС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информационной системы планирования кадрового обеспечения основной образовательной программы</dc:title>
  <dc:creator>Bogya Volkov</dc:creator>
  <cp:lastModifiedBy>bogya</cp:lastModifiedBy>
  <cp:revision>170</cp:revision>
  <dcterms:created xsi:type="dcterms:W3CDTF">2020-06-10T16:30:00Z</dcterms:created>
  <dcterms:modified xsi:type="dcterms:W3CDTF">2021-05-17T18:28:57Z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1049-11.2.0.9396</vt:lpwstr>
  </property>
</Properties>
</file>