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99" r:id="rId3"/>
    <p:sldId id="271" r:id="rId4"/>
    <p:sldId id="272" r:id="rId5"/>
    <p:sldId id="268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8" r:id="rId17"/>
    <p:sldId id="289" r:id="rId18"/>
    <p:sldId id="265" r:id="rId19"/>
    <p:sldId id="257" r:id="rId20"/>
    <p:sldId id="293" r:id="rId21"/>
    <p:sldId id="295" r:id="rId22"/>
    <p:sldId id="296" r:id="rId23"/>
    <p:sldId id="294" r:id="rId24"/>
    <p:sldId id="273" r:id="rId25"/>
    <p:sldId id="297" r:id="rId26"/>
    <p:sldId id="298" r:id="rId27"/>
    <p:sldId id="291" r:id="rId28"/>
    <p:sldId id="264" r:id="rId29"/>
    <p:sldId id="270" r:id="rId30"/>
    <p:sldId id="290" r:id="rId31"/>
    <p:sldId id="269" r:id="rId32"/>
  </p:sldIdLst>
  <p:sldSz cx="9144000" cy="5143500" type="screen16x9"/>
  <p:notesSz cx="6858000" cy="9144000"/>
  <p:embeddedFontLst>
    <p:embeddedFont>
      <p:font typeface="Roboto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gya" initials="b" lastIdx="1" clrIdx="0">
    <p:extLst>
      <p:ext uri="{19B8F6BF-5375-455C-9EA6-DF929625EA0E}">
        <p15:presenceInfo xmlns:p15="http://schemas.microsoft.com/office/powerpoint/2012/main" userId="bog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582" y="114"/>
      </p:cViewPr>
      <p:guideLst>
        <p:guide orient="horz" pos="1620"/>
        <p:guide pos="2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a0da44f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a0da44f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810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hehe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nandayo</a:t>
            </a:r>
            <a:r>
              <a:rPr lang="en-US" dirty="0"/>
              <a:t> © </a:t>
            </a:r>
            <a:r>
              <a:rPr lang="en-US" dirty="0" err="1"/>
              <a:t>Paimon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779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hehe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nandayo</a:t>
            </a:r>
            <a:r>
              <a:rPr lang="en-US" dirty="0"/>
              <a:t> © </a:t>
            </a:r>
            <a:r>
              <a:rPr lang="en-US" dirty="0" err="1"/>
              <a:t>Paimon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4884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8a0da44f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8a0da44f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98700" y="1742661"/>
            <a:ext cx="9045300" cy="16830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700" dirty="0"/>
              <a:t>Информационная система формирования кадрового профессорского-преподавательского состава и контроля его на соответствие ФГОС</a:t>
            </a:r>
            <a:endParaRPr sz="27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405765" y="3611247"/>
            <a:ext cx="8907780" cy="433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Дипломный проект</a:t>
            </a:r>
            <a:endParaRPr lang="en-US" dirty="0"/>
          </a:p>
        </p:txBody>
      </p:sp>
      <p:sp>
        <p:nvSpPr>
          <p:cNvPr id="87" name="Google Shape;87;p13"/>
          <p:cNvSpPr txBox="1"/>
          <p:nvPr/>
        </p:nvSpPr>
        <p:spPr>
          <a:xfrm>
            <a:off x="5566800" y="4044302"/>
            <a:ext cx="35772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Студент</a:t>
            </a:r>
            <a:r>
              <a:rPr lang="en-US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 	</a:t>
            </a: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Волков</a:t>
            </a:r>
            <a:r>
              <a:rPr lang="en-US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Богдан</a:t>
            </a:r>
            <a:r>
              <a:rPr lang="en-US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Михайлович</a:t>
            </a:r>
            <a:endParaRPr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Группа</a:t>
            </a:r>
            <a:r>
              <a:rPr lang="en-US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:   	ИСТ-17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232802" y="129009"/>
            <a:ext cx="3924300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Уровень образования, наименование специальности, направления подготовки, наименование присвоенной квалификации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3682284" y="860659"/>
            <a:ext cx="501650" cy="463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3682284" y="2446592"/>
            <a:ext cx="501650" cy="379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3568700" y="1337192"/>
            <a:ext cx="1460500" cy="110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8474EBE-3B0C-4D4F-B3B8-5C1D1AE32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800" y="2825710"/>
            <a:ext cx="2472780" cy="19482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E4FBCB-065F-4867-A143-1197C56127A1}"/>
              </a:ext>
            </a:extLst>
          </p:cNvPr>
          <p:cNvSpPr txBox="1"/>
          <p:nvPr/>
        </p:nvSpPr>
        <p:spPr>
          <a:xfrm>
            <a:off x="4157102" y="129201"/>
            <a:ext cx="2658736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Сведения о дополнительном профессиональном образовании</a:t>
            </a:r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3DBA9134-54C5-46C5-8F5A-FDC94594052F}"/>
              </a:ext>
            </a:extLst>
          </p:cNvPr>
          <p:cNvSpPr/>
          <p:nvPr/>
        </p:nvSpPr>
        <p:spPr>
          <a:xfrm>
            <a:off x="4407927" y="860659"/>
            <a:ext cx="501650" cy="463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3ACE6489-E456-436C-AAFB-F5DBF27734BE}"/>
              </a:ext>
            </a:extLst>
          </p:cNvPr>
          <p:cNvSpPr/>
          <p:nvPr/>
        </p:nvSpPr>
        <p:spPr>
          <a:xfrm>
            <a:off x="4407927" y="2446592"/>
            <a:ext cx="501650" cy="379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4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4097493" y="330724"/>
            <a:ext cx="1668307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количество часов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5168184" y="660308"/>
            <a:ext cx="501650" cy="655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5168184" y="1594042"/>
            <a:ext cx="501650" cy="1109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5041900" y="1337192"/>
            <a:ext cx="723900" cy="250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8E36BA6D-8034-42DE-8E3A-EA65D1004FA5}"/>
              </a:ext>
            </a:extLst>
          </p:cNvPr>
          <p:cNvSpPr/>
          <p:nvPr/>
        </p:nvSpPr>
        <p:spPr>
          <a:xfrm>
            <a:off x="5892084" y="1587500"/>
            <a:ext cx="501650" cy="1115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BBDD30A-9B31-4B69-8193-2247521637A1}"/>
              </a:ext>
            </a:extLst>
          </p:cNvPr>
          <p:cNvSpPr/>
          <p:nvPr/>
        </p:nvSpPr>
        <p:spPr>
          <a:xfrm>
            <a:off x="5765800" y="1339033"/>
            <a:ext cx="723900" cy="250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57713AA0-5F9A-4827-9AEC-6659E093D86B}"/>
              </a:ext>
            </a:extLst>
          </p:cNvPr>
          <p:cNvSpPr/>
          <p:nvPr/>
        </p:nvSpPr>
        <p:spPr>
          <a:xfrm>
            <a:off x="5876925" y="660308"/>
            <a:ext cx="501650" cy="655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456B42-FE3C-4A30-92D2-F07DA76C5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084" y="2727257"/>
            <a:ext cx="1486107" cy="40010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7120E3-C332-4A64-88D6-573C40FF9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358" y="2703442"/>
            <a:ext cx="1438476" cy="4477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80762C-45B8-44C1-B17E-13939F678E5E}"/>
              </a:ext>
            </a:extLst>
          </p:cNvPr>
          <p:cNvSpPr txBox="1"/>
          <p:nvPr/>
        </p:nvSpPr>
        <p:spPr>
          <a:xfrm>
            <a:off x="5782088" y="328716"/>
            <a:ext cx="122329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доля ставки</a:t>
            </a:r>
          </a:p>
        </p:txBody>
      </p:sp>
    </p:spTree>
    <p:extLst>
      <p:ext uri="{BB962C8B-B14F-4D97-AF65-F5344CB8AC3E}">
        <p14:creationId xmlns:p14="http://schemas.microsoft.com/office/powerpoint/2010/main" val="160082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6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6275029" y="347766"/>
            <a:ext cx="77859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Лекции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641350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F7B7B45-4637-4F02-A6EB-E3EA7EA28EBB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56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6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6149975" y="320471"/>
            <a:ext cx="1765300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Занят. </a:t>
            </a:r>
            <a:r>
              <a:rPr lang="ru-RU" dirty="0" err="1"/>
              <a:t>семин</a:t>
            </a:r>
            <a:r>
              <a:rPr lang="ru-RU" dirty="0"/>
              <a:t>. типа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678180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B0E10B3-F91C-4DE2-A8DF-E1C61618473C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417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124699" y="319991"/>
            <a:ext cx="50165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ИЗ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713105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A2886EB-1522-4711-8CDD-A9642C3645E3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60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404714" y="328716"/>
            <a:ext cx="42422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АК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737235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32900C8-6E31-49D0-B43E-1EFD78DF9EB8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868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053619" y="354147"/>
            <a:ext cx="1719620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количество часов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767715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A26BE29-7935-4E8F-AC3F-4751E896A775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076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598389" y="330224"/>
            <a:ext cx="123067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доля ставки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7962900" y="655543"/>
            <a:ext cx="501650" cy="664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7156450" y="1538595"/>
            <a:ext cx="501650" cy="1357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6457950" y="1337192"/>
            <a:ext cx="1898650" cy="174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E51BB1-F39B-4ACA-A219-0E8B536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64" y="2895600"/>
            <a:ext cx="3658111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535F5-BCB5-4A6F-86E1-76D2093FA637}"/>
              </a:ext>
            </a:extLst>
          </p:cNvPr>
          <p:cNvSpPr txBox="1"/>
          <p:nvPr/>
        </p:nvSpPr>
        <p:spPr>
          <a:xfrm>
            <a:off x="1754957" y="336976"/>
            <a:ext cx="279420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629A8C7-C713-4B7B-B774-5D5B2FE84588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640C8-6368-4F3C-8D87-6E034EE17466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C16B920-9773-485F-81A4-6F3D7ACEE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CDC5B1B-5E14-4386-8617-DDC43C6B945E}"/>
              </a:ext>
            </a:extLst>
          </p:cNvPr>
          <p:cNvSpPr/>
          <p:nvPr/>
        </p:nvSpPr>
        <p:spPr>
          <a:xfrm>
            <a:off x="2261347" y="2895600"/>
            <a:ext cx="1781424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CFC540B-2D2F-42B0-BBA6-E9B333BC63E7}"/>
              </a:ext>
            </a:extLst>
          </p:cNvPr>
          <p:cNvSpPr/>
          <p:nvPr/>
        </p:nvSpPr>
        <p:spPr>
          <a:xfrm>
            <a:off x="5224563" y="2895600"/>
            <a:ext cx="3658112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3AEB56-6278-4D6C-AF31-586F9E13839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042771" y="3048000"/>
            <a:ext cx="11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61C4675-FC81-40A9-9876-2EC5DEC2DE47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807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21" y="749665"/>
            <a:ext cx="8943975" cy="35782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72291" y="763635"/>
            <a:ext cx="1455420" cy="3543300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4971596" y="736965"/>
            <a:ext cx="4123690" cy="149115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4971596" y="1225915"/>
            <a:ext cx="4157980" cy="3102610"/>
          </a:xfrm>
          <a:prstGeom prst="rect">
            <a:avLst/>
          </a:prstGeom>
          <a:solidFill>
            <a:srgbClr val="92D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9" name="Прямое соединение 8"/>
          <p:cNvCxnSpPr>
            <a:cxnSpLocks/>
          </p:cNvCxnSpPr>
          <p:nvPr/>
        </p:nvCxnSpPr>
        <p:spPr>
          <a:xfrm>
            <a:off x="722811" y="1354185"/>
            <a:ext cx="5118042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6058688" y="1449435"/>
            <a:ext cx="63500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3" name="Прямая со стрелкой 2"/>
          <p:cNvCxnSpPr/>
          <p:nvPr/>
        </p:nvCxnSpPr>
        <p:spPr>
          <a:xfrm flipH="1" flipV="1">
            <a:off x="5855488" y="1332595"/>
            <a:ext cx="180000" cy="1206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833" y="1479144"/>
            <a:ext cx="600075" cy="404132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722811" y="1594215"/>
            <a:ext cx="1228090" cy="306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886006" y="1333865"/>
            <a:ext cx="6350" cy="2819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4"/>
          <a:srcRect t="-10742" r="41571"/>
          <a:stretch>
            <a:fillRect/>
          </a:stretch>
        </p:blipFill>
        <p:spPr>
          <a:xfrm>
            <a:off x="722811" y="1594215"/>
            <a:ext cx="1228090" cy="274955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6123428" y="775065"/>
            <a:ext cx="50673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5840853" y="987155"/>
            <a:ext cx="28257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863" y="796431"/>
            <a:ext cx="391795" cy="368748"/>
          </a:xfrm>
          <a:prstGeom prst="rect">
            <a:avLst/>
          </a:prstGeom>
        </p:spPr>
      </p:pic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0306657A-227C-44BA-80C7-C83E493A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7942"/>
            <a:ext cx="8520600" cy="607800"/>
          </a:xfrm>
        </p:spPr>
        <p:txBody>
          <a:bodyPr/>
          <a:lstStyle/>
          <a:p>
            <a:r>
              <a:rPr lang="ru-RU" dirty="0"/>
              <a:t>Учебный план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66CFC20-F2EA-4697-A37C-31FA9ACBF576}"/>
              </a:ext>
            </a:extLst>
          </p:cNvPr>
          <p:cNvSpPr/>
          <p:nvPr/>
        </p:nvSpPr>
        <p:spPr>
          <a:xfrm>
            <a:off x="4971596" y="894920"/>
            <a:ext cx="4123690" cy="197644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10" name="Прямое соединение 9"/>
          <p:cNvCxnSpPr/>
          <p:nvPr/>
        </p:nvCxnSpPr>
        <p:spPr>
          <a:xfrm>
            <a:off x="5832597" y="875395"/>
            <a:ext cx="0" cy="47879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bldLvl="0" animBg="1"/>
      <p:bldP spid="8" grpId="1" animBg="1"/>
      <p:bldP spid="2" grpId="0" animBg="1"/>
      <p:bldP spid="2" grpId="1" animBg="1"/>
      <p:bldP spid="12" grpId="0" bldLvl="0" animBg="1"/>
      <p:bldP spid="12" grpId="1" animBg="1"/>
      <p:bldP spid="15" grpId="0" bldLvl="0" animBg="1"/>
      <p:bldP spid="15" grpId="1" animBg="1"/>
      <p:bldP spid="18" grpId="1" animBg="1"/>
      <p:bldP spid="18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Предметная </a:t>
            </a:r>
            <a:r>
              <a:rPr lang="en-US" dirty="0"/>
              <a:t>область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EC2FEEB-73FC-48B8-BAED-A64E1108453A}"/>
              </a:ext>
            </a:extLst>
          </p:cNvPr>
          <p:cNvSpPr/>
          <p:nvPr/>
        </p:nvSpPr>
        <p:spPr>
          <a:xfrm>
            <a:off x="311700" y="2571476"/>
            <a:ext cx="6705050" cy="990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40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23BCD84-14C3-4E33-88AB-4A82D7813BEC}"/>
              </a:ext>
            </a:extLst>
          </p:cNvPr>
          <p:cNvSpPr/>
          <p:nvPr/>
        </p:nvSpPr>
        <p:spPr>
          <a:xfrm>
            <a:off x="311700" y="2571476"/>
            <a:ext cx="10599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ИСТ-2</a:t>
            </a:r>
            <a:r>
              <a:rPr lang="en-US" dirty="0"/>
              <a:t>1</a:t>
            </a:r>
            <a:r>
              <a:rPr lang="ru-RU" dirty="0"/>
              <a:t>_1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B4D76C-3520-486D-A32D-3A8F2E7A357B}"/>
              </a:ext>
            </a:extLst>
          </p:cNvPr>
          <p:cNvSpPr/>
          <p:nvPr/>
        </p:nvSpPr>
        <p:spPr>
          <a:xfrm>
            <a:off x="1454700" y="2571476"/>
            <a:ext cx="10599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ИСТ-2</a:t>
            </a:r>
            <a:r>
              <a:rPr lang="en-US" dirty="0"/>
              <a:t>1</a:t>
            </a:r>
            <a:r>
              <a:rPr lang="ru-RU" dirty="0"/>
              <a:t>_2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6947922-8C67-4AA3-8BBE-50033F1809B4}"/>
              </a:ext>
            </a:extLst>
          </p:cNvPr>
          <p:cNvSpPr/>
          <p:nvPr/>
        </p:nvSpPr>
        <p:spPr>
          <a:xfrm>
            <a:off x="311700" y="2133326"/>
            <a:ext cx="6115604" cy="400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Направление: ИСТ 09.03.02 (Информационные системы и технологии)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05690-DA61-41AB-AF04-35B0B7B8118E}"/>
              </a:ext>
            </a:extLst>
          </p:cNvPr>
          <p:cNvSpPr txBox="1"/>
          <p:nvPr/>
        </p:nvSpPr>
        <p:spPr>
          <a:xfrm>
            <a:off x="2597700" y="2605111"/>
            <a:ext cx="318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chemeClr val="tx1"/>
                </a:solidFill>
              </a:rPr>
              <a:t>много</a:t>
            </a:r>
          </a:p>
        </p:txBody>
      </p:sp>
      <p:pic>
        <p:nvPicPr>
          <p:cNvPr id="12" name="Picture 2" descr="Excel 365 Последняя версия 2021 — Бесплатная загрузка и Oтзывы">
            <a:extLst>
              <a:ext uri="{FF2B5EF4-FFF2-40B4-BE49-F238E27FC236}">
                <a16:creationId xmlns:a16="http://schemas.microsoft.com/office/drawing/2014/main" id="{958EBFDF-EAB9-4C6A-9FFB-FE3C7335E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886" y="1056573"/>
            <a:ext cx="1092789" cy="95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94275A-4160-476E-BB22-80F4F9FD31EB}"/>
              </a:ext>
            </a:extLst>
          </p:cNvPr>
          <p:cNvSpPr txBox="1"/>
          <p:nvPr/>
        </p:nvSpPr>
        <p:spPr>
          <a:xfrm>
            <a:off x="6755850" y="839825"/>
            <a:ext cx="13740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Учебный план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57E01BA-95FC-4EB0-AD06-9B26195D7EFB}"/>
              </a:ext>
            </a:extLst>
          </p:cNvPr>
          <p:cNvSpPr/>
          <p:nvPr/>
        </p:nvSpPr>
        <p:spPr>
          <a:xfrm>
            <a:off x="6427304" y="2133326"/>
            <a:ext cx="410155" cy="400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80" name="Picture 8" descr="Links Icon Png #81696 - Free Icons Library">
            <a:extLst>
              <a:ext uri="{FF2B5EF4-FFF2-40B4-BE49-F238E27FC236}">
                <a16:creationId xmlns:a16="http://schemas.microsoft.com/office/drawing/2014/main" id="{E08A8869-791D-4CCA-A68F-689F92F0B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279" y="1685285"/>
            <a:ext cx="688431" cy="68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8B1502A2-E49A-4C3E-BF99-E75EBB53487C}"/>
              </a:ext>
            </a:extLst>
          </p:cNvPr>
          <p:cNvCxnSpPr>
            <a:cxnSpLocks/>
            <a:endCxn id="3" idx="2"/>
          </p:cNvCxnSpPr>
          <p:nvPr/>
        </p:nvCxnSpPr>
        <p:spPr>
          <a:xfrm rot="10800000" flipV="1">
            <a:off x="841650" y="1974110"/>
            <a:ext cx="7045050" cy="1587966"/>
          </a:xfrm>
          <a:prstGeom prst="bentConnector4">
            <a:avLst>
              <a:gd name="adj1" fmla="val -67"/>
              <a:gd name="adj2" fmla="val 1188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8B0CA712-AE4C-43A1-9FD7-4585EFCB390F}"/>
              </a:ext>
            </a:extLst>
          </p:cNvPr>
          <p:cNvCxnSpPr>
            <a:cxnSpLocks/>
            <a:endCxn id="8" idx="2"/>
          </p:cNvCxnSpPr>
          <p:nvPr/>
        </p:nvCxnSpPr>
        <p:spPr>
          <a:xfrm rot="10800000" flipV="1">
            <a:off x="1984650" y="1974110"/>
            <a:ext cx="5767872" cy="1587966"/>
          </a:xfrm>
          <a:prstGeom prst="bentConnector4">
            <a:avLst>
              <a:gd name="adj1" fmla="val 29"/>
              <a:gd name="adj2" fmla="val 11359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D345133-0ED8-41A9-A5F2-C6F5FD6FA1AB}"/>
              </a:ext>
            </a:extLst>
          </p:cNvPr>
          <p:cNvSpPr/>
          <p:nvPr/>
        </p:nvSpPr>
        <p:spPr>
          <a:xfrm>
            <a:off x="311700" y="1448144"/>
            <a:ext cx="1782143" cy="4270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Кафедра ВТИСИТ</a:t>
            </a:r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942523A1-4596-4403-9C4A-AC1703AFCA58}"/>
              </a:ext>
            </a:extLst>
          </p:cNvPr>
          <p:cNvCxnSpPr>
            <a:cxnSpLocks/>
            <a:stCxn id="2" idx="3"/>
            <a:endCxn id="4" idx="0"/>
          </p:cNvCxnSpPr>
          <p:nvPr/>
        </p:nvCxnSpPr>
        <p:spPr>
          <a:xfrm>
            <a:off x="2093843" y="1661687"/>
            <a:ext cx="1275659" cy="47163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8" grpId="0" animBg="1"/>
      <p:bldP spid="4" grpId="0" animBg="1"/>
      <p:bldP spid="5" grpId="0"/>
      <p:bldP spid="13" grpId="0" animBg="1"/>
      <p:bldP spid="18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5018A-3D9E-470D-9AF3-F81C82B7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FA00B2-158C-4542-A413-B0F7282C79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236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3565E-E71F-49E1-8F39-DE2D5EDF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pic>
        <p:nvPicPr>
          <p:cNvPr id="1030" name="Picture 6" descr="Content management system - Free computer icons">
            <a:extLst>
              <a:ext uri="{FF2B5EF4-FFF2-40B4-BE49-F238E27FC236}">
                <a16:creationId xmlns:a16="http://schemas.microsoft.com/office/drawing/2014/main" id="{87134640-9137-4ED9-B384-949698158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2223822"/>
            <a:ext cx="943279" cy="94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7716EB-4287-4143-B6DC-2F2F6795D682}"/>
              </a:ext>
            </a:extLst>
          </p:cNvPr>
          <p:cNvSpPr txBox="1"/>
          <p:nvPr/>
        </p:nvSpPr>
        <p:spPr>
          <a:xfrm>
            <a:off x="525494" y="3167101"/>
            <a:ext cx="44253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pPr algn="ctr"/>
            <a:r>
              <a:rPr lang="ru-RU" dirty="0"/>
              <a:t>ИС</a:t>
            </a:r>
          </a:p>
        </p:txBody>
      </p:sp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8C054A74-D637-4F0F-9DE1-C62AD19F0680}"/>
              </a:ext>
            </a:extLst>
          </p:cNvPr>
          <p:cNvCxnSpPr>
            <a:cxnSpLocks/>
            <a:stCxn id="1030" idx="3"/>
          </p:cNvCxnSpPr>
          <p:nvPr/>
        </p:nvCxnSpPr>
        <p:spPr>
          <a:xfrm flipV="1">
            <a:off x="1254979" y="1360627"/>
            <a:ext cx="1978339" cy="1334835"/>
          </a:xfrm>
          <a:prstGeom prst="bentConnector3">
            <a:avLst>
              <a:gd name="adj1" fmla="val 218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979D5E2-D4A6-4F0C-900C-A0168294E0F3}"/>
              </a:ext>
            </a:extLst>
          </p:cNvPr>
          <p:cNvSpPr/>
          <p:nvPr/>
        </p:nvSpPr>
        <p:spPr>
          <a:xfrm>
            <a:off x="2130269" y="1080975"/>
            <a:ext cx="4199308" cy="76809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Автоматизированное формирование кадрового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проф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-пред состава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26CE36C7-D79A-4D48-AA40-87CD78B12654}"/>
              </a:ext>
            </a:extLst>
          </p:cNvPr>
          <p:cNvSpPr/>
          <p:nvPr/>
        </p:nvSpPr>
        <p:spPr>
          <a:xfrm>
            <a:off x="2130269" y="2139441"/>
            <a:ext cx="4199308" cy="76809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Контролирование соответствие требованием ФГОС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32F6E435-A288-47F7-BAEA-7E58EACD9E0D}"/>
              </a:ext>
            </a:extLst>
          </p:cNvPr>
          <p:cNvSpPr/>
          <p:nvPr/>
        </p:nvSpPr>
        <p:spPr>
          <a:xfrm>
            <a:off x="6818178" y="2086814"/>
            <a:ext cx="2167997" cy="76809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Экспорт кадровой справки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CD8DA559-BF22-40E0-B7A0-B3A1CEC0E570}"/>
              </a:ext>
            </a:extLst>
          </p:cNvPr>
          <p:cNvCxnSpPr>
            <a:stCxn id="1030" idx="3"/>
            <a:endCxn id="14" idx="1"/>
          </p:cNvCxnSpPr>
          <p:nvPr/>
        </p:nvCxnSpPr>
        <p:spPr>
          <a:xfrm flipV="1">
            <a:off x="1254979" y="2523489"/>
            <a:ext cx="875290" cy="17197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1E29206B-8F9A-471C-8B15-79F76169CD22}"/>
              </a:ext>
            </a:extLst>
          </p:cNvPr>
          <p:cNvSpPr/>
          <p:nvPr/>
        </p:nvSpPr>
        <p:spPr>
          <a:xfrm>
            <a:off x="2130269" y="3134133"/>
            <a:ext cx="4199308" cy="76809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Помощь организации планирования учебной нагрузки</a:t>
            </a:r>
          </a:p>
        </p:txBody>
      </p: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5CAEBDC0-C646-4941-B25D-FC7A124253C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254979" y="2693562"/>
            <a:ext cx="875290" cy="8246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авая фигурная скобка 6">
            <a:extLst>
              <a:ext uri="{FF2B5EF4-FFF2-40B4-BE49-F238E27FC236}">
                <a16:creationId xmlns:a16="http://schemas.microsoft.com/office/drawing/2014/main" id="{E6326281-D150-46E0-976D-0E84D444E0E7}"/>
              </a:ext>
            </a:extLst>
          </p:cNvPr>
          <p:cNvSpPr/>
          <p:nvPr/>
        </p:nvSpPr>
        <p:spPr>
          <a:xfrm>
            <a:off x="6329576" y="1080975"/>
            <a:ext cx="475445" cy="2821254"/>
          </a:xfrm>
          <a:prstGeom prst="rightBrace">
            <a:avLst>
              <a:gd name="adj1" fmla="val 8333"/>
              <a:gd name="adj2" fmla="val 495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99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56666-3043-49E8-8BC6-F4BFE369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01D4656-1FE1-410C-9EDD-999B3DDE398E}"/>
              </a:ext>
            </a:extLst>
          </p:cNvPr>
          <p:cNvSpPr/>
          <p:nvPr/>
        </p:nvSpPr>
        <p:spPr>
          <a:xfrm>
            <a:off x="311700" y="1291409"/>
            <a:ext cx="1782143" cy="4270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Кафедра ВТИСИТ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07B53AE-F67E-4579-91A6-3B76C4C13598}"/>
              </a:ext>
            </a:extLst>
          </p:cNvPr>
          <p:cNvSpPr/>
          <p:nvPr/>
        </p:nvSpPr>
        <p:spPr>
          <a:xfrm>
            <a:off x="7050157" y="1290040"/>
            <a:ext cx="1782143" cy="4270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Кафедра высшей математики</a:t>
            </a:r>
          </a:p>
        </p:txBody>
      </p:sp>
      <p:pic>
        <p:nvPicPr>
          <p:cNvPr id="11" name="Picture 4" descr="Группа пользователей 2 Иконка">
            <a:extLst>
              <a:ext uri="{FF2B5EF4-FFF2-40B4-BE49-F238E27FC236}">
                <a16:creationId xmlns:a16="http://schemas.microsoft.com/office/drawing/2014/main" id="{9491A3CB-B47A-4127-9BF6-4DA14885A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449" y="3689722"/>
            <a:ext cx="925996" cy="92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3A6DDD-465F-4774-BC94-3B4D78BE74C0}"/>
              </a:ext>
            </a:extLst>
          </p:cNvPr>
          <p:cNvSpPr txBox="1"/>
          <p:nvPr/>
        </p:nvSpPr>
        <p:spPr>
          <a:xfrm>
            <a:off x="1584655" y="4307941"/>
            <a:ext cx="101021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ru-RU" dirty="0"/>
              <a:t>ИСТ-21_1</a:t>
            </a:r>
          </a:p>
        </p:txBody>
      </p:sp>
      <p:pic>
        <p:nvPicPr>
          <p:cNvPr id="13" name="Picture 6" descr="Иконка «Учебный план» — скачай бесплатно PNG и векторе">
            <a:extLst>
              <a:ext uri="{FF2B5EF4-FFF2-40B4-BE49-F238E27FC236}">
                <a16:creationId xmlns:a16="http://schemas.microsoft.com/office/drawing/2014/main" id="{0D2424B3-5086-4BE7-89B4-F2452E9A7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19" y="3046814"/>
            <a:ext cx="1040256" cy="104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013E3B-0940-4019-A7F3-A8E97826F6E2}"/>
              </a:ext>
            </a:extLst>
          </p:cNvPr>
          <p:cNvSpPr txBox="1"/>
          <p:nvPr/>
        </p:nvSpPr>
        <p:spPr>
          <a:xfrm>
            <a:off x="3505200" y="4000164"/>
            <a:ext cx="13740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Учебный план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21071C7-404E-4A6C-8EC8-848156EE4DD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545445" y="4152720"/>
            <a:ext cx="8861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BEA2CC8-913C-4094-A6F9-CA02A02E5DD9}"/>
              </a:ext>
            </a:extLst>
          </p:cNvPr>
          <p:cNvSpPr/>
          <p:nvPr/>
        </p:nvSpPr>
        <p:spPr>
          <a:xfrm>
            <a:off x="4448631" y="2608035"/>
            <a:ext cx="1261254" cy="55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Математика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C143F0A-D74D-482B-91C3-E5B24411129B}"/>
              </a:ext>
            </a:extLst>
          </p:cNvPr>
          <p:cNvSpPr/>
          <p:nvPr/>
        </p:nvSpPr>
        <p:spPr>
          <a:xfrm>
            <a:off x="2674609" y="2615149"/>
            <a:ext cx="1261254" cy="55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accent6">
                    <a:lumMod val="50000"/>
                  </a:schemeClr>
                </a:solidFill>
              </a:rPr>
              <a:t>Информатика</a:t>
            </a:r>
          </a:p>
        </p:txBody>
      </p:sp>
      <p:pic>
        <p:nvPicPr>
          <p:cNvPr id="2050" name="Picture 2" descr="Business Meeting Vector Line Icon. Stock Vector - Illustration of  corporate, manager: 112081260">
            <a:extLst>
              <a:ext uri="{FF2B5EF4-FFF2-40B4-BE49-F238E27FC236}">
                <a16:creationId xmlns:a16="http://schemas.microsoft.com/office/drawing/2014/main" id="{9E0F3D5A-83AD-40E7-AEE4-088314FC8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8854" r="6377" b="7714"/>
          <a:stretch/>
        </p:blipFill>
        <p:spPr bwMode="auto">
          <a:xfrm>
            <a:off x="674635" y="1717126"/>
            <a:ext cx="1056272" cy="105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usiness Meeting Vector Line Icon. Stock Vector - Illustration of  corporate, manager: 112081260">
            <a:extLst>
              <a:ext uri="{FF2B5EF4-FFF2-40B4-BE49-F238E27FC236}">
                <a16:creationId xmlns:a16="http://schemas.microsoft.com/office/drawing/2014/main" id="{648FD172-737C-41DD-A769-25FD749DB2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8854" r="6377" b="7714"/>
          <a:stretch/>
        </p:blipFill>
        <p:spPr bwMode="auto">
          <a:xfrm>
            <a:off x="7413092" y="1717126"/>
            <a:ext cx="1056272" cy="105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2F9C9509-BCA0-43C3-9984-90D635D25B56}"/>
              </a:ext>
            </a:extLst>
          </p:cNvPr>
          <p:cNvCxnSpPr>
            <a:stCxn id="13" idx="1"/>
            <a:endCxn id="17" idx="2"/>
          </p:cNvCxnSpPr>
          <p:nvPr/>
        </p:nvCxnSpPr>
        <p:spPr>
          <a:xfrm rot="10800000">
            <a:off x="3305237" y="3167318"/>
            <a:ext cx="366883" cy="39962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B7D4C4B2-4700-4364-98A6-5F56B5142F87}"/>
              </a:ext>
            </a:extLst>
          </p:cNvPr>
          <p:cNvCxnSpPr>
            <a:stCxn id="13" idx="3"/>
            <a:endCxn id="16" idx="2"/>
          </p:cNvCxnSpPr>
          <p:nvPr/>
        </p:nvCxnSpPr>
        <p:spPr>
          <a:xfrm flipV="1">
            <a:off x="4712375" y="3160204"/>
            <a:ext cx="366883" cy="40673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59C75F06-68B2-4055-8056-410296471A87}"/>
              </a:ext>
            </a:extLst>
          </p:cNvPr>
          <p:cNvCxnSpPr>
            <a:stCxn id="4" idx="3"/>
            <a:endCxn id="17" idx="0"/>
          </p:cNvCxnSpPr>
          <p:nvPr/>
        </p:nvCxnSpPr>
        <p:spPr>
          <a:xfrm>
            <a:off x="2093843" y="1504952"/>
            <a:ext cx="1211393" cy="1110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81E2A6BC-57CA-4717-90F0-69ED7890A6B0}"/>
              </a:ext>
            </a:extLst>
          </p:cNvPr>
          <p:cNvCxnSpPr>
            <a:stCxn id="16" idx="0"/>
            <a:endCxn id="5" idx="1"/>
          </p:cNvCxnSpPr>
          <p:nvPr/>
        </p:nvCxnSpPr>
        <p:spPr>
          <a:xfrm rot="5400000" flipH="1" flipV="1">
            <a:off x="5512481" y="1070360"/>
            <a:ext cx="1104452" cy="197089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A5CCAA26-C47C-45A8-A708-417EB6D1CC33}"/>
              </a:ext>
            </a:extLst>
          </p:cNvPr>
          <p:cNvCxnSpPr>
            <a:endCxn id="16" idx="0"/>
          </p:cNvCxnSpPr>
          <p:nvPr/>
        </p:nvCxnSpPr>
        <p:spPr>
          <a:xfrm>
            <a:off x="1730907" y="2416629"/>
            <a:ext cx="3348351" cy="191406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6" descr="Modern Check Mark Icons Stock Vector (Royalty Free) 187699628">
            <a:extLst>
              <a:ext uri="{FF2B5EF4-FFF2-40B4-BE49-F238E27FC236}">
                <a16:creationId xmlns:a16="http://schemas.microsoft.com/office/drawing/2014/main" id="{86E5B7D5-1822-4EDA-A23F-F8C44DE89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30" t="27481" r="9398" b="35904"/>
          <a:stretch/>
        </p:blipFill>
        <p:spPr bwMode="auto">
          <a:xfrm>
            <a:off x="1768401" y="1797685"/>
            <a:ext cx="506765" cy="53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80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14" grpId="0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56666-3043-49E8-8BC6-F4BFE369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01D4656-1FE1-410C-9EDD-999B3DDE398E}"/>
              </a:ext>
            </a:extLst>
          </p:cNvPr>
          <p:cNvSpPr/>
          <p:nvPr/>
        </p:nvSpPr>
        <p:spPr>
          <a:xfrm>
            <a:off x="311700" y="1291409"/>
            <a:ext cx="1782143" cy="4270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Кафедра ВТИСИТ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07B53AE-F67E-4579-91A6-3B76C4C13598}"/>
              </a:ext>
            </a:extLst>
          </p:cNvPr>
          <p:cNvSpPr/>
          <p:nvPr/>
        </p:nvSpPr>
        <p:spPr>
          <a:xfrm>
            <a:off x="7050157" y="1290040"/>
            <a:ext cx="1782143" cy="4270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Кафедра высшей математики</a:t>
            </a:r>
          </a:p>
        </p:txBody>
      </p:sp>
      <p:pic>
        <p:nvPicPr>
          <p:cNvPr id="11" name="Picture 4" descr="Группа пользователей 2 Иконка">
            <a:extLst>
              <a:ext uri="{FF2B5EF4-FFF2-40B4-BE49-F238E27FC236}">
                <a16:creationId xmlns:a16="http://schemas.microsoft.com/office/drawing/2014/main" id="{9491A3CB-B47A-4127-9BF6-4DA14885A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444" y="3689722"/>
            <a:ext cx="925996" cy="92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3A6DDD-465F-4774-BC94-3B4D78BE74C0}"/>
              </a:ext>
            </a:extLst>
          </p:cNvPr>
          <p:cNvSpPr txBox="1"/>
          <p:nvPr/>
        </p:nvSpPr>
        <p:spPr>
          <a:xfrm>
            <a:off x="1581421" y="4307941"/>
            <a:ext cx="101021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ru-RU" dirty="0"/>
              <a:t>ИСТ-21_1</a:t>
            </a:r>
          </a:p>
        </p:txBody>
      </p:sp>
      <p:pic>
        <p:nvPicPr>
          <p:cNvPr id="13" name="Picture 6" descr="Иконка «Учебный план» — скачай бесплатно PNG и векторе">
            <a:extLst>
              <a:ext uri="{FF2B5EF4-FFF2-40B4-BE49-F238E27FC236}">
                <a16:creationId xmlns:a16="http://schemas.microsoft.com/office/drawing/2014/main" id="{0D2424B3-5086-4BE7-89B4-F2452E9A7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19" y="3046814"/>
            <a:ext cx="1040256" cy="104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013E3B-0940-4019-A7F3-A8E97826F6E2}"/>
              </a:ext>
            </a:extLst>
          </p:cNvPr>
          <p:cNvSpPr txBox="1"/>
          <p:nvPr/>
        </p:nvSpPr>
        <p:spPr>
          <a:xfrm>
            <a:off x="3505200" y="4000164"/>
            <a:ext cx="13740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Учебный план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21071C7-404E-4A6C-8EC8-848156EE4DD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545440" y="4152720"/>
            <a:ext cx="89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BEA2CC8-913C-4094-A6F9-CA02A02E5DD9}"/>
              </a:ext>
            </a:extLst>
          </p:cNvPr>
          <p:cNvSpPr/>
          <p:nvPr/>
        </p:nvSpPr>
        <p:spPr>
          <a:xfrm>
            <a:off x="4448631" y="2608035"/>
            <a:ext cx="1261254" cy="55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Математика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C143F0A-D74D-482B-91C3-E5B24411129B}"/>
              </a:ext>
            </a:extLst>
          </p:cNvPr>
          <p:cNvSpPr/>
          <p:nvPr/>
        </p:nvSpPr>
        <p:spPr>
          <a:xfrm>
            <a:off x="2674609" y="2615149"/>
            <a:ext cx="1261254" cy="55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chemeClr val="accent6">
                    <a:lumMod val="50000"/>
                  </a:schemeClr>
                </a:solidFill>
              </a:rPr>
              <a:t>Информатика</a:t>
            </a:r>
          </a:p>
        </p:txBody>
      </p:sp>
      <p:pic>
        <p:nvPicPr>
          <p:cNvPr id="2050" name="Picture 2" descr="Business Meeting Vector Line Icon. Stock Vector - Illustration of  corporate, manager: 112081260">
            <a:extLst>
              <a:ext uri="{FF2B5EF4-FFF2-40B4-BE49-F238E27FC236}">
                <a16:creationId xmlns:a16="http://schemas.microsoft.com/office/drawing/2014/main" id="{9E0F3D5A-83AD-40E7-AEE4-088314FC8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8854" r="6377" b="7714"/>
          <a:stretch/>
        </p:blipFill>
        <p:spPr bwMode="auto">
          <a:xfrm>
            <a:off x="674635" y="1717126"/>
            <a:ext cx="1056272" cy="105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usiness Meeting Vector Line Icon. Stock Vector - Illustration of  corporate, manager: 112081260">
            <a:extLst>
              <a:ext uri="{FF2B5EF4-FFF2-40B4-BE49-F238E27FC236}">
                <a16:creationId xmlns:a16="http://schemas.microsoft.com/office/drawing/2014/main" id="{648FD172-737C-41DD-A769-25FD749DB2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8854" r="6377" b="7714"/>
          <a:stretch/>
        </p:blipFill>
        <p:spPr bwMode="auto">
          <a:xfrm>
            <a:off x="7413092" y="1717126"/>
            <a:ext cx="1056272" cy="105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2F9C9509-BCA0-43C3-9984-90D635D25B56}"/>
              </a:ext>
            </a:extLst>
          </p:cNvPr>
          <p:cNvCxnSpPr>
            <a:stCxn id="13" idx="1"/>
            <a:endCxn id="17" idx="2"/>
          </p:cNvCxnSpPr>
          <p:nvPr/>
        </p:nvCxnSpPr>
        <p:spPr>
          <a:xfrm rot="10800000">
            <a:off x="3305237" y="3167318"/>
            <a:ext cx="366883" cy="39962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B7D4C4B2-4700-4364-98A6-5F56B5142F87}"/>
              </a:ext>
            </a:extLst>
          </p:cNvPr>
          <p:cNvCxnSpPr>
            <a:stCxn id="13" idx="3"/>
            <a:endCxn id="16" idx="2"/>
          </p:cNvCxnSpPr>
          <p:nvPr/>
        </p:nvCxnSpPr>
        <p:spPr>
          <a:xfrm flipV="1">
            <a:off x="4712375" y="3160204"/>
            <a:ext cx="366883" cy="40673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C7CFE969-EF9D-4FF7-A8F8-13FE8D8B0645}"/>
              </a:ext>
            </a:extLst>
          </p:cNvPr>
          <p:cNvCxnSpPr>
            <a:cxnSpLocks/>
            <a:stCxn id="2050" idx="2"/>
            <a:endCxn id="17" idx="1"/>
          </p:cNvCxnSpPr>
          <p:nvPr/>
        </p:nvCxnSpPr>
        <p:spPr>
          <a:xfrm rot="16200000" flipH="1">
            <a:off x="1877779" y="2094404"/>
            <a:ext cx="121822" cy="147183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9688ACE0-5F3F-4B5E-92AE-5B5ECFA8CDE2}"/>
              </a:ext>
            </a:extLst>
          </p:cNvPr>
          <p:cNvCxnSpPr>
            <a:cxnSpLocks/>
            <a:stCxn id="1026" idx="2"/>
            <a:endCxn id="16" idx="3"/>
          </p:cNvCxnSpPr>
          <p:nvPr/>
        </p:nvCxnSpPr>
        <p:spPr>
          <a:xfrm rot="5400000">
            <a:off x="6579977" y="1887842"/>
            <a:ext cx="126186" cy="186637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fuse, stop icon">
            <a:extLst>
              <a:ext uri="{FF2B5EF4-FFF2-40B4-BE49-F238E27FC236}">
                <a16:creationId xmlns:a16="http://schemas.microsoft.com/office/drawing/2014/main" id="{EA32E8E5-F810-4E3A-9302-1AB763ACE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985" y="2327395"/>
            <a:ext cx="430539" cy="43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5B08C0F1-F848-48FF-A4DB-6EDDA5B16EB5}"/>
              </a:ext>
            </a:extLst>
          </p:cNvPr>
          <p:cNvCxnSpPr>
            <a:cxnSpLocks/>
            <a:stCxn id="19" idx="2"/>
            <a:endCxn id="16" idx="3"/>
          </p:cNvCxnSpPr>
          <p:nvPr/>
        </p:nvCxnSpPr>
        <p:spPr>
          <a:xfrm rot="5400000">
            <a:off x="6768203" y="1711095"/>
            <a:ext cx="114708" cy="223134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0401CEF9-0175-49FF-BDB7-EC17B4DFDB2B}"/>
              </a:ext>
            </a:extLst>
          </p:cNvPr>
          <p:cNvCxnSpPr>
            <a:stCxn id="11" idx="1"/>
            <a:endCxn id="4" idx="1"/>
          </p:cNvCxnSpPr>
          <p:nvPr/>
        </p:nvCxnSpPr>
        <p:spPr>
          <a:xfrm rot="10800000">
            <a:off x="311700" y="1504952"/>
            <a:ext cx="1307744" cy="2647768"/>
          </a:xfrm>
          <a:prstGeom prst="bentConnector3">
            <a:avLst>
              <a:gd name="adj1" fmla="val 117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BA41512-6717-48D3-80BE-6CD020F0C232}"/>
              </a:ext>
            </a:extLst>
          </p:cNvPr>
          <p:cNvSpPr/>
          <p:nvPr/>
        </p:nvSpPr>
        <p:spPr>
          <a:xfrm>
            <a:off x="2582261" y="2517249"/>
            <a:ext cx="3227990" cy="1790692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0F99D9A7-75F8-48A9-8F43-C8A8FA5E6598}"/>
              </a:ext>
            </a:extLst>
          </p:cNvPr>
          <p:cNvCxnSpPr>
            <a:stCxn id="28" idx="0"/>
          </p:cNvCxnSpPr>
          <p:nvPr/>
        </p:nvCxnSpPr>
        <p:spPr>
          <a:xfrm rot="16200000" flipV="1">
            <a:off x="2506380" y="827372"/>
            <a:ext cx="555098" cy="2824655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A4DD9C40-9623-4FFC-8542-D59E0FF2A578}"/>
              </a:ext>
            </a:extLst>
          </p:cNvPr>
          <p:cNvCxnSpPr>
            <a:cxnSpLocks/>
            <a:endCxn id="1026" idx="1"/>
          </p:cNvCxnSpPr>
          <p:nvPr/>
        </p:nvCxnSpPr>
        <p:spPr>
          <a:xfrm>
            <a:off x="1395840" y="1892426"/>
            <a:ext cx="5965145" cy="650239"/>
          </a:xfrm>
          <a:prstGeom prst="bentConnector3">
            <a:avLst>
              <a:gd name="adj1" fmla="val 8534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0D0D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BAC4C-105D-44B2-9A38-5A55FE10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Реализация?</a:t>
            </a:r>
          </a:p>
        </p:txBody>
      </p:sp>
      <p:pic>
        <p:nvPicPr>
          <p:cNvPr id="1026" name="Picture 2" descr="Факультет радиоэлектроники и автоматики">
            <a:extLst>
              <a:ext uri="{FF2B5EF4-FFF2-40B4-BE49-F238E27FC236}">
                <a16:creationId xmlns:a16="http://schemas.microsoft.com/office/drawing/2014/main" id="{A769113D-93A4-41D5-A9B1-2F5425438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838465"/>
            <a:ext cx="733285" cy="73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Факультет радиоэлектроники и автоматики">
            <a:extLst>
              <a:ext uri="{FF2B5EF4-FFF2-40B4-BE49-F238E27FC236}">
                <a16:creationId xmlns:a16="http://schemas.microsoft.com/office/drawing/2014/main" id="{8D42306E-C9FE-4241-9160-F986E15F0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717" y="1838465"/>
            <a:ext cx="733285" cy="73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Группа пользователей 2 Иконка">
            <a:extLst>
              <a:ext uri="{FF2B5EF4-FFF2-40B4-BE49-F238E27FC236}">
                <a16:creationId xmlns:a16="http://schemas.microsoft.com/office/drawing/2014/main" id="{BB218B90-AEC8-45BB-BA18-E8D2C4E32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448" y="3689722"/>
            <a:ext cx="925996" cy="92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AF92D5-1060-4255-8342-E314A2E3220A}"/>
              </a:ext>
            </a:extLst>
          </p:cNvPr>
          <p:cNvSpPr txBox="1"/>
          <p:nvPr/>
        </p:nvSpPr>
        <p:spPr>
          <a:xfrm>
            <a:off x="134763" y="2571749"/>
            <a:ext cx="10871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ru-RU" dirty="0"/>
              <a:t>Кафедра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FBE27-643F-4CAC-BEF8-7FAF38C1C457}"/>
              </a:ext>
            </a:extLst>
          </p:cNvPr>
          <p:cNvSpPr txBox="1"/>
          <p:nvPr/>
        </p:nvSpPr>
        <p:spPr>
          <a:xfrm>
            <a:off x="7860780" y="2571749"/>
            <a:ext cx="99257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en-US" dirty="0"/>
              <a:t>N </a:t>
            </a:r>
            <a:r>
              <a:rPr lang="ru-RU" dirty="0"/>
              <a:t>кафедр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513B2-83AD-49E8-9713-2A8CDB0F6F09}"/>
              </a:ext>
            </a:extLst>
          </p:cNvPr>
          <p:cNvSpPr txBox="1"/>
          <p:nvPr/>
        </p:nvSpPr>
        <p:spPr>
          <a:xfrm>
            <a:off x="1699167" y="4307941"/>
            <a:ext cx="7665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ru-RU" dirty="0"/>
              <a:t>Группа</a:t>
            </a:r>
          </a:p>
        </p:txBody>
      </p:sp>
      <p:pic>
        <p:nvPicPr>
          <p:cNvPr id="1030" name="Picture 6" descr="Иконка «Учебный план» — скачай бесплатно PNG и векторе">
            <a:extLst>
              <a:ext uri="{FF2B5EF4-FFF2-40B4-BE49-F238E27FC236}">
                <a16:creationId xmlns:a16="http://schemas.microsoft.com/office/drawing/2014/main" id="{01D805A1-372B-420F-BA12-443D93CC2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19" y="3046814"/>
            <a:ext cx="1040256" cy="104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1639D3-62B6-40D4-B906-9A39E0FA9034}"/>
              </a:ext>
            </a:extLst>
          </p:cNvPr>
          <p:cNvSpPr txBox="1"/>
          <p:nvPr/>
        </p:nvSpPr>
        <p:spPr>
          <a:xfrm>
            <a:off x="3505200" y="4000164"/>
            <a:ext cx="13740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Учебный план</a:t>
            </a:r>
          </a:p>
        </p:txBody>
      </p:sp>
      <p:pic>
        <p:nvPicPr>
          <p:cNvPr id="1032" name="Picture 8" descr="Управлять – Бесплатные иконки: люди">
            <a:extLst>
              <a:ext uri="{FF2B5EF4-FFF2-40B4-BE49-F238E27FC236}">
                <a16:creationId xmlns:a16="http://schemas.microsoft.com/office/drawing/2014/main" id="{1E11DFA6-6F62-46C0-B95C-CB80F523B7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0" r="23027"/>
          <a:stretch/>
        </p:blipFill>
        <p:spPr bwMode="auto">
          <a:xfrm flipH="1">
            <a:off x="7111719" y="1899827"/>
            <a:ext cx="925998" cy="60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Управлять – Бесплатные иконки: люди">
            <a:extLst>
              <a:ext uri="{FF2B5EF4-FFF2-40B4-BE49-F238E27FC236}">
                <a16:creationId xmlns:a16="http://schemas.microsoft.com/office/drawing/2014/main" id="{0D68E87B-C470-4FC8-81C2-4F289A46F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0" r="23027"/>
          <a:stretch/>
        </p:blipFill>
        <p:spPr bwMode="auto">
          <a:xfrm>
            <a:off x="1044985" y="1901207"/>
            <a:ext cx="1002780" cy="60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FD35C8-E439-4CB7-922F-6F78574AC4EC}"/>
              </a:ext>
            </a:extLst>
          </p:cNvPr>
          <p:cNvSpPr txBox="1"/>
          <p:nvPr/>
        </p:nvSpPr>
        <p:spPr>
          <a:xfrm>
            <a:off x="906170" y="1634084"/>
            <a:ext cx="126669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ru-RU" dirty="0"/>
              <a:t>Заведующий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952595-3124-4C56-B8A9-5B6A9FDB152C}"/>
              </a:ext>
            </a:extLst>
          </p:cNvPr>
          <p:cNvSpPr txBox="1"/>
          <p:nvPr/>
        </p:nvSpPr>
        <p:spPr>
          <a:xfrm>
            <a:off x="6894428" y="1614623"/>
            <a:ext cx="126669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ru-RU" dirty="0"/>
              <a:t>Заведующий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16D6542-D9E2-4AC5-8813-D5103881E01D}"/>
              </a:ext>
            </a:extLst>
          </p:cNvPr>
          <p:cNvCxnSpPr>
            <a:cxnSpLocks/>
            <a:endCxn id="1030" idx="1"/>
          </p:cNvCxnSpPr>
          <p:nvPr/>
        </p:nvCxnSpPr>
        <p:spPr>
          <a:xfrm>
            <a:off x="2032281" y="2072530"/>
            <a:ext cx="1639838" cy="149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D8136E8-C637-41F8-BE89-7AFCD05BBEAA}"/>
              </a:ext>
            </a:extLst>
          </p:cNvPr>
          <p:cNvCxnSpPr>
            <a:cxnSpLocks/>
            <a:endCxn id="1030" idx="3"/>
          </p:cNvCxnSpPr>
          <p:nvPr/>
        </p:nvCxnSpPr>
        <p:spPr>
          <a:xfrm flipH="1">
            <a:off x="4712375" y="2355622"/>
            <a:ext cx="2399344" cy="121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10" descr="Правила авторского права – Бесплатные иконки: формы и символы">
            <a:extLst>
              <a:ext uri="{FF2B5EF4-FFF2-40B4-BE49-F238E27FC236}">
                <a16:creationId xmlns:a16="http://schemas.microsoft.com/office/drawing/2014/main" id="{970D63D6-1AF4-4D46-8C3B-3577A7DD6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043" y="1451022"/>
            <a:ext cx="976538" cy="9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4EDD694-2D49-4692-A233-2742B7B93711}"/>
              </a:ext>
            </a:extLst>
          </p:cNvPr>
          <p:cNvSpPr txBox="1"/>
          <p:nvPr/>
        </p:nvSpPr>
        <p:spPr>
          <a:xfrm>
            <a:off x="3845307" y="1210086"/>
            <a:ext cx="68800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ru-RU" dirty="0"/>
              <a:t>ФГОС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A3EDEB1-A8DB-4905-A39A-FBAFD3A2B9C2}"/>
              </a:ext>
            </a:extLst>
          </p:cNvPr>
          <p:cNvCxnSpPr>
            <a:stCxn id="32" idx="1"/>
          </p:cNvCxnSpPr>
          <p:nvPr/>
        </p:nvCxnSpPr>
        <p:spPr>
          <a:xfrm flipH="1">
            <a:off x="2782957" y="1939291"/>
            <a:ext cx="918086" cy="78634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B0AAD75C-B05D-4114-BA3E-3DB0E8D9770B}"/>
              </a:ext>
            </a:extLst>
          </p:cNvPr>
          <p:cNvCxnSpPr>
            <a:stCxn id="32" idx="3"/>
          </p:cNvCxnSpPr>
          <p:nvPr/>
        </p:nvCxnSpPr>
        <p:spPr>
          <a:xfrm>
            <a:off x="4677581" y="1939291"/>
            <a:ext cx="1014228" cy="11075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Modern Check Mark Icons Stock Vector (Royalty Free) 187699628">
            <a:extLst>
              <a:ext uri="{FF2B5EF4-FFF2-40B4-BE49-F238E27FC236}">
                <a16:creationId xmlns:a16="http://schemas.microsoft.com/office/drawing/2014/main" id="{E5608FDA-43A5-4164-85EF-95118C7B70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8" t="28792" r="51562" b="37099"/>
          <a:stretch/>
        </p:blipFill>
        <p:spPr bwMode="auto">
          <a:xfrm>
            <a:off x="2565357" y="1887064"/>
            <a:ext cx="552512" cy="52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odern Check Mark Icons Stock Vector (Royalty Free) 187699628">
            <a:extLst>
              <a:ext uri="{FF2B5EF4-FFF2-40B4-BE49-F238E27FC236}">
                <a16:creationId xmlns:a16="http://schemas.microsoft.com/office/drawing/2014/main" id="{9CFA31F2-1754-4103-AE85-CB704C2C0F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30" t="27481" r="9398" b="35904"/>
          <a:stretch/>
        </p:blipFill>
        <p:spPr bwMode="auto">
          <a:xfrm>
            <a:off x="5573463" y="2332464"/>
            <a:ext cx="506765" cy="53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C9A74C66-DEE0-4A5F-9F95-E0E99F638D6A}"/>
              </a:ext>
            </a:extLst>
          </p:cNvPr>
          <p:cNvCxnSpPr>
            <a:cxnSpLocks/>
            <a:stCxn id="1028" idx="3"/>
            <a:endCxn id="10" idx="1"/>
          </p:cNvCxnSpPr>
          <p:nvPr/>
        </p:nvCxnSpPr>
        <p:spPr>
          <a:xfrm>
            <a:off x="2545444" y="4152720"/>
            <a:ext cx="959756" cy="1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29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 animBg="1"/>
      <p:bldP spid="10" grpId="0" animBg="1"/>
      <p:bldP spid="8" grpId="0" animBg="1"/>
      <p:bldP spid="17" grpId="0" animBg="1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BAC4C-105D-44B2-9A38-5A55FE10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pic>
        <p:nvPicPr>
          <p:cNvPr id="1026" name="Picture 2" descr="Факультет радиоэлектроники и автоматики">
            <a:extLst>
              <a:ext uri="{FF2B5EF4-FFF2-40B4-BE49-F238E27FC236}">
                <a16:creationId xmlns:a16="http://schemas.microsoft.com/office/drawing/2014/main" id="{A769113D-93A4-41D5-A9B1-2F5425438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838465"/>
            <a:ext cx="733285" cy="73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Факультет радиоэлектроники и автоматики">
            <a:extLst>
              <a:ext uri="{FF2B5EF4-FFF2-40B4-BE49-F238E27FC236}">
                <a16:creationId xmlns:a16="http://schemas.microsoft.com/office/drawing/2014/main" id="{8D42306E-C9FE-4241-9160-F986E15F0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717" y="1838465"/>
            <a:ext cx="733285" cy="73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AF92D5-1060-4255-8342-E314A2E3220A}"/>
              </a:ext>
            </a:extLst>
          </p:cNvPr>
          <p:cNvSpPr txBox="1"/>
          <p:nvPr/>
        </p:nvSpPr>
        <p:spPr>
          <a:xfrm>
            <a:off x="134763" y="2571749"/>
            <a:ext cx="10871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ru-RU" dirty="0"/>
              <a:t>Кафедра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FBE27-643F-4CAC-BEF8-7FAF38C1C457}"/>
              </a:ext>
            </a:extLst>
          </p:cNvPr>
          <p:cNvSpPr txBox="1"/>
          <p:nvPr/>
        </p:nvSpPr>
        <p:spPr>
          <a:xfrm>
            <a:off x="7860780" y="2571749"/>
            <a:ext cx="10871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ru-RU" dirty="0"/>
              <a:t>Кафедра 2</a:t>
            </a:r>
          </a:p>
        </p:txBody>
      </p:sp>
      <p:pic>
        <p:nvPicPr>
          <p:cNvPr id="1030" name="Picture 6" descr="Иконка «Учебный план» — скачай бесплатно PNG и векторе">
            <a:extLst>
              <a:ext uri="{FF2B5EF4-FFF2-40B4-BE49-F238E27FC236}">
                <a16:creationId xmlns:a16="http://schemas.microsoft.com/office/drawing/2014/main" id="{01D805A1-372B-420F-BA12-443D93CC2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19" y="3046814"/>
            <a:ext cx="1040256" cy="104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1639D3-62B6-40D4-B906-9A39E0FA9034}"/>
              </a:ext>
            </a:extLst>
          </p:cNvPr>
          <p:cNvSpPr txBox="1"/>
          <p:nvPr/>
        </p:nvSpPr>
        <p:spPr>
          <a:xfrm>
            <a:off x="3505200" y="4000164"/>
            <a:ext cx="13740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Учебный план</a:t>
            </a:r>
          </a:p>
        </p:txBody>
      </p:sp>
      <p:pic>
        <p:nvPicPr>
          <p:cNvPr id="1032" name="Picture 8" descr="Управлять – Бесплатные иконки: люди">
            <a:extLst>
              <a:ext uri="{FF2B5EF4-FFF2-40B4-BE49-F238E27FC236}">
                <a16:creationId xmlns:a16="http://schemas.microsoft.com/office/drawing/2014/main" id="{1E11DFA6-6F62-46C0-B95C-CB80F523B7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0" r="23027"/>
          <a:stretch/>
        </p:blipFill>
        <p:spPr bwMode="auto">
          <a:xfrm flipH="1">
            <a:off x="7111719" y="1899827"/>
            <a:ext cx="925998" cy="60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Управлять – Бесплатные иконки: люди">
            <a:extLst>
              <a:ext uri="{FF2B5EF4-FFF2-40B4-BE49-F238E27FC236}">
                <a16:creationId xmlns:a16="http://schemas.microsoft.com/office/drawing/2014/main" id="{0D68E87B-C470-4FC8-81C2-4F289A46F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0" r="23027"/>
          <a:stretch/>
        </p:blipFill>
        <p:spPr bwMode="auto">
          <a:xfrm>
            <a:off x="1044985" y="1901207"/>
            <a:ext cx="1002780" cy="60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FD35C8-E439-4CB7-922F-6F78574AC4EC}"/>
              </a:ext>
            </a:extLst>
          </p:cNvPr>
          <p:cNvSpPr txBox="1"/>
          <p:nvPr/>
        </p:nvSpPr>
        <p:spPr>
          <a:xfrm>
            <a:off x="907768" y="1634084"/>
            <a:ext cx="126669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ru-RU" dirty="0"/>
              <a:t>Заведующий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952595-3124-4C56-B8A9-5B6A9FDB152C}"/>
              </a:ext>
            </a:extLst>
          </p:cNvPr>
          <p:cNvSpPr txBox="1"/>
          <p:nvPr/>
        </p:nvSpPr>
        <p:spPr>
          <a:xfrm>
            <a:off x="6894428" y="1614623"/>
            <a:ext cx="126669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ru-RU" dirty="0"/>
              <a:t>Заведующий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16D6542-D9E2-4AC5-8813-D5103881E01D}"/>
              </a:ext>
            </a:extLst>
          </p:cNvPr>
          <p:cNvCxnSpPr>
            <a:cxnSpLocks/>
            <a:endCxn id="1030" idx="1"/>
          </p:cNvCxnSpPr>
          <p:nvPr/>
        </p:nvCxnSpPr>
        <p:spPr>
          <a:xfrm>
            <a:off x="2032281" y="2072530"/>
            <a:ext cx="1639838" cy="149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D8136E8-C637-41F8-BE89-7AFCD05BBEAA}"/>
              </a:ext>
            </a:extLst>
          </p:cNvPr>
          <p:cNvCxnSpPr>
            <a:cxnSpLocks/>
            <a:endCxn id="1030" idx="3"/>
          </p:cNvCxnSpPr>
          <p:nvPr/>
        </p:nvCxnSpPr>
        <p:spPr>
          <a:xfrm flipH="1">
            <a:off x="4712375" y="2355622"/>
            <a:ext cx="2399344" cy="121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Группа пользователей 2 Иконка">
            <a:extLst>
              <a:ext uri="{FF2B5EF4-FFF2-40B4-BE49-F238E27FC236}">
                <a16:creationId xmlns:a16="http://schemas.microsoft.com/office/drawing/2014/main" id="{9F0769A2-42CB-4A0B-9C8B-69FC080A6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448" y="3689722"/>
            <a:ext cx="925996" cy="92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76DA11E-1E87-4B3F-9DB3-4A93F68F7273}"/>
              </a:ext>
            </a:extLst>
          </p:cNvPr>
          <p:cNvSpPr txBox="1"/>
          <p:nvPr/>
        </p:nvSpPr>
        <p:spPr>
          <a:xfrm>
            <a:off x="1699167" y="4307941"/>
            <a:ext cx="76655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</a:lstStyle>
          <a:p>
            <a:r>
              <a:rPr lang="ru-RU" dirty="0"/>
              <a:t>Группа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2C12057-C8CD-463F-80FA-98C87157E006}"/>
              </a:ext>
            </a:extLst>
          </p:cNvPr>
          <p:cNvCxnSpPr>
            <a:cxnSpLocks/>
          </p:cNvCxnSpPr>
          <p:nvPr/>
        </p:nvCxnSpPr>
        <p:spPr>
          <a:xfrm>
            <a:off x="2545444" y="4152720"/>
            <a:ext cx="959756" cy="1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8" descr="Free icon &quot;Document multiple icon&quot;">
            <a:extLst>
              <a:ext uri="{FF2B5EF4-FFF2-40B4-BE49-F238E27FC236}">
                <a16:creationId xmlns:a16="http://schemas.microsoft.com/office/drawing/2014/main" id="{D905D095-2C6B-4B6B-9D23-2BB763199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19" y="1104414"/>
            <a:ext cx="1113404" cy="111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3E4CA93-D3A1-4BE9-95DF-642AECA4B2F5}"/>
              </a:ext>
            </a:extLst>
          </p:cNvPr>
          <p:cNvSpPr/>
          <p:nvPr/>
        </p:nvSpPr>
        <p:spPr>
          <a:xfrm>
            <a:off x="3727060" y="2380198"/>
            <a:ext cx="1003519" cy="42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Нагрузка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68B74C7-2E92-47D1-B21A-6AD77EABC524}"/>
              </a:ext>
            </a:extLst>
          </p:cNvPr>
          <p:cNvSpPr/>
          <p:nvPr/>
        </p:nvSpPr>
        <p:spPr>
          <a:xfrm>
            <a:off x="3307105" y="3046814"/>
            <a:ext cx="1843431" cy="12557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5742CAF4-16C0-4EA0-A16C-48D4414EF0C6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H="1" flipV="1">
            <a:off x="4228820" y="2806136"/>
            <a:ext cx="1" cy="2406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E4B85BD-F1E6-4252-88D6-9B600C10FC9F}"/>
              </a:ext>
            </a:extLst>
          </p:cNvPr>
          <p:cNvSpPr txBox="1"/>
          <p:nvPr/>
        </p:nvSpPr>
        <p:spPr>
          <a:xfrm>
            <a:off x="3365252" y="1846796"/>
            <a:ext cx="173248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Кадровая справка</a:t>
            </a:r>
          </a:p>
        </p:txBody>
      </p:sp>
      <p:sp>
        <p:nvSpPr>
          <p:cNvPr id="16" name="Стрелка: вверх 15">
            <a:extLst>
              <a:ext uri="{FF2B5EF4-FFF2-40B4-BE49-F238E27FC236}">
                <a16:creationId xmlns:a16="http://schemas.microsoft.com/office/drawing/2014/main" id="{F48B7935-2DFF-4E24-BD62-724734A7E03B}"/>
              </a:ext>
            </a:extLst>
          </p:cNvPr>
          <p:cNvSpPr/>
          <p:nvPr/>
        </p:nvSpPr>
        <p:spPr>
          <a:xfrm>
            <a:off x="3980201" y="2154572"/>
            <a:ext cx="484632" cy="2054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67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6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F68A2-39A5-4582-BF4E-2589E162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преподов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FA77DD-5B28-4A6C-A535-E210F6D87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56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61A17-8603-422E-9F15-ED92E651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Защита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2C524B-587B-44D6-AB2A-C60F836B0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314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E92D8-F72A-4C97-9040-BAA60406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ИС</a:t>
            </a:r>
          </a:p>
        </p:txBody>
      </p:sp>
      <p:pic>
        <p:nvPicPr>
          <p:cNvPr id="2050" name="Picture 2" descr="Relational Database Icon of Colored Outline style - Available in SVG, PNG,  EPS, AI &amp; Icon fonts">
            <a:extLst>
              <a:ext uri="{FF2B5EF4-FFF2-40B4-BE49-F238E27FC236}">
                <a16:creationId xmlns:a16="http://schemas.microsoft.com/office/drawing/2014/main" id="{2B655872-51BF-442E-93F4-9820AE9AB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99" y="2203450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ser Icon of Flat style - Available in SVG, PNG, EPS, AI &amp; Icon fonts">
            <a:extLst>
              <a:ext uri="{FF2B5EF4-FFF2-40B4-BE49-F238E27FC236}">
                <a16:creationId xmlns:a16="http://schemas.microsoft.com/office/drawing/2014/main" id="{0C2932B2-5F51-492A-8535-F3738E260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16" y="2159000"/>
            <a:ext cx="920750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rver icon Royalty Free Vector Image - VectorStock">
            <a:extLst>
              <a:ext uri="{FF2B5EF4-FFF2-40B4-BE49-F238E27FC236}">
                <a16:creationId xmlns:a16="http://schemas.microsoft.com/office/drawing/2014/main" id="{45E719A3-958A-4178-86FA-9E373A47C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4793" r="6790" b="13662"/>
          <a:stretch/>
        </p:blipFill>
        <p:spPr bwMode="auto">
          <a:xfrm>
            <a:off x="2306285" y="2181225"/>
            <a:ext cx="845553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Server icon Royalty Free Vector Image - VectorStock">
            <a:extLst>
              <a:ext uri="{FF2B5EF4-FFF2-40B4-BE49-F238E27FC236}">
                <a16:creationId xmlns:a16="http://schemas.microsoft.com/office/drawing/2014/main" id="{0DE61CED-5603-4455-B9A1-C9250E67A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4793" r="6790" b="13662"/>
          <a:stretch/>
        </p:blipFill>
        <p:spPr bwMode="auto">
          <a:xfrm>
            <a:off x="4788542" y="2182125"/>
            <a:ext cx="845553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ngular Logo transparent PNG - StickPNG">
            <a:extLst>
              <a:ext uri="{FF2B5EF4-FFF2-40B4-BE49-F238E27FC236}">
                <a16:creationId xmlns:a16="http://schemas.microsoft.com/office/drawing/2014/main" id="{D7D07290-B830-414B-8AFE-2FB4BD133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330" y="1474893"/>
            <a:ext cx="687462" cy="73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pplication Shutdown in ASP.NET Core with IApplicationLifetime – { Think  Rethink }">
            <a:extLst>
              <a:ext uri="{FF2B5EF4-FFF2-40B4-BE49-F238E27FC236}">
                <a16:creationId xmlns:a16="http://schemas.microsoft.com/office/drawing/2014/main" id="{44060E69-5E6A-455E-AA2F-341BEEADD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840" y="1691376"/>
            <a:ext cx="1688956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64FC5A4-5F35-4BEB-AFD2-26D8158BEDF8}"/>
              </a:ext>
            </a:extLst>
          </p:cNvPr>
          <p:cNvCxnSpPr>
            <a:stCxn id="2052" idx="3"/>
            <a:endCxn id="2054" idx="1"/>
          </p:cNvCxnSpPr>
          <p:nvPr/>
        </p:nvCxnSpPr>
        <p:spPr>
          <a:xfrm>
            <a:off x="1320366" y="2619375"/>
            <a:ext cx="985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47AC2FB-86D7-47BB-B64E-A7A9503C213B}"/>
              </a:ext>
            </a:extLst>
          </p:cNvPr>
          <p:cNvCxnSpPr/>
          <p:nvPr/>
        </p:nvCxnSpPr>
        <p:spPr>
          <a:xfrm>
            <a:off x="3161866" y="2470150"/>
            <a:ext cx="1626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9D3755-8B8B-482B-9936-D9AEB911B747}"/>
              </a:ext>
            </a:extLst>
          </p:cNvPr>
          <p:cNvCxnSpPr/>
          <p:nvPr/>
        </p:nvCxnSpPr>
        <p:spPr>
          <a:xfrm flipH="1">
            <a:off x="3150502" y="2768600"/>
            <a:ext cx="1636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E5E98A-83DD-4224-93F9-C41D475CE8ED}"/>
              </a:ext>
            </a:extLst>
          </p:cNvPr>
          <p:cNvSpPr txBox="1"/>
          <p:nvPr/>
        </p:nvSpPr>
        <p:spPr>
          <a:xfrm>
            <a:off x="3731449" y="2205143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  <a:endParaRPr lang="ru-RU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3E957CA-2629-4284-8511-EAE3B9E96D6C}"/>
              </a:ext>
            </a:extLst>
          </p:cNvPr>
          <p:cNvCxnSpPr/>
          <p:nvPr/>
        </p:nvCxnSpPr>
        <p:spPr>
          <a:xfrm>
            <a:off x="5634095" y="2470150"/>
            <a:ext cx="1626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B891CD0-F460-4AD1-A68B-51719163328F}"/>
              </a:ext>
            </a:extLst>
          </p:cNvPr>
          <p:cNvCxnSpPr/>
          <p:nvPr/>
        </p:nvCxnSpPr>
        <p:spPr>
          <a:xfrm flipH="1">
            <a:off x="5622731" y="2768600"/>
            <a:ext cx="1636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0" name="Picture 22" descr="Microsoft SQL Server — Национальная библиотека им. Н. Э. Баумана">
            <a:extLst>
              <a:ext uri="{FF2B5EF4-FFF2-40B4-BE49-F238E27FC236}">
                <a16:creationId xmlns:a16="http://schemas.microsoft.com/office/drawing/2014/main" id="{E55078FA-B9D1-4D4E-9EC7-30C6004ED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496" y="1262758"/>
            <a:ext cx="1066194" cy="87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59BA30-3B29-4EAB-8981-F25D47B08E59}"/>
              </a:ext>
            </a:extLst>
          </p:cNvPr>
          <p:cNvSpPr txBox="1"/>
          <p:nvPr/>
        </p:nvSpPr>
        <p:spPr>
          <a:xfrm>
            <a:off x="1905758" y="3234735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Клиентская часть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D340BA-F1F8-4D8C-A1F4-99DCF287062E}"/>
              </a:ext>
            </a:extLst>
          </p:cNvPr>
          <p:cNvSpPr txBox="1"/>
          <p:nvPr/>
        </p:nvSpPr>
        <p:spPr>
          <a:xfrm>
            <a:off x="4405648" y="3234734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Серверная часть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7DCCF9-20D6-4E83-A2C3-DBD9139C1377}"/>
              </a:ext>
            </a:extLst>
          </p:cNvPr>
          <p:cNvSpPr txBox="1"/>
          <p:nvPr/>
        </p:nvSpPr>
        <p:spPr>
          <a:xfrm>
            <a:off x="6459098" y="3234734"/>
            <a:ext cx="2492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Внутреннее представление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47D190-561D-419A-B920-65DF552FAD7D}"/>
              </a:ext>
            </a:extLst>
          </p:cNvPr>
          <p:cNvSpPr txBox="1"/>
          <p:nvPr/>
        </p:nvSpPr>
        <p:spPr>
          <a:xfrm>
            <a:off x="176951" y="3232348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Пользователь</a:t>
            </a:r>
          </a:p>
        </p:txBody>
      </p:sp>
    </p:spTree>
    <p:extLst>
      <p:ext uri="{BB962C8B-B14F-4D97-AF65-F5344CB8AC3E}">
        <p14:creationId xmlns:p14="http://schemas.microsoft.com/office/powerpoint/2010/main" val="97914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2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311700" y="2144900"/>
            <a:ext cx="8520600" cy="17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Спасибо за внимание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CC5E6-2268-44F1-8872-16EE2337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pic>
        <p:nvPicPr>
          <p:cNvPr id="2050" name="Picture 2" descr="ASP.NET Core Authentication Tutorial">
            <a:extLst>
              <a:ext uri="{FF2B5EF4-FFF2-40B4-BE49-F238E27FC236}">
                <a16:creationId xmlns:a16="http://schemas.microsoft.com/office/drawing/2014/main" id="{63D0DF7D-5D27-4D1F-A351-F1952D7A7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3" y="1255913"/>
            <a:ext cx="1416627" cy="14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gular (web framework) - Wikipedia">
            <a:extLst>
              <a:ext uri="{FF2B5EF4-FFF2-40B4-BE49-F238E27FC236}">
                <a16:creationId xmlns:a16="http://schemas.microsoft.com/office/drawing/2014/main" id="{F23AC5AA-0C35-405F-A47A-9550E1790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0" y="2974754"/>
            <a:ext cx="1181966" cy="118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D7A95C-A997-4BEF-AD2C-C66BE0A54984}"/>
              </a:ext>
            </a:extLst>
          </p:cNvPr>
          <p:cNvSpPr txBox="1"/>
          <p:nvPr/>
        </p:nvSpPr>
        <p:spPr>
          <a:xfrm>
            <a:off x="731482" y="2428863"/>
            <a:ext cx="139172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ASP.NET Core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22959-05D8-49C5-A9CA-B2FC25C82A6E}"/>
              </a:ext>
            </a:extLst>
          </p:cNvPr>
          <p:cNvSpPr txBox="1"/>
          <p:nvPr/>
        </p:nvSpPr>
        <p:spPr>
          <a:xfrm>
            <a:off x="631551" y="3944170"/>
            <a:ext cx="80182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Angular</a:t>
            </a:r>
            <a:endParaRPr lang="ru-RU" dirty="0"/>
          </a:p>
        </p:txBody>
      </p:sp>
      <p:pic>
        <p:nvPicPr>
          <p:cNvPr id="2054" name="Picture 6" descr="Настройка SQL сервера | ITmain">
            <a:extLst>
              <a:ext uri="{FF2B5EF4-FFF2-40B4-BE49-F238E27FC236}">
                <a16:creationId xmlns:a16="http://schemas.microsoft.com/office/drawing/2014/main" id="{32707C19-8098-44D7-92FD-204876129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60" y="1317294"/>
            <a:ext cx="1758979" cy="14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iews Bootstrap | Drupal.org">
            <a:extLst>
              <a:ext uri="{FF2B5EF4-FFF2-40B4-BE49-F238E27FC236}">
                <a16:creationId xmlns:a16="http://schemas.microsoft.com/office/drawing/2014/main" id="{308A4109-1B51-41CE-9B8E-A9B799310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539" y="3033416"/>
            <a:ext cx="1154323" cy="96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CF48FA-24A5-4E4D-AE11-ECB5A130D25F}"/>
              </a:ext>
            </a:extLst>
          </p:cNvPr>
          <p:cNvSpPr txBox="1"/>
          <p:nvPr/>
        </p:nvSpPr>
        <p:spPr>
          <a:xfrm>
            <a:off x="2602249" y="3848943"/>
            <a:ext cx="95090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Bootsrtap</a:t>
            </a:r>
            <a:endParaRPr lang="ru-RU" dirty="0"/>
          </a:p>
        </p:txBody>
      </p:sp>
      <p:pic>
        <p:nvPicPr>
          <p:cNvPr id="2058" name="Picture 10" descr="Net Core 3 + EFCore - DEV Community">
            <a:extLst>
              <a:ext uri="{FF2B5EF4-FFF2-40B4-BE49-F238E27FC236}">
                <a16:creationId xmlns:a16="http://schemas.microsoft.com/office/drawing/2014/main" id="{38B61920-9162-4A9D-BDD8-9D42C0AB5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233" y="3074703"/>
            <a:ext cx="1610591" cy="98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Файл:Git-logo.svg — Википедия">
            <a:extLst>
              <a:ext uri="{FF2B5EF4-FFF2-40B4-BE49-F238E27FC236}">
                <a16:creationId xmlns:a16="http://schemas.microsoft.com/office/drawing/2014/main" id="{28039DA6-71D1-4F5B-A8E8-0E87E8519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528" y="1525679"/>
            <a:ext cx="2251363" cy="94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itHub - ClosedXML/ClosedXML: ClosedXML is a .NET library for reading,  manipulating and writing Excel 2007+ (.xlsx, .xlsm) files. It aims to  provide an intuitive and user-friendly interface to dealing with the  underlying">
            <a:extLst>
              <a:ext uri="{FF2B5EF4-FFF2-40B4-BE49-F238E27FC236}">
                <a16:creationId xmlns:a16="http://schemas.microsoft.com/office/drawing/2014/main" id="{DD16083B-FB4B-4040-9027-EDBA1B115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91" y="2196300"/>
            <a:ext cx="1556905" cy="155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384302-FB24-41EB-A4D6-A6BA79FDAE33}"/>
              </a:ext>
            </a:extLst>
          </p:cNvPr>
          <p:cNvSpPr txBox="1"/>
          <p:nvPr/>
        </p:nvSpPr>
        <p:spPr>
          <a:xfrm>
            <a:off x="7721098" y="3445428"/>
            <a:ext cx="111120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ClosedXML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629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88ED0-19A6-4175-A6A0-9229F30A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ФГОС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29DB9E-3A79-4A92-BB66-F7BF8799D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95" y="982984"/>
            <a:ext cx="6004355" cy="2881347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D7D0527-A616-4323-9CDD-03031874F765}"/>
              </a:ext>
            </a:extLst>
          </p:cNvPr>
          <p:cNvCxnSpPr>
            <a:cxnSpLocks/>
          </p:cNvCxnSpPr>
          <p:nvPr/>
        </p:nvCxnSpPr>
        <p:spPr>
          <a:xfrm>
            <a:off x="3162300" y="2838450"/>
            <a:ext cx="42100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ECF0EAB-492A-42DD-9D3A-0EC6D5D89FDE}"/>
              </a:ext>
            </a:extLst>
          </p:cNvPr>
          <p:cNvCxnSpPr>
            <a:cxnSpLocks/>
          </p:cNvCxnSpPr>
          <p:nvPr/>
        </p:nvCxnSpPr>
        <p:spPr>
          <a:xfrm>
            <a:off x="2286000" y="3155950"/>
            <a:ext cx="44132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572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5FD56-710B-4355-AB29-2C41D2E5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Реализация?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E11E62-F7DE-4845-8735-34691CDB4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458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cel 365 Последняя версия 2021 — Бесплатная загрузка и Oтзывы">
            <a:extLst>
              <a:ext uri="{FF2B5EF4-FFF2-40B4-BE49-F238E27FC236}">
                <a16:creationId xmlns:a16="http://schemas.microsoft.com/office/drawing/2014/main" id="{2E8C21C5-4AF0-4815-95F5-11D71C53E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1" y="1277185"/>
            <a:ext cx="1092789" cy="95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6D77EA-08E9-4B54-8C6E-88F2926A0B9D}"/>
              </a:ext>
            </a:extLst>
          </p:cNvPr>
          <p:cNvSpPr txBox="1"/>
          <p:nvPr/>
        </p:nvSpPr>
        <p:spPr>
          <a:xfrm>
            <a:off x="84091" y="2081802"/>
            <a:ext cx="13740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Учебный план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D678DEF-B57A-47EC-9532-DBA2A3D5164E}"/>
              </a:ext>
            </a:extLst>
          </p:cNvPr>
          <p:cNvSpPr/>
          <p:nvPr/>
        </p:nvSpPr>
        <p:spPr>
          <a:xfrm>
            <a:off x="2205584" y="529039"/>
            <a:ext cx="4842164" cy="3471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161FB-7094-4846-B429-DE33E00564CE}"/>
              </a:ext>
            </a:extLst>
          </p:cNvPr>
          <p:cNvSpPr txBox="1"/>
          <p:nvPr/>
        </p:nvSpPr>
        <p:spPr>
          <a:xfrm>
            <a:off x="4057754" y="52903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Система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2CE30A9-6340-42E2-84C1-87382007D7FA}"/>
              </a:ext>
            </a:extLst>
          </p:cNvPr>
          <p:cNvSpPr/>
          <p:nvPr/>
        </p:nvSpPr>
        <p:spPr>
          <a:xfrm>
            <a:off x="2454966" y="1196853"/>
            <a:ext cx="2396836" cy="5749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Обработка учебного плана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C10DE2C-08A5-48BF-9FB7-67ECD9E2B545}"/>
              </a:ext>
            </a:extLst>
          </p:cNvPr>
          <p:cNvCxnSpPr>
            <a:cxnSpLocks/>
            <a:stCxn id="1026" idx="3"/>
            <a:endCxn id="10" idx="2"/>
          </p:cNvCxnSpPr>
          <p:nvPr/>
        </p:nvCxnSpPr>
        <p:spPr>
          <a:xfrm flipV="1">
            <a:off x="1254300" y="1484335"/>
            <a:ext cx="1200666" cy="272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32" name="Picture 8" descr="сотрудник бесплатно значок из News and Media Icons">
            <a:extLst>
              <a:ext uri="{FF2B5EF4-FFF2-40B4-BE49-F238E27FC236}">
                <a16:creationId xmlns:a16="http://schemas.microsoft.com/office/drawing/2014/main" id="{A888FD4F-2B04-46D8-B490-BC95ABD8C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41" y="3268740"/>
            <a:ext cx="732127" cy="73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1C7762-E2E9-4630-820F-C901F7AE1B89}"/>
              </a:ext>
            </a:extLst>
          </p:cNvPr>
          <p:cNvSpPr txBox="1"/>
          <p:nvPr/>
        </p:nvSpPr>
        <p:spPr>
          <a:xfrm>
            <a:off x="161511" y="3846978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Сотрудник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ED5C3667-609A-4719-B381-A2D19569B13C}"/>
              </a:ext>
            </a:extLst>
          </p:cNvPr>
          <p:cNvSpPr/>
          <p:nvPr/>
        </p:nvSpPr>
        <p:spPr>
          <a:xfrm>
            <a:off x="5079527" y="1196853"/>
            <a:ext cx="1740496" cy="5749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Формирование кадровой справки</a:t>
            </a:r>
          </a:p>
        </p:txBody>
      </p:sp>
      <p:pic>
        <p:nvPicPr>
          <p:cNvPr id="18" name="Picture 2" descr="Excel 365 Последняя версия 2021 — Бесплатная загрузка и Oтзывы">
            <a:extLst>
              <a:ext uri="{FF2B5EF4-FFF2-40B4-BE49-F238E27FC236}">
                <a16:creationId xmlns:a16="http://schemas.microsoft.com/office/drawing/2014/main" id="{7FCA7A2B-390A-4F6A-AFBE-0014D65E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969" y="1005082"/>
            <a:ext cx="1092789" cy="95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9B8279-76DD-4281-ADE0-6EF26A0A7BC3}"/>
              </a:ext>
            </a:extLst>
          </p:cNvPr>
          <p:cNvSpPr txBox="1"/>
          <p:nvPr/>
        </p:nvSpPr>
        <p:spPr>
          <a:xfrm>
            <a:off x="7389671" y="1809699"/>
            <a:ext cx="169469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Кадровая справка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1C0C4EE5-FA18-4BFA-BEEC-41BCFC90F5EC}"/>
              </a:ext>
            </a:extLst>
          </p:cNvPr>
          <p:cNvCxnSpPr>
            <a:cxnSpLocks/>
            <a:stCxn id="17" idx="6"/>
            <a:endCxn id="18" idx="1"/>
          </p:cNvCxnSpPr>
          <p:nvPr/>
        </p:nvCxnSpPr>
        <p:spPr>
          <a:xfrm>
            <a:off x="6820023" y="1484335"/>
            <a:ext cx="8129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Овал 24">
            <a:extLst>
              <a:ext uri="{FF2B5EF4-FFF2-40B4-BE49-F238E27FC236}">
                <a16:creationId xmlns:a16="http://schemas.microsoft.com/office/drawing/2014/main" id="{0276ABCF-D883-4935-BF65-F61E605A7175}"/>
              </a:ext>
            </a:extLst>
          </p:cNvPr>
          <p:cNvSpPr/>
          <p:nvPr/>
        </p:nvSpPr>
        <p:spPr>
          <a:xfrm>
            <a:off x="2658851" y="2981258"/>
            <a:ext cx="1785993" cy="5749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Назначение преподавателей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9E86FFE3-3F2C-4CB8-A939-73FCEEC7F078}"/>
              </a:ext>
            </a:extLst>
          </p:cNvPr>
          <p:cNvSpPr/>
          <p:nvPr/>
        </p:nvSpPr>
        <p:spPr>
          <a:xfrm>
            <a:off x="2658851" y="2193114"/>
            <a:ext cx="1852171" cy="7360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Проверка на соблюдение требований ФГОС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B8953D80-56FA-4D94-B358-0895CD754404}"/>
              </a:ext>
            </a:extLst>
          </p:cNvPr>
          <p:cNvSpPr/>
          <p:nvPr/>
        </p:nvSpPr>
        <p:spPr>
          <a:xfrm>
            <a:off x="2589801" y="2152266"/>
            <a:ext cx="2036865" cy="1403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B01C3EC-BBFB-468F-9CAB-B0E379ECBFDA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907937" y="3268740"/>
            <a:ext cx="1750914" cy="392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143071A6-F7EA-441D-B227-DFBFDAD71B94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907937" y="2561126"/>
            <a:ext cx="1750914" cy="90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97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0C0D93-47E6-4C15-9C47-97E9AE44B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41" y="3838552"/>
            <a:ext cx="6137710" cy="16194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BF8D-DD3F-46E9-85BF-149A64E4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600"/>
            <a:ext cx="8520600" cy="1058582"/>
          </a:xfrm>
        </p:spPr>
        <p:txBody>
          <a:bodyPr/>
          <a:lstStyle/>
          <a:p>
            <a:r>
              <a:rPr lang="ru-RU" dirty="0"/>
              <a:t>7.2 Требования к кадровым условиям реализации программы бакалавриата.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99967B-DCDF-444E-ACBA-B9FE59CE9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93" y="1373908"/>
            <a:ext cx="6980931" cy="249959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A7B16D4-D052-4619-8143-2B2387211C84}"/>
              </a:ext>
            </a:extLst>
          </p:cNvPr>
          <p:cNvSpPr/>
          <p:nvPr/>
        </p:nvSpPr>
        <p:spPr>
          <a:xfrm>
            <a:off x="927100" y="1549400"/>
            <a:ext cx="6838949" cy="4445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7A9A9E-AAE1-4536-8890-C773D9B96C1A}"/>
              </a:ext>
            </a:extLst>
          </p:cNvPr>
          <p:cNvSpPr/>
          <p:nvPr/>
        </p:nvSpPr>
        <p:spPr>
          <a:xfrm>
            <a:off x="927100" y="1993900"/>
            <a:ext cx="6838949" cy="6286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E5A9B87-749C-49D9-82C6-E8663448AE7C}"/>
              </a:ext>
            </a:extLst>
          </p:cNvPr>
          <p:cNvSpPr/>
          <p:nvPr/>
        </p:nvSpPr>
        <p:spPr>
          <a:xfrm>
            <a:off x="927100" y="2622550"/>
            <a:ext cx="6838949" cy="749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B4BD77A-2150-47B1-B9DF-649840608687}"/>
              </a:ext>
            </a:extLst>
          </p:cNvPr>
          <p:cNvSpPr/>
          <p:nvPr/>
        </p:nvSpPr>
        <p:spPr>
          <a:xfrm>
            <a:off x="927100" y="3371850"/>
            <a:ext cx="6838949" cy="6286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19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4444E-6 L -0.00035 0.10371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518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1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8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5679E-6 L -0.00035 0.103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518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1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8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95062E-6 L -0.00035 0.1037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518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1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8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" y="1017905"/>
            <a:ext cx="9189720" cy="3082925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11C0BEB-AA6E-4C5E-888F-6795DC21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</p:spPr>
        <p:txBody>
          <a:bodyPr/>
          <a:lstStyle/>
          <a:p>
            <a:r>
              <a:rPr lang="ru-RU" dirty="0"/>
              <a:t>Кадровая справка</a:t>
            </a:r>
          </a:p>
        </p:txBody>
      </p:sp>
    </p:spTree>
    <p:extLst>
      <p:ext uri="{BB962C8B-B14F-4D97-AF65-F5344CB8AC3E}">
        <p14:creationId xmlns:p14="http://schemas.microsoft.com/office/powerpoint/2010/main" val="8352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5A0DCA-EB26-4488-AC49-903BBB161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97" t="32620" b="-8315"/>
          <a:stretch/>
        </p:blipFill>
        <p:spPr>
          <a:xfrm>
            <a:off x="177800" y="3285749"/>
            <a:ext cx="2173788" cy="425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4769" y="123985"/>
            <a:ext cx="3398681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Ф.И.О. преподавателя, реализующего программу 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469900" y="652560"/>
            <a:ext cx="501650" cy="687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469900" y="1621558"/>
            <a:ext cx="501650" cy="16641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177800" y="1324492"/>
            <a:ext cx="1104900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93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74769" y="328716"/>
            <a:ext cx="9005731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Условия привлечения (основное место работы: штатный, внутренний</a:t>
            </a:r>
          </a:p>
          <a:p>
            <a:r>
              <a:rPr lang="ru-RU" dirty="0"/>
              <a:t>совместитель, внешний совместитель;  по договору ГПХ)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1346200" y="860658"/>
            <a:ext cx="501650" cy="485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1346200" y="1558123"/>
            <a:ext cx="501650" cy="1738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1282700" y="1337193"/>
            <a:ext cx="711200" cy="21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9BC11DD-F24E-4A48-951E-2E2752324E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555"/>
          <a:stretch/>
        </p:blipFill>
        <p:spPr>
          <a:xfrm>
            <a:off x="930076" y="3371850"/>
            <a:ext cx="1419423" cy="394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194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2044700" y="645216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2044700" y="1653691"/>
            <a:ext cx="501650" cy="1642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1981200" y="1337193"/>
            <a:ext cx="698500" cy="307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7FEF8C-BA26-4C66-A535-3307BC98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080" y="3296460"/>
            <a:ext cx="1352739" cy="619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BDE122-B441-4A37-B0B1-23628D489878}"/>
              </a:ext>
            </a:extLst>
          </p:cNvPr>
          <p:cNvSpPr txBox="1"/>
          <p:nvPr/>
        </p:nvSpPr>
        <p:spPr>
          <a:xfrm>
            <a:off x="424733" y="328717"/>
            <a:ext cx="381143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Должность, ученая степень, ученое звание</a:t>
            </a:r>
          </a:p>
        </p:txBody>
      </p:sp>
    </p:spTree>
    <p:extLst>
      <p:ext uri="{BB962C8B-B14F-4D97-AF65-F5344CB8AC3E}">
        <p14:creationId xmlns:p14="http://schemas.microsoft.com/office/powerpoint/2010/main" val="117099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6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F7A20-3022-4459-9423-43734D77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915"/>
            <a:ext cx="9144000" cy="110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3BCEA-4912-4CF3-9DAF-9B83A355CB82}"/>
              </a:ext>
            </a:extLst>
          </p:cNvPr>
          <p:cNvSpPr txBox="1"/>
          <p:nvPr/>
        </p:nvSpPr>
        <p:spPr>
          <a:xfrm>
            <a:off x="1716959" y="336976"/>
            <a:ext cx="279543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Перечень читаемых дисциплин 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0997EC17-D294-4AAC-89D2-286D2A9D22DD}"/>
              </a:ext>
            </a:extLst>
          </p:cNvPr>
          <p:cNvSpPr/>
          <p:nvPr/>
        </p:nvSpPr>
        <p:spPr>
          <a:xfrm>
            <a:off x="2870200" y="649115"/>
            <a:ext cx="501650" cy="70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82D7B5-0E55-44F2-BAF5-9BA782E99223}"/>
              </a:ext>
            </a:extLst>
          </p:cNvPr>
          <p:cNvSpPr/>
          <p:nvPr/>
        </p:nvSpPr>
        <p:spPr>
          <a:xfrm>
            <a:off x="2870200" y="2332503"/>
            <a:ext cx="501650" cy="52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64E88-C250-4A01-BDBD-365750F0F862}"/>
              </a:ext>
            </a:extLst>
          </p:cNvPr>
          <p:cNvSpPr/>
          <p:nvPr/>
        </p:nvSpPr>
        <p:spPr>
          <a:xfrm>
            <a:off x="2654300" y="1337192"/>
            <a:ext cx="920750" cy="96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C33C1C1-5B25-4DB1-B255-6FB80325D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28"/>
          <a:stretch/>
        </p:blipFill>
        <p:spPr>
          <a:xfrm>
            <a:off x="2261347" y="2895600"/>
            <a:ext cx="1781424" cy="186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21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6" grpId="0" animBg="1"/>
    </p:bld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1019</TotalTime>
  <Words>267</Words>
  <Application>Microsoft Office PowerPoint</Application>
  <PresentationFormat>Экран (16:9)</PresentationFormat>
  <Paragraphs>98</Paragraphs>
  <Slides>31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4" baseType="lpstr">
      <vt:lpstr>Arial</vt:lpstr>
      <vt:lpstr>Roboto</vt:lpstr>
      <vt:lpstr>Geometric</vt:lpstr>
      <vt:lpstr>Информационная система формирования кадрового профессорского-преподавательского состава и контроля его на соответствие ФГОС</vt:lpstr>
      <vt:lpstr>Презентация PowerPoint</vt:lpstr>
      <vt:lpstr>Требования ФГОС</vt:lpstr>
      <vt:lpstr>7.2 Требования к кадровым условиям реализации программы бакалавриата.</vt:lpstr>
      <vt:lpstr>Кадровая справка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Учебный план</vt:lpstr>
      <vt:lpstr>Предметная область</vt:lpstr>
      <vt:lpstr>Цель</vt:lpstr>
      <vt:lpstr>Проблемы</vt:lpstr>
      <vt:lpstr>Проблемы</vt:lpstr>
      <vt:lpstr>Реализация?</vt:lpstr>
      <vt:lpstr>Актуальность</vt:lpstr>
      <vt:lpstr>Назначение преподов</vt:lpstr>
      <vt:lpstr>Защита данных</vt:lpstr>
      <vt:lpstr>Архитектура ИС</vt:lpstr>
      <vt:lpstr>Спасибо за внимание</vt:lpstr>
      <vt:lpstr>Стек технологий</vt:lpstr>
      <vt:lpstr>Реализация?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Прототип информационной системы планирования кадрового обеспечения основной образовательной программы</dc:title>
  <dc:creator/>
  <cp:lastModifiedBy>bogya</cp:lastModifiedBy>
  <cp:revision>111</cp:revision>
  <dcterms:created xsi:type="dcterms:W3CDTF">2020-06-10T16:30:00Z</dcterms:created>
  <dcterms:modified xsi:type="dcterms:W3CDTF">2021-05-03T06:56:09Z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1049-11.2.0.9396</vt:lpwstr>
  </property>
</Properties>
</file>