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C06E9-3F7A-45E4-B77A-A0837D548473}">
  <a:tblStyle styleId="{FE6C06E9-3F7A-45E4-B77A-A0837D548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49E4280-CB80-4283-A854-640A91227C8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717ede321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9717ede321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9717ede321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9717ede321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717ede321_2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717ede321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717ede321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717ede321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717ede321_2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717ede321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717ede321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717ede321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75858db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75858d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717ede32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717ede3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717ede321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717ede32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717ede321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717ede321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717ede321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717ede321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717ede321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717ede321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717ede321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717ede321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717ede321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717ede321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9717ede321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9717ede321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a:t>K-means Clustering</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a:t>Aliaksandr Zaman 109163, Bogdan Yanovich 109072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Data exploration</a:t>
            </a:r>
            <a:endParaRPr/>
          </a:p>
        </p:txBody>
      </p:sp>
      <p:pic>
        <p:nvPicPr>
          <p:cNvPr id="191" name="Google Shape;191;p22"/>
          <p:cNvPicPr preferRelativeResize="0"/>
          <p:nvPr/>
        </p:nvPicPr>
        <p:blipFill>
          <a:blip r:embed="rId3">
            <a:alphaModFix/>
          </a:blip>
          <a:stretch>
            <a:fillRect/>
          </a:stretch>
        </p:blipFill>
        <p:spPr>
          <a:xfrm>
            <a:off x="819146" y="1700275"/>
            <a:ext cx="3256551" cy="2926624"/>
          </a:xfrm>
          <a:prstGeom prst="rect">
            <a:avLst/>
          </a:prstGeom>
          <a:noFill/>
          <a:ln>
            <a:noFill/>
          </a:ln>
        </p:spPr>
      </p:pic>
      <p:pic>
        <p:nvPicPr>
          <p:cNvPr id="192" name="Google Shape;192;p22"/>
          <p:cNvPicPr preferRelativeResize="0"/>
          <p:nvPr/>
        </p:nvPicPr>
        <p:blipFill>
          <a:blip r:embed="rId4">
            <a:alphaModFix/>
          </a:blip>
          <a:stretch>
            <a:fillRect/>
          </a:stretch>
        </p:blipFill>
        <p:spPr>
          <a:xfrm>
            <a:off x="4991747" y="1588400"/>
            <a:ext cx="3381054"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Analysis and results - part 1</a:t>
            </a:r>
            <a:endParaRPr/>
          </a:p>
        </p:txBody>
      </p:sp>
      <p:pic>
        <p:nvPicPr>
          <p:cNvPr id="198" name="Google Shape;198;p23"/>
          <p:cNvPicPr preferRelativeResize="0"/>
          <p:nvPr/>
        </p:nvPicPr>
        <p:blipFill>
          <a:blip r:embed="rId3">
            <a:alphaModFix/>
          </a:blip>
          <a:stretch>
            <a:fillRect/>
          </a:stretch>
        </p:blipFill>
        <p:spPr>
          <a:xfrm>
            <a:off x="4987498" y="1537675"/>
            <a:ext cx="3421525" cy="3072625"/>
          </a:xfrm>
          <a:prstGeom prst="rect">
            <a:avLst/>
          </a:prstGeom>
          <a:noFill/>
          <a:ln>
            <a:noFill/>
          </a:ln>
        </p:spPr>
      </p:pic>
      <p:pic>
        <p:nvPicPr>
          <p:cNvPr id="199" name="Google Shape;199;p23"/>
          <p:cNvPicPr preferRelativeResize="0"/>
          <p:nvPr/>
        </p:nvPicPr>
        <p:blipFill>
          <a:blip r:embed="rId4">
            <a:alphaModFix/>
          </a:blip>
          <a:stretch>
            <a:fillRect/>
          </a:stretch>
        </p:blipFill>
        <p:spPr>
          <a:xfrm>
            <a:off x="819150" y="1537663"/>
            <a:ext cx="3383531" cy="30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Analysis and results - part 2</a:t>
            </a:r>
            <a:endParaRPr/>
          </a:p>
        </p:txBody>
      </p:sp>
      <p:sp>
        <p:nvSpPr>
          <p:cNvPr id="205" name="Google Shape;205;p24"/>
          <p:cNvSpPr txBox="1">
            <a:spLocks noGrp="1"/>
          </p:cNvSpPr>
          <p:nvPr>
            <p:ph type="body" idx="1"/>
          </p:nvPr>
        </p:nvSpPr>
        <p:spPr>
          <a:xfrm>
            <a:off x="819150" y="1990725"/>
            <a:ext cx="46299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ru" sz="1400"/>
              <a:t>After running K-means clustering algorithm with 3 clusters we’ve got the following confusion matrix:</a:t>
            </a:r>
            <a:endParaRPr sz="1400"/>
          </a:p>
          <a:p>
            <a:pPr marL="457200" lvl="0" indent="-317500" algn="l" rtl="0">
              <a:spcBef>
                <a:spcPts val="1200"/>
              </a:spcBef>
              <a:spcAft>
                <a:spcPts val="0"/>
              </a:spcAft>
              <a:buSzPts val="1400"/>
              <a:buChar char="●"/>
            </a:pPr>
            <a:r>
              <a:rPr lang="ru" sz="1400"/>
              <a:t>Cluster 1 consists of 62 data points, out of which 59 belong to "Region A", 3 belong to "Region B", and 0 to "Region C".</a:t>
            </a:r>
            <a:endParaRPr sz="1400"/>
          </a:p>
          <a:p>
            <a:pPr marL="457200" lvl="0" indent="-317500" algn="l" rtl="0">
              <a:spcBef>
                <a:spcPts val="0"/>
              </a:spcBef>
              <a:spcAft>
                <a:spcPts val="0"/>
              </a:spcAft>
              <a:buSzPts val="1400"/>
              <a:buChar char="●"/>
            </a:pPr>
            <a:r>
              <a:rPr lang="ru" sz="1400"/>
              <a:t>Cluster 2 comprises 65 data points, with 0 wines from "Region A", 65 from "Region B", and 0 from "Region C".</a:t>
            </a:r>
            <a:endParaRPr sz="1400"/>
          </a:p>
          <a:p>
            <a:pPr marL="457200" lvl="0" indent="-317500" algn="l" rtl="0">
              <a:spcBef>
                <a:spcPts val="0"/>
              </a:spcBef>
              <a:spcAft>
                <a:spcPts val="0"/>
              </a:spcAft>
              <a:buSzPts val="1400"/>
              <a:buChar char="●"/>
            </a:pPr>
            <a:r>
              <a:rPr lang="ru" sz="1400"/>
              <a:t>Cluster 3 encompasses 51 data points, with 0 wines from "Region A", 3 from "Region B", and 48 from "Region C".</a:t>
            </a:r>
            <a:endParaRPr sz="1400"/>
          </a:p>
        </p:txBody>
      </p:sp>
      <p:pic>
        <p:nvPicPr>
          <p:cNvPr id="206" name="Google Shape;206;p24"/>
          <p:cNvPicPr preferRelativeResize="0"/>
          <p:nvPr/>
        </p:nvPicPr>
        <p:blipFill>
          <a:blip r:embed="rId3">
            <a:alphaModFix/>
          </a:blip>
          <a:stretch>
            <a:fillRect/>
          </a:stretch>
        </p:blipFill>
        <p:spPr>
          <a:xfrm>
            <a:off x="5575172" y="2485622"/>
            <a:ext cx="3120275" cy="113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Confusion Matrix for Multi-Class Classification</a:t>
            </a:r>
            <a:endParaRPr/>
          </a:p>
        </p:txBody>
      </p:sp>
      <p:sp>
        <p:nvSpPr>
          <p:cNvPr id="212" name="Google Shape;212;p25"/>
          <p:cNvSpPr txBox="1">
            <a:spLocks noGrp="1"/>
          </p:cNvSpPr>
          <p:nvPr>
            <p:ph type="body" idx="1"/>
          </p:nvPr>
        </p:nvSpPr>
        <p:spPr>
          <a:xfrm>
            <a:off x="819150" y="1990725"/>
            <a:ext cx="45849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t>Since we have more than 2 classes, the analysis of the confusion matrix isn’t straightforward. To calculate TP, FN, FP and TN values we should follow these rules:</a:t>
            </a:r>
            <a:endParaRPr sz="1400"/>
          </a:p>
          <a:p>
            <a:pPr marL="457200" lvl="0" indent="-317500" algn="l" rtl="0">
              <a:spcBef>
                <a:spcPts val="1200"/>
              </a:spcBef>
              <a:spcAft>
                <a:spcPts val="0"/>
              </a:spcAft>
              <a:buSzPts val="1400"/>
              <a:buChar char="●"/>
            </a:pPr>
            <a:r>
              <a:rPr lang="ru" sz="1400"/>
              <a:t>TP = intersection of row and column of the class</a:t>
            </a:r>
            <a:endParaRPr sz="1400"/>
          </a:p>
          <a:p>
            <a:pPr marL="457200" lvl="0" indent="-317500" algn="l" rtl="0">
              <a:spcBef>
                <a:spcPts val="0"/>
              </a:spcBef>
              <a:spcAft>
                <a:spcPts val="0"/>
              </a:spcAft>
              <a:buSzPts val="1400"/>
              <a:buChar char="●"/>
            </a:pPr>
            <a:r>
              <a:rPr lang="ru" sz="1400"/>
              <a:t>FN = sum of values of the class row except TP value</a:t>
            </a:r>
            <a:endParaRPr sz="1400"/>
          </a:p>
          <a:p>
            <a:pPr marL="457200" lvl="0" indent="-317500" algn="l" rtl="0">
              <a:spcBef>
                <a:spcPts val="0"/>
              </a:spcBef>
              <a:spcAft>
                <a:spcPts val="0"/>
              </a:spcAft>
              <a:buSzPts val="1400"/>
              <a:buChar char="●"/>
            </a:pPr>
            <a:r>
              <a:rPr lang="ru" sz="1400"/>
              <a:t>FP = sum of values of the class column except TP value</a:t>
            </a:r>
            <a:endParaRPr sz="1400"/>
          </a:p>
          <a:p>
            <a:pPr marL="457200" lvl="0" indent="-317500" algn="l" rtl="0">
              <a:spcBef>
                <a:spcPts val="0"/>
              </a:spcBef>
              <a:spcAft>
                <a:spcPts val="0"/>
              </a:spcAft>
              <a:buSzPts val="1400"/>
              <a:buChar char="●"/>
            </a:pPr>
            <a:r>
              <a:rPr lang="ru" sz="1400"/>
              <a:t>TN = sum of values of the values of all columns and rows except the values of that class that we are calculating the values for</a:t>
            </a:r>
            <a:endParaRPr sz="1400"/>
          </a:p>
        </p:txBody>
      </p:sp>
      <p:graphicFrame>
        <p:nvGraphicFramePr>
          <p:cNvPr id="213" name="Google Shape;213;p25"/>
          <p:cNvGraphicFramePr/>
          <p:nvPr/>
        </p:nvGraphicFramePr>
        <p:xfrm>
          <a:off x="5594950" y="1911175"/>
          <a:ext cx="3000000" cy="3000000"/>
        </p:xfrm>
        <a:graphic>
          <a:graphicData uri="http://schemas.openxmlformats.org/drawingml/2006/table">
            <a:tbl>
              <a:tblPr>
                <a:noFill/>
                <a:tableStyleId>{049E4280-CB80-4283-A854-640A91227C8F}</a:tableStyleId>
              </a:tblPr>
              <a:tblGrid>
                <a:gridCol w="785325">
                  <a:extLst>
                    <a:ext uri="{9D8B030D-6E8A-4147-A177-3AD203B41FA5}">
                      <a16:colId xmlns:a16="http://schemas.microsoft.com/office/drawing/2014/main" val="20000"/>
                    </a:ext>
                  </a:extLst>
                </a:gridCol>
                <a:gridCol w="785325">
                  <a:extLst>
                    <a:ext uri="{9D8B030D-6E8A-4147-A177-3AD203B41FA5}">
                      <a16:colId xmlns:a16="http://schemas.microsoft.com/office/drawing/2014/main" val="20001"/>
                    </a:ext>
                  </a:extLst>
                </a:gridCol>
                <a:gridCol w="785325">
                  <a:extLst>
                    <a:ext uri="{9D8B030D-6E8A-4147-A177-3AD203B41FA5}">
                      <a16:colId xmlns:a16="http://schemas.microsoft.com/office/drawing/2014/main" val="20002"/>
                    </a:ext>
                  </a:extLst>
                </a:gridCol>
                <a:gridCol w="785325">
                  <a:extLst>
                    <a:ext uri="{9D8B030D-6E8A-4147-A177-3AD203B41FA5}">
                      <a16:colId xmlns:a16="http://schemas.microsoft.com/office/drawing/2014/main" val="20003"/>
                    </a:ext>
                  </a:extLst>
                </a:gridCol>
              </a:tblGrid>
              <a:tr h="651775">
                <a:tc>
                  <a:txBody>
                    <a:bodyPr/>
                    <a:lstStyle/>
                    <a:p>
                      <a:pPr marL="0" lvl="0" indent="0" algn="ctr" rtl="0">
                        <a:lnSpc>
                          <a:spcPct val="115000"/>
                        </a:lnSpc>
                        <a:spcBef>
                          <a:spcPts val="1200"/>
                        </a:spcBef>
                        <a:spcAft>
                          <a:spcPts val="0"/>
                        </a:spcAft>
                        <a:buNone/>
                      </a:pPr>
                      <a:r>
                        <a:rPr lang="ru"/>
                        <a:t> </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Class 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BDD6EE"/>
                    </a:solidFill>
                  </a:tcPr>
                </a:tc>
                <a:tc>
                  <a:txBody>
                    <a:bodyPr/>
                    <a:lstStyle/>
                    <a:p>
                      <a:pPr marL="0" lvl="0" indent="0" algn="ctr" rtl="0">
                        <a:lnSpc>
                          <a:spcPct val="115000"/>
                        </a:lnSpc>
                        <a:spcBef>
                          <a:spcPts val="1200"/>
                        </a:spcBef>
                        <a:spcAft>
                          <a:spcPts val="0"/>
                        </a:spcAft>
                        <a:buNone/>
                      </a:pPr>
                      <a:r>
                        <a:rPr lang="ru"/>
                        <a:t>Class 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BDD6EE"/>
                    </a:solidFill>
                  </a:tcPr>
                </a:tc>
                <a:tc>
                  <a:txBody>
                    <a:bodyPr/>
                    <a:lstStyle/>
                    <a:p>
                      <a:pPr marL="0" lvl="0" indent="0" algn="ctr" rtl="0">
                        <a:lnSpc>
                          <a:spcPct val="115000"/>
                        </a:lnSpc>
                        <a:spcBef>
                          <a:spcPts val="1200"/>
                        </a:spcBef>
                        <a:spcAft>
                          <a:spcPts val="0"/>
                        </a:spcAft>
                        <a:buNone/>
                      </a:pPr>
                      <a:r>
                        <a:rPr lang="ru"/>
                        <a:t>Class 3</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BDD6EE"/>
                    </a:solidFill>
                  </a:tcPr>
                </a:tc>
                <a:extLst>
                  <a:ext uri="{0D108BD9-81ED-4DB2-BD59-A6C34878D82A}">
                    <a16:rowId xmlns:a16="http://schemas.microsoft.com/office/drawing/2014/main" val="10000"/>
                  </a:ext>
                </a:extLst>
              </a:tr>
              <a:tr h="651775">
                <a:tc>
                  <a:txBody>
                    <a:bodyPr/>
                    <a:lstStyle/>
                    <a:p>
                      <a:pPr marL="0" lvl="0" indent="0" algn="ctr" rtl="0">
                        <a:lnSpc>
                          <a:spcPct val="115000"/>
                        </a:lnSpc>
                        <a:spcBef>
                          <a:spcPts val="1200"/>
                        </a:spcBef>
                        <a:spcAft>
                          <a:spcPts val="0"/>
                        </a:spcAft>
                        <a:buNone/>
                      </a:pPr>
                      <a:r>
                        <a:rPr lang="ru"/>
                        <a:t>Class 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1200"/>
                        </a:spcBef>
                        <a:spcAft>
                          <a:spcPts val="0"/>
                        </a:spcAft>
                        <a:buNone/>
                      </a:pPr>
                      <a:r>
                        <a:rPr lang="ru"/>
                        <a:t>TN1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FP1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TN2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1775">
                <a:tc>
                  <a:txBody>
                    <a:bodyPr/>
                    <a:lstStyle/>
                    <a:p>
                      <a:pPr marL="0" lvl="0" indent="0" algn="ctr" rtl="0">
                        <a:lnSpc>
                          <a:spcPct val="115000"/>
                        </a:lnSpc>
                        <a:spcBef>
                          <a:spcPts val="1200"/>
                        </a:spcBef>
                        <a:spcAft>
                          <a:spcPts val="0"/>
                        </a:spcAft>
                        <a:buNone/>
                      </a:pPr>
                      <a:r>
                        <a:rPr lang="ru"/>
                        <a:t>Class 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1200"/>
                        </a:spcBef>
                        <a:spcAft>
                          <a:spcPts val="0"/>
                        </a:spcAft>
                        <a:buNone/>
                      </a:pPr>
                      <a:r>
                        <a:rPr lang="ru"/>
                        <a:t>FN1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TP</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FN2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51775">
                <a:tc>
                  <a:txBody>
                    <a:bodyPr/>
                    <a:lstStyle/>
                    <a:p>
                      <a:pPr marL="0" lvl="0" indent="0" algn="ctr" rtl="0">
                        <a:lnSpc>
                          <a:spcPct val="115000"/>
                        </a:lnSpc>
                        <a:spcBef>
                          <a:spcPts val="1200"/>
                        </a:spcBef>
                        <a:spcAft>
                          <a:spcPts val="0"/>
                        </a:spcAft>
                        <a:buNone/>
                      </a:pPr>
                      <a:r>
                        <a:rPr lang="ru"/>
                        <a:t>Class 3</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1200"/>
                        </a:spcBef>
                        <a:spcAft>
                          <a:spcPts val="0"/>
                        </a:spcAft>
                        <a:buNone/>
                      </a:pPr>
                      <a:r>
                        <a:rPr lang="ru"/>
                        <a:t>TN3</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FP2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0"/>
                        </a:spcAft>
                        <a:buNone/>
                      </a:pPr>
                      <a:r>
                        <a:rPr lang="ru"/>
                        <a:t>TN4</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Classification metrics</a:t>
            </a:r>
            <a:endParaRPr/>
          </a:p>
        </p:txBody>
      </p:sp>
      <p:sp>
        <p:nvSpPr>
          <p:cNvPr id="219" name="Google Shape;219;p26"/>
          <p:cNvSpPr txBox="1">
            <a:spLocks noGrp="1"/>
          </p:cNvSpPr>
          <p:nvPr>
            <p:ph type="body" idx="1"/>
          </p:nvPr>
        </p:nvSpPr>
        <p:spPr>
          <a:xfrm>
            <a:off x="819150" y="15976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400"/>
              <a:t>With the knowledge how to calculate TP, FP, TN and FN we’ve created a table with classification metrics. All of the interpretation of the statistics are just </a:t>
            </a:r>
            <a:r>
              <a:rPr lang="ru" sz="1400" b="1"/>
              <a:t>for one class</a:t>
            </a:r>
            <a:r>
              <a:rPr lang="ru" sz="1400"/>
              <a:t> (except accuracy).</a:t>
            </a:r>
            <a:endParaRPr sz="1400"/>
          </a:p>
          <a:p>
            <a:pPr marL="0" lvl="0" indent="0" algn="l" rtl="0">
              <a:spcBef>
                <a:spcPts val="1200"/>
              </a:spcBef>
              <a:spcAft>
                <a:spcPts val="0"/>
              </a:spcAft>
              <a:buNone/>
            </a:pPr>
            <a:r>
              <a:rPr lang="ru" sz="1400"/>
              <a:t>Example:</a:t>
            </a:r>
            <a:endParaRPr sz="1400"/>
          </a:p>
          <a:p>
            <a:pPr marL="457200" lvl="0" indent="-317500" algn="l" rtl="0">
              <a:spcBef>
                <a:spcPts val="1200"/>
              </a:spcBef>
              <a:spcAft>
                <a:spcPts val="0"/>
              </a:spcAft>
              <a:buSzPts val="1400"/>
              <a:buChar char="●"/>
            </a:pPr>
            <a:r>
              <a:rPr lang="ru" sz="1400"/>
              <a:t>Accuracy - measures the proportion of correctly classified cases from the total number of objects in the dataset</a:t>
            </a:r>
            <a:endParaRPr sz="1400"/>
          </a:p>
          <a:p>
            <a:pPr marL="457200" lvl="0" indent="-317500" algn="l" rtl="0">
              <a:spcBef>
                <a:spcPts val="0"/>
              </a:spcBef>
              <a:spcAft>
                <a:spcPts val="0"/>
              </a:spcAft>
              <a:buSzPts val="1400"/>
              <a:buChar char="●"/>
            </a:pPr>
            <a:r>
              <a:rPr lang="ru" sz="1400"/>
              <a:t>Precision - fraction of instances correctly classified as belonging to a specific class out of all instances the model predicted to belong to that class</a:t>
            </a:r>
            <a:endParaRPr sz="1400"/>
          </a:p>
          <a:p>
            <a:pPr marL="457200" lvl="0" indent="-317500" algn="l" rtl="0">
              <a:spcBef>
                <a:spcPts val="0"/>
              </a:spcBef>
              <a:spcAft>
                <a:spcPts val="0"/>
              </a:spcAft>
              <a:buSzPts val="1400"/>
              <a:buChar char="●"/>
            </a:pPr>
            <a:r>
              <a:rPr lang="ru" sz="1400"/>
              <a:t>Etc.</a:t>
            </a:r>
            <a:endParaRPr sz="1400"/>
          </a:p>
        </p:txBody>
      </p:sp>
      <p:pic>
        <p:nvPicPr>
          <p:cNvPr id="220" name="Google Shape;220;p26"/>
          <p:cNvPicPr preferRelativeResize="0"/>
          <p:nvPr/>
        </p:nvPicPr>
        <p:blipFill>
          <a:blip r:embed="rId3">
            <a:alphaModFix/>
          </a:blip>
          <a:stretch>
            <a:fillRect/>
          </a:stretch>
        </p:blipFill>
        <p:spPr>
          <a:xfrm>
            <a:off x="3261450" y="3764900"/>
            <a:ext cx="4898595" cy="95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Visualization of clusters</a:t>
            </a:r>
            <a:endParaRPr/>
          </a:p>
        </p:txBody>
      </p:sp>
      <p:sp>
        <p:nvSpPr>
          <p:cNvPr id="226" name="Google Shape;226;p27"/>
          <p:cNvSpPr txBox="1">
            <a:spLocks noGrp="1"/>
          </p:cNvSpPr>
          <p:nvPr>
            <p:ph type="body" idx="1"/>
          </p:nvPr>
        </p:nvSpPr>
        <p:spPr>
          <a:xfrm>
            <a:off x="819150" y="1990725"/>
            <a:ext cx="37023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The number before underscore represents the original class of the particular observation.</a:t>
            </a:r>
            <a:endParaRPr/>
          </a:p>
          <a:p>
            <a:pPr marL="0" lvl="0" indent="0" algn="l" rtl="0">
              <a:spcBef>
                <a:spcPts val="1200"/>
              </a:spcBef>
              <a:spcAft>
                <a:spcPts val="0"/>
              </a:spcAft>
              <a:buNone/>
            </a:pPr>
            <a:r>
              <a:rPr lang="ru"/>
              <a:t>Some of the misclassified observations could be found on the plot:</a:t>
            </a:r>
            <a:endParaRPr/>
          </a:p>
          <a:p>
            <a:pPr marL="457200" lvl="0" indent="-311150" algn="l" rtl="0">
              <a:spcBef>
                <a:spcPts val="1200"/>
              </a:spcBef>
              <a:spcAft>
                <a:spcPts val="0"/>
              </a:spcAft>
              <a:buSzPts val="1300"/>
              <a:buChar char="●"/>
            </a:pPr>
            <a:r>
              <a:rPr lang="ru"/>
              <a:t>Class 2 observations on the border of the cluster 1 (red)</a:t>
            </a:r>
            <a:endParaRPr/>
          </a:p>
          <a:p>
            <a:pPr marL="457200" lvl="0" indent="-311150" algn="l" rtl="0">
              <a:spcBef>
                <a:spcPts val="0"/>
              </a:spcBef>
              <a:spcAft>
                <a:spcPts val="0"/>
              </a:spcAft>
              <a:buSzPts val="1300"/>
              <a:buChar char="●"/>
            </a:pPr>
            <a:r>
              <a:rPr lang="ru"/>
              <a:t>Class 2 observations in the cluster 2 (green). Coordinates: (0.5, -2.5)</a:t>
            </a:r>
            <a:endParaRPr/>
          </a:p>
        </p:txBody>
      </p:sp>
      <p:pic>
        <p:nvPicPr>
          <p:cNvPr id="227" name="Google Shape;227;p27"/>
          <p:cNvPicPr preferRelativeResize="0"/>
          <p:nvPr/>
        </p:nvPicPr>
        <p:blipFill>
          <a:blip r:embed="rId3">
            <a:alphaModFix/>
          </a:blip>
          <a:stretch>
            <a:fillRect/>
          </a:stretch>
        </p:blipFill>
        <p:spPr>
          <a:xfrm>
            <a:off x="4747850" y="1393750"/>
            <a:ext cx="3757676" cy="3376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sz="3600" b="1"/>
              <a:t>Thank you for your attention!!!</a:t>
            </a:r>
            <a:endParaRPr sz="3600" b="1"/>
          </a:p>
        </p:txBody>
      </p:sp>
      <p:sp>
        <p:nvSpPr>
          <p:cNvPr id="233" name="Google Shape;233;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ru" sz="10600">
                <a:highlight>
                  <a:srgbClr val="FFFFFF"/>
                </a:highlight>
                <a:latin typeface="Arial"/>
                <a:ea typeface="Arial"/>
                <a:cs typeface="Arial"/>
                <a:sym typeface="Arial"/>
              </a:rPr>
              <a:t>❤️</a:t>
            </a:r>
            <a:endParaRPr sz="10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Agenda</a:t>
            </a:r>
            <a:endParaRPr/>
          </a:p>
        </p:txBody>
      </p:sp>
      <p:pic>
        <p:nvPicPr>
          <p:cNvPr id="135" name="Google Shape;135;p14"/>
          <p:cNvPicPr preferRelativeResize="0"/>
          <p:nvPr/>
        </p:nvPicPr>
        <p:blipFill>
          <a:blip r:embed="rId3">
            <a:alphaModFix/>
          </a:blip>
          <a:stretch>
            <a:fillRect/>
          </a:stretch>
        </p:blipFill>
        <p:spPr>
          <a:xfrm>
            <a:off x="1089100" y="1800200"/>
            <a:ext cx="6965780" cy="540800"/>
          </a:xfrm>
          <a:prstGeom prst="rect">
            <a:avLst/>
          </a:prstGeom>
          <a:noFill/>
          <a:ln>
            <a:noFill/>
          </a:ln>
        </p:spPr>
      </p:pic>
      <p:graphicFrame>
        <p:nvGraphicFramePr>
          <p:cNvPr id="136" name="Google Shape;136;p14"/>
          <p:cNvGraphicFramePr/>
          <p:nvPr/>
        </p:nvGraphicFramePr>
        <p:xfrm>
          <a:off x="952488" y="2643625"/>
          <a:ext cx="3000000" cy="3000000"/>
        </p:xfrm>
        <a:graphic>
          <a:graphicData uri="http://schemas.openxmlformats.org/drawingml/2006/table">
            <a:tbl>
              <a:tblPr>
                <a:noFill/>
                <a:tableStyleId>{FE6C06E9-3F7A-45E4-B77A-A0837D548473}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457200" lvl="0" indent="-311150" algn="l" rtl="0">
                        <a:spcBef>
                          <a:spcPts val="0"/>
                        </a:spcBef>
                        <a:spcAft>
                          <a:spcPts val="0"/>
                        </a:spcAft>
                        <a:buSzPts val="1300"/>
                        <a:buChar char="-"/>
                      </a:pPr>
                      <a:r>
                        <a:rPr lang="ru" sz="1300"/>
                        <a:t>What is K-means clustering</a:t>
                      </a:r>
                      <a:endParaRPr sz="1300"/>
                    </a:p>
                    <a:p>
                      <a:pPr marL="457200" lvl="0" indent="-311150" algn="l" rtl="0">
                        <a:spcBef>
                          <a:spcPts val="0"/>
                        </a:spcBef>
                        <a:spcAft>
                          <a:spcPts val="0"/>
                        </a:spcAft>
                        <a:buSzPts val="1300"/>
                        <a:buChar char="-"/>
                      </a:pPr>
                      <a:r>
                        <a:rPr lang="ru" sz="1300"/>
                        <a:t>How does it work</a:t>
                      </a:r>
                      <a:endParaRPr sz="1300"/>
                    </a:p>
                    <a:p>
                      <a:pPr marL="457200" lvl="0" indent="-311150" algn="l" rtl="0">
                        <a:spcBef>
                          <a:spcPts val="0"/>
                        </a:spcBef>
                        <a:spcAft>
                          <a:spcPts val="0"/>
                        </a:spcAft>
                        <a:buSzPts val="1300"/>
                        <a:buChar char="-"/>
                      </a:pPr>
                      <a:r>
                        <a:rPr lang="ru" sz="1300"/>
                        <a:t>Algorithm</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ru" sz="1300"/>
                        <a:t>Dataset information</a:t>
                      </a:r>
                      <a:endParaRPr sz="1300"/>
                    </a:p>
                    <a:p>
                      <a:pPr marL="457200" lvl="0" indent="-311150" algn="l" rtl="0">
                        <a:spcBef>
                          <a:spcPts val="0"/>
                        </a:spcBef>
                        <a:spcAft>
                          <a:spcPts val="0"/>
                        </a:spcAft>
                        <a:buSzPts val="1300"/>
                        <a:buChar char="-"/>
                      </a:pPr>
                      <a:r>
                        <a:rPr lang="ru" sz="1300"/>
                        <a:t>Data exploration</a:t>
                      </a:r>
                      <a:endParaRPr sz="1300"/>
                    </a:p>
                    <a:p>
                      <a:pPr marL="457200" lvl="0" indent="-311150" algn="l" rtl="0">
                        <a:spcBef>
                          <a:spcPts val="0"/>
                        </a:spcBef>
                        <a:spcAft>
                          <a:spcPts val="0"/>
                        </a:spcAft>
                        <a:buSzPts val="1300"/>
                        <a:buChar char="-"/>
                      </a:pPr>
                      <a:r>
                        <a:rPr lang="ru" sz="1300"/>
                        <a:t>Analysis and results</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11150" algn="l" rtl="0">
                        <a:spcBef>
                          <a:spcPts val="0"/>
                        </a:spcBef>
                        <a:spcAft>
                          <a:spcPts val="0"/>
                        </a:spcAft>
                        <a:buSzPts val="1300"/>
                        <a:buChar char="-"/>
                      </a:pPr>
                      <a:r>
                        <a:rPr lang="ru" sz="1300"/>
                        <a:t>Multi-class confusion matrix</a:t>
                      </a:r>
                      <a:endParaRPr sz="1300"/>
                    </a:p>
                    <a:p>
                      <a:pPr marL="457200" lvl="0" indent="-311150" algn="l" rtl="0">
                        <a:spcBef>
                          <a:spcPts val="0"/>
                        </a:spcBef>
                        <a:spcAft>
                          <a:spcPts val="0"/>
                        </a:spcAft>
                        <a:buSzPts val="1300"/>
                        <a:buChar char="-"/>
                      </a:pPr>
                      <a:r>
                        <a:rPr lang="ru" sz="1300"/>
                        <a:t>Classification metrics</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What is K-means clustering</a:t>
            </a:r>
            <a:endParaRPr/>
          </a:p>
        </p:txBody>
      </p:sp>
      <p:sp>
        <p:nvSpPr>
          <p:cNvPr id="142" name="Google Shape;142;p15"/>
          <p:cNvSpPr txBox="1">
            <a:spLocks noGrp="1"/>
          </p:cNvSpPr>
          <p:nvPr>
            <p:ph type="body" idx="1"/>
          </p:nvPr>
        </p:nvSpPr>
        <p:spPr>
          <a:xfrm>
            <a:off x="819150" y="1800200"/>
            <a:ext cx="7505700" cy="216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1600"/>
              <a:t>It is an unsupervised machine learning algorithm used for clustering. </a:t>
            </a:r>
            <a:r>
              <a:rPr lang="ru" sz="1600">
                <a:solidFill>
                  <a:srgbClr val="000000"/>
                </a:solidFill>
              </a:rPr>
              <a:t>Clustering, in essence, is a methodology that groups data points into clusters or cohorts based on their inherent similarities. K-Means employs a "centroid-based" strategy where each data point aligns itself with the closest centroid, ensuring that data points within each cluster exhibit strong similarity.</a:t>
            </a:r>
            <a:endParaRPr sz="1600">
              <a:solidFill>
                <a:srgbClr val="000000"/>
              </a:solidFill>
            </a:endParaRPr>
          </a:p>
        </p:txBody>
      </p:sp>
      <p:pic>
        <p:nvPicPr>
          <p:cNvPr id="143" name="Google Shape;143;p15"/>
          <p:cNvPicPr preferRelativeResize="0"/>
          <p:nvPr/>
        </p:nvPicPr>
        <p:blipFill>
          <a:blip r:embed="rId3">
            <a:alphaModFix/>
          </a:blip>
          <a:stretch>
            <a:fillRect/>
          </a:stretch>
        </p:blipFill>
        <p:spPr>
          <a:xfrm>
            <a:off x="4719000" y="3052900"/>
            <a:ext cx="3605850" cy="150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How does it work</a:t>
            </a:r>
            <a:endParaRPr/>
          </a:p>
        </p:txBody>
      </p:sp>
      <p:sp>
        <p:nvSpPr>
          <p:cNvPr id="149" name="Google Shape;149;p16"/>
          <p:cNvSpPr txBox="1">
            <a:spLocks noGrp="1"/>
          </p:cNvSpPr>
          <p:nvPr>
            <p:ph type="body" idx="1"/>
          </p:nvPr>
        </p:nvSpPr>
        <p:spPr>
          <a:xfrm>
            <a:off x="642375" y="1800200"/>
            <a:ext cx="3232200" cy="27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t>To classify (assign class) some data point using K-means we need to perform the following steps:</a:t>
            </a:r>
            <a:endParaRPr sz="1400"/>
          </a:p>
          <a:p>
            <a:pPr marL="457200" lvl="0" indent="-317500" algn="l" rtl="0">
              <a:spcBef>
                <a:spcPts val="1200"/>
              </a:spcBef>
              <a:spcAft>
                <a:spcPts val="0"/>
              </a:spcAft>
              <a:buSzPts val="1400"/>
              <a:buAutoNum type="arabicParenR"/>
            </a:pPr>
            <a:r>
              <a:rPr lang="ru" sz="1400"/>
              <a:t>Select the number of clusters, k</a:t>
            </a:r>
            <a:endParaRPr sz="1400"/>
          </a:p>
          <a:p>
            <a:pPr marL="457200" lvl="0" indent="-317500" algn="l" rtl="0">
              <a:spcBef>
                <a:spcPts val="0"/>
              </a:spcBef>
              <a:spcAft>
                <a:spcPts val="0"/>
              </a:spcAft>
              <a:buSzPts val="1400"/>
              <a:buAutoNum type="arabicParenR"/>
            </a:pPr>
            <a:r>
              <a:rPr lang="ru" sz="1400"/>
              <a:t>Set k cluster centroids</a:t>
            </a:r>
            <a:endParaRPr sz="1400"/>
          </a:p>
          <a:p>
            <a:pPr marL="457200" lvl="0" indent="-317500" algn="l" rtl="0">
              <a:spcBef>
                <a:spcPts val="0"/>
              </a:spcBef>
              <a:spcAft>
                <a:spcPts val="0"/>
              </a:spcAft>
              <a:buSzPts val="1400"/>
              <a:buAutoNum type="arabicParenR"/>
            </a:pPr>
            <a:r>
              <a:rPr lang="ru" sz="1400"/>
              <a:t>Make k clusters</a:t>
            </a:r>
            <a:endParaRPr sz="1400"/>
          </a:p>
          <a:p>
            <a:pPr marL="457200" lvl="0" indent="-317500" algn="l" rtl="0">
              <a:spcBef>
                <a:spcPts val="0"/>
              </a:spcBef>
              <a:spcAft>
                <a:spcPts val="0"/>
              </a:spcAft>
              <a:buSzPts val="1400"/>
              <a:buAutoNum type="arabicParenR"/>
            </a:pPr>
            <a:r>
              <a:rPr lang="ru" sz="1400"/>
              <a:t>Compute new centroid for each cluster</a:t>
            </a:r>
            <a:endParaRPr sz="1400"/>
          </a:p>
          <a:p>
            <a:pPr marL="457200" lvl="0" indent="-317500" algn="l" rtl="0">
              <a:spcBef>
                <a:spcPts val="0"/>
              </a:spcBef>
              <a:spcAft>
                <a:spcPts val="0"/>
              </a:spcAft>
              <a:buSzPts val="1400"/>
              <a:buAutoNum type="arabicParenR"/>
            </a:pPr>
            <a:r>
              <a:rPr lang="ru" sz="1400"/>
              <a:t>Assess the quality of each cluster</a:t>
            </a:r>
            <a:endParaRPr sz="1400"/>
          </a:p>
          <a:p>
            <a:pPr marL="457200" lvl="0" indent="-317500" algn="l" rtl="0">
              <a:spcBef>
                <a:spcPts val="0"/>
              </a:spcBef>
              <a:spcAft>
                <a:spcPts val="0"/>
              </a:spcAft>
              <a:buSzPts val="1400"/>
              <a:buAutoNum type="arabicParenR"/>
            </a:pPr>
            <a:r>
              <a:rPr lang="ru" sz="1400"/>
              <a:t>Repeat steps 3-5</a:t>
            </a:r>
            <a:endParaRPr sz="1400"/>
          </a:p>
        </p:txBody>
      </p:sp>
      <p:pic>
        <p:nvPicPr>
          <p:cNvPr id="150" name="Google Shape;150;p16"/>
          <p:cNvPicPr preferRelativeResize="0"/>
          <p:nvPr/>
        </p:nvPicPr>
        <p:blipFill>
          <a:blip r:embed="rId3">
            <a:alphaModFix/>
          </a:blip>
          <a:stretch>
            <a:fillRect/>
          </a:stretch>
        </p:blipFill>
        <p:spPr>
          <a:xfrm>
            <a:off x="3874475" y="2147950"/>
            <a:ext cx="4797600" cy="203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How many clusters should I create?</a:t>
            </a:r>
            <a:endParaRPr/>
          </a:p>
        </p:txBody>
      </p:sp>
      <p:sp>
        <p:nvSpPr>
          <p:cNvPr id="156" name="Google Shape;156;p17"/>
          <p:cNvSpPr txBox="1">
            <a:spLocks noGrp="1"/>
          </p:cNvSpPr>
          <p:nvPr>
            <p:ph type="body" idx="1"/>
          </p:nvPr>
        </p:nvSpPr>
        <p:spPr>
          <a:xfrm>
            <a:off x="619925" y="1604000"/>
            <a:ext cx="3187500" cy="29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t>There are 2 popular methods:</a:t>
            </a:r>
            <a:endParaRPr sz="1400"/>
          </a:p>
          <a:p>
            <a:pPr marL="457200" lvl="0" indent="-317500" algn="l" rtl="0">
              <a:spcBef>
                <a:spcPts val="1200"/>
              </a:spcBef>
              <a:spcAft>
                <a:spcPts val="0"/>
              </a:spcAft>
              <a:buSzPts val="1400"/>
              <a:buChar char="●"/>
            </a:pPr>
            <a:r>
              <a:rPr lang="ru" sz="1400"/>
              <a:t>Elbow method - choose the number of clusters at the point where the rate of decrease in WCSS sharply changes, forming an elbow shape.</a:t>
            </a:r>
            <a:endParaRPr sz="1400"/>
          </a:p>
          <a:p>
            <a:pPr marL="457200" lvl="0" indent="-317500" algn="l" rtl="0">
              <a:spcBef>
                <a:spcPts val="0"/>
              </a:spcBef>
              <a:spcAft>
                <a:spcPts val="0"/>
              </a:spcAft>
              <a:buSzPts val="1400"/>
              <a:buChar char="●"/>
            </a:pPr>
            <a:r>
              <a:rPr lang="ru" sz="1400"/>
              <a:t>Silhouette width method - provides a silhouette score for each number of clusters, and you want to choose the number of clusters that maximizes this score.</a:t>
            </a:r>
            <a:endParaRPr sz="1400"/>
          </a:p>
        </p:txBody>
      </p:sp>
      <p:pic>
        <p:nvPicPr>
          <p:cNvPr id="157" name="Google Shape;157;p17"/>
          <p:cNvPicPr preferRelativeResize="0"/>
          <p:nvPr/>
        </p:nvPicPr>
        <p:blipFill rotWithShape="1">
          <a:blip r:embed="rId3">
            <a:alphaModFix/>
          </a:blip>
          <a:srcRect r="6489"/>
          <a:stretch/>
        </p:blipFill>
        <p:spPr>
          <a:xfrm>
            <a:off x="5754475" y="1408325"/>
            <a:ext cx="3029900" cy="2071075"/>
          </a:xfrm>
          <a:prstGeom prst="rect">
            <a:avLst/>
          </a:prstGeom>
          <a:noFill/>
          <a:ln>
            <a:noFill/>
          </a:ln>
        </p:spPr>
      </p:pic>
      <p:pic>
        <p:nvPicPr>
          <p:cNvPr id="158" name="Google Shape;158;p17"/>
          <p:cNvPicPr preferRelativeResize="0"/>
          <p:nvPr/>
        </p:nvPicPr>
        <p:blipFill>
          <a:blip r:embed="rId4">
            <a:alphaModFix/>
          </a:blip>
          <a:stretch>
            <a:fillRect/>
          </a:stretch>
        </p:blipFill>
        <p:spPr>
          <a:xfrm>
            <a:off x="3807375" y="2221650"/>
            <a:ext cx="2153888" cy="257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Centroids and clusters</a:t>
            </a:r>
            <a:endParaRPr/>
          </a:p>
        </p:txBody>
      </p:sp>
      <p:sp>
        <p:nvSpPr>
          <p:cNvPr id="164" name="Google Shape;164;p18"/>
          <p:cNvSpPr txBox="1">
            <a:spLocks noGrp="1"/>
          </p:cNvSpPr>
          <p:nvPr>
            <p:ph type="body" idx="1"/>
          </p:nvPr>
        </p:nvSpPr>
        <p:spPr>
          <a:xfrm>
            <a:off x="819150" y="1990725"/>
            <a:ext cx="45399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400"/>
              <a:t>Initial centroids are randomly chosen data points. They would be the centers of the original clusters.</a:t>
            </a:r>
            <a:endParaRPr sz="1400"/>
          </a:p>
          <a:p>
            <a:pPr marL="0" lvl="0" indent="0" algn="l" rtl="0">
              <a:spcBef>
                <a:spcPts val="1200"/>
              </a:spcBef>
              <a:spcAft>
                <a:spcPts val="1200"/>
              </a:spcAft>
              <a:buNone/>
            </a:pPr>
            <a:r>
              <a:rPr lang="ru" sz="1400"/>
              <a:t>Clusters are created by calculating the distance from every data point to each of the centroids. After calculating all the distances the point is assigned to the cluster with the closest centroid.</a:t>
            </a:r>
            <a:endParaRPr sz="1400"/>
          </a:p>
        </p:txBody>
      </p:sp>
      <p:pic>
        <p:nvPicPr>
          <p:cNvPr id="165" name="Google Shape;165;p18"/>
          <p:cNvPicPr preferRelativeResize="0"/>
          <p:nvPr/>
        </p:nvPicPr>
        <p:blipFill>
          <a:blip r:embed="rId3">
            <a:alphaModFix/>
          </a:blip>
          <a:stretch>
            <a:fillRect/>
          </a:stretch>
        </p:blipFill>
        <p:spPr>
          <a:xfrm>
            <a:off x="5622850" y="1584300"/>
            <a:ext cx="2854424" cy="2854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New centroids</a:t>
            </a:r>
            <a:endParaRPr/>
          </a:p>
        </p:txBody>
      </p:sp>
      <p:sp>
        <p:nvSpPr>
          <p:cNvPr id="171" name="Google Shape;171;p19"/>
          <p:cNvSpPr txBox="1">
            <a:spLocks noGrp="1"/>
          </p:cNvSpPr>
          <p:nvPr>
            <p:ph type="body" idx="1"/>
          </p:nvPr>
        </p:nvSpPr>
        <p:spPr>
          <a:xfrm>
            <a:off x="819150" y="1587100"/>
            <a:ext cx="3978600" cy="28875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ru" sz="1400"/>
              <a:t>Calculating the coordinates of new centroids for next iterations is straightforward:</a:t>
            </a:r>
            <a:endParaRPr sz="1400"/>
          </a:p>
          <a:p>
            <a:pPr marL="457200" lvl="0" indent="-317500" algn="l" rtl="0">
              <a:lnSpc>
                <a:spcPct val="105000"/>
              </a:lnSpc>
              <a:spcBef>
                <a:spcPts val="1200"/>
              </a:spcBef>
              <a:spcAft>
                <a:spcPts val="0"/>
              </a:spcAft>
              <a:buSzPts val="1400"/>
              <a:buAutoNum type="arabicPeriod"/>
            </a:pPr>
            <a:r>
              <a:rPr lang="ru" sz="1400"/>
              <a:t>Get coordinates of each point assigned to the cluster</a:t>
            </a:r>
            <a:endParaRPr sz="1400"/>
          </a:p>
          <a:p>
            <a:pPr marL="457200" lvl="0" indent="-317500" algn="l" rtl="0">
              <a:lnSpc>
                <a:spcPct val="105000"/>
              </a:lnSpc>
              <a:spcBef>
                <a:spcPts val="0"/>
              </a:spcBef>
              <a:spcAft>
                <a:spcPts val="0"/>
              </a:spcAft>
              <a:buSzPts val="1400"/>
              <a:buAutoNum type="arabicPeriod"/>
            </a:pPr>
            <a:r>
              <a:rPr lang="ru" sz="1400"/>
              <a:t>Calculate mean value for dimension A</a:t>
            </a:r>
            <a:endParaRPr sz="1400"/>
          </a:p>
          <a:p>
            <a:pPr marL="457200" lvl="0" indent="-317500" algn="l" rtl="0">
              <a:lnSpc>
                <a:spcPct val="105000"/>
              </a:lnSpc>
              <a:spcBef>
                <a:spcPts val="0"/>
              </a:spcBef>
              <a:spcAft>
                <a:spcPts val="0"/>
              </a:spcAft>
              <a:buSzPts val="1400"/>
              <a:buAutoNum type="arabicPeriod"/>
            </a:pPr>
            <a:r>
              <a:rPr lang="ru" sz="1400"/>
              <a:t>Calculate mean value for dimension B</a:t>
            </a:r>
            <a:endParaRPr sz="1400"/>
          </a:p>
          <a:p>
            <a:pPr marL="457200" lvl="0" indent="-317500" algn="l" rtl="0">
              <a:lnSpc>
                <a:spcPct val="105000"/>
              </a:lnSpc>
              <a:spcBef>
                <a:spcPts val="0"/>
              </a:spcBef>
              <a:spcAft>
                <a:spcPts val="0"/>
              </a:spcAft>
              <a:buSzPts val="1400"/>
              <a:buAutoNum type="arabicPeriod"/>
            </a:pPr>
            <a:r>
              <a:rPr lang="ru" sz="1400"/>
              <a:t>New centroid would be at the point (mean(A), mean(B))</a:t>
            </a:r>
            <a:endParaRPr sz="1400"/>
          </a:p>
          <a:p>
            <a:pPr marL="0" lvl="0" indent="0" algn="l" rtl="0">
              <a:lnSpc>
                <a:spcPct val="105000"/>
              </a:lnSpc>
              <a:spcBef>
                <a:spcPts val="1200"/>
              </a:spcBef>
              <a:spcAft>
                <a:spcPts val="1200"/>
              </a:spcAft>
              <a:buNone/>
            </a:pPr>
            <a:r>
              <a:rPr lang="ru" sz="1400"/>
              <a:t>With new centroids we continue calculating distances to every data point in order to create more precise clusters.</a:t>
            </a:r>
            <a:endParaRPr sz="1400"/>
          </a:p>
        </p:txBody>
      </p:sp>
      <p:pic>
        <p:nvPicPr>
          <p:cNvPr id="172" name="Google Shape;172;p19"/>
          <p:cNvPicPr preferRelativeResize="0"/>
          <p:nvPr/>
        </p:nvPicPr>
        <p:blipFill>
          <a:blip r:embed="rId3">
            <a:alphaModFix/>
          </a:blip>
          <a:stretch>
            <a:fillRect/>
          </a:stretch>
        </p:blipFill>
        <p:spPr>
          <a:xfrm>
            <a:off x="5115200" y="1520601"/>
            <a:ext cx="3433426" cy="302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Assessing the quality of each cluster</a:t>
            </a:r>
            <a:endParaRPr/>
          </a:p>
        </p:txBody>
      </p:sp>
      <p:sp>
        <p:nvSpPr>
          <p:cNvPr id="178" name="Google Shape;178;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1400"/>
              <a:t>After finding out the coordinates of new centroids we can check the quality of the model. The idea behind K-means clustering is to minimize the within-cluster variation. After some number of iterations, coordinates of the centroids will be stationary. That means that the algorithm has found optimal clusters.</a:t>
            </a:r>
            <a:endParaRPr sz="1400"/>
          </a:p>
        </p:txBody>
      </p:sp>
      <p:pic>
        <p:nvPicPr>
          <p:cNvPr id="179" name="Google Shape;179;p20"/>
          <p:cNvPicPr preferRelativeResize="0"/>
          <p:nvPr/>
        </p:nvPicPr>
        <p:blipFill>
          <a:blip r:embed="rId3">
            <a:alphaModFix/>
          </a:blip>
          <a:stretch>
            <a:fillRect/>
          </a:stretch>
        </p:blipFill>
        <p:spPr>
          <a:xfrm>
            <a:off x="3626750" y="3003000"/>
            <a:ext cx="4326125" cy="131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Dataset information</a:t>
            </a:r>
            <a:endParaRPr/>
          </a:p>
        </p:txBody>
      </p:sp>
      <p:pic>
        <p:nvPicPr>
          <p:cNvPr id="185" name="Google Shape;185;p21"/>
          <p:cNvPicPr preferRelativeResize="0"/>
          <p:nvPr/>
        </p:nvPicPr>
        <p:blipFill>
          <a:blip r:embed="rId3">
            <a:alphaModFix/>
          </a:blip>
          <a:stretch>
            <a:fillRect/>
          </a:stretch>
        </p:blipFill>
        <p:spPr>
          <a:xfrm>
            <a:off x="819150" y="1889300"/>
            <a:ext cx="7684851" cy="21469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Words>
  <Application>Microsoft Office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Nunito</vt:lpstr>
      <vt:lpstr>Calibri</vt:lpstr>
      <vt:lpstr>Arial</vt:lpstr>
      <vt:lpstr>Shift</vt:lpstr>
      <vt:lpstr>K-means Clustering</vt:lpstr>
      <vt:lpstr>Agenda</vt:lpstr>
      <vt:lpstr>What is K-means clustering</vt:lpstr>
      <vt:lpstr>How does it work</vt:lpstr>
      <vt:lpstr>How many clusters should I create?</vt:lpstr>
      <vt:lpstr>Centroids and clusters</vt:lpstr>
      <vt:lpstr>New centroids</vt:lpstr>
      <vt:lpstr>Assessing the quality of each cluster</vt:lpstr>
      <vt:lpstr>Dataset information</vt:lpstr>
      <vt:lpstr>Data exploration</vt:lpstr>
      <vt:lpstr>Analysis and results - part 1</vt:lpstr>
      <vt:lpstr>Analysis and results - part 2</vt:lpstr>
      <vt:lpstr>Confusion Matrix for Multi-Class Classification</vt:lpstr>
      <vt:lpstr>Classification metrics</vt:lpstr>
      <vt:lpstr>Visualization of clusters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Bogdan Yanovich</dc:creator>
  <cp:lastModifiedBy>Bogdan Yanovich</cp:lastModifiedBy>
  <cp:revision>1</cp:revision>
  <dcterms:modified xsi:type="dcterms:W3CDTF">2023-11-06T19:18:26Z</dcterms:modified>
</cp:coreProperties>
</file>