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8"/>
  </p:notesMasterIdLst>
  <p:handoutMasterIdLst>
    <p:handoutMasterId r:id="rId29"/>
  </p:handoutMasterIdLst>
  <p:sldIdLst>
    <p:sldId id="3825" r:id="rId5"/>
    <p:sldId id="3826" r:id="rId6"/>
    <p:sldId id="3827" r:id="rId7"/>
    <p:sldId id="3828" r:id="rId8"/>
    <p:sldId id="3791" r:id="rId9"/>
    <p:sldId id="3835" r:id="rId10"/>
    <p:sldId id="3792" r:id="rId11"/>
    <p:sldId id="3830" r:id="rId12"/>
    <p:sldId id="3831" r:id="rId13"/>
    <p:sldId id="3836" r:id="rId14"/>
    <p:sldId id="3837" r:id="rId15"/>
    <p:sldId id="3838" r:id="rId16"/>
    <p:sldId id="3839" r:id="rId17"/>
    <p:sldId id="3848" r:id="rId18"/>
    <p:sldId id="3849" r:id="rId19"/>
    <p:sldId id="3840" r:id="rId20"/>
    <p:sldId id="3846" r:id="rId21"/>
    <p:sldId id="3842" r:id="rId22"/>
    <p:sldId id="3843" r:id="rId23"/>
    <p:sldId id="3844" r:id="rId24"/>
    <p:sldId id="3845" r:id="rId25"/>
    <p:sldId id="3847" r:id="rId26"/>
    <p:sldId id="3834" r:id="rId27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CE667-0E8B-4020-B798-9F540ACF8A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FE84B-4CF5-479A-98FA-101E6C9224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9E17-B59A-4F61-B8D2-5B4F41E1978D}" type="datetime1">
              <a:rPr lang="en-GB" smtClean="0"/>
              <a:t>30/12/2023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71FFA-2EDD-435F-95BB-D4913CE523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549EF-DEA6-491C-B092-AD1829A0E2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C7C88-02FC-450C-BC0C-36A3D372F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669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95BD-28DC-4C06-ABE7-D1DD6658916C}" type="datetime1">
              <a:rPr lang="en-GB" smtClean="0"/>
              <a:pPr/>
              <a:t>30/12/2023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141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7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943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88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359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45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013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97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/>
              <a:pPr>
                <a:defRPr/>
              </a:pPr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648310"/>
            <a:ext cx="6592824" cy="2386584"/>
          </a:xfrm>
        </p:spPr>
        <p:txBody>
          <a:bodyPr rtlCol="0">
            <a:norm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pl-PL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Odejście klientów z banku ABC </a:t>
            </a:r>
            <a:r>
              <a:rPr lang="pl-PL" sz="4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Multinational</a:t>
            </a:r>
            <a:r>
              <a:rPr lang="pl-PL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Bank</a:t>
            </a:r>
            <a:endParaRPr lang="en-GB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Raport zaliczeniowy</a:t>
            </a:r>
            <a:endParaRPr lang="ru-RU" dirty="0"/>
          </a:p>
          <a:p>
            <a:pPr rtl="0"/>
            <a:r>
              <a:rPr lang="pl-PL" dirty="0"/>
              <a:t>Bogdan Yanovich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40AF-EEFE-6D7C-CBE2-11708769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57" y="-138491"/>
            <a:ext cx="10515600" cy="1325563"/>
          </a:xfrm>
        </p:spPr>
        <p:txBody>
          <a:bodyPr/>
          <a:lstStyle/>
          <a:p>
            <a:r>
              <a:rPr lang="pl-PL" dirty="0"/>
              <a:t>Analiza zbioru danych 3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6AE07-7D52-01BE-A77D-5ED05AAD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10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C4CB90DC-D762-8ED3-A6FA-BB1F467E4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4" y="1316469"/>
            <a:ext cx="6477831" cy="4927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725B63-CAFC-1541-AF6B-2DACDD059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095" y="1767987"/>
            <a:ext cx="5385858" cy="357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2703-B423-3C7B-AE0C-4ADF8397F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-226003"/>
            <a:ext cx="10515600" cy="1325563"/>
          </a:xfrm>
        </p:spPr>
        <p:txBody>
          <a:bodyPr/>
          <a:lstStyle/>
          <a:p>
            <a:r>
              <a:rPr lang="pl-PL" dirty="0"/>
              <a:t>Analiza zbioru danych 4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C4D40-2F5B-870B-859F-10492533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11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graph with red and blue squares&#10;&#10;Description automatically generated">
            <a:extLst>
              <a:ext uri="{FF2B5EF4-FFF2-40B4-BE49-F238E27FC236}">
                <a16:creationId xmlns:a16="http://schemas.microsoft.com/office/drawing/2014/main" id="{1037F6DC-AF64-911B-34DA-D9ADB9A27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6" y="1027905"/>
            <a:ext cx="5925837" cy="5393261"/>
          </a:xfrm>
          <a:prstGeom prst="rect">
            <a:avLst/>
          </a:prstGeom>
        </p:spPr>
      </p:pic>
      <p:pic>
        <p:nvPicPr>
          <p:cNvPr id="9" name="Picture 8" descr="A graph of a credit card&#10;&#10;Description automatically generated">
            <a:extLst>
              <a:ext uri="{FF2B5EF4-FFF2-40B4-BE49-F238E27FC236}">
                <a16:creationId xmlns:a16="http://schemas.microsoft.com/office/drawing/2014/main" id="{6E9F3E42-164F-BDA6-5782-9AC7F0957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423" y="1027905"/>
            <a:ext cx="5926085" cy="53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2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88AF-0734-4041-9D60-A57B7076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82" y="-138545"/>
            <a:ext cx="10515600" cy="1325563"/>
          </a:xfrm>
        </p:spPr>
        <p:txBody>
          <a:bodyPr/>
          <a:lstStyle/>
          <a:p>
            <a:r>
              <a:rPr lang="pl-PL" dirty="0"/>
              <a:t>Analiza zbioru danych 5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97EE2-2A59-22BA-C728-1DF8A20E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12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AD197AF1-3132-93DD-D186-C8690E23A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1" y="1024760"/>
            <a:ext cx="6036380" cy="5494525"/>
          </a:xfrm>
          <a:prstGeom prst="rect">
            <a:avLst/>
          </a:prstGeom>
        </p:spPr>
      </p:pic>
      <p:pic>
        <p:nvPicPr>
          <p:cNvPr id="9" name="Picture 8" descr="A graph with red and blue squares&#10;&#10;Description automatically generated">
            <a:extLst>
              <a:ext uri="{FF2B5EF4-FFF2-40B4-BE49-F238E27FC236}">
                <a16:creationId xmlns:a16="http://schemas.microsoft.com/office/drawing/2014/main" id="{88EC06F3-2C22-0FF8-D977-0A2CC9411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859" y="1024760"/>
            <a:ext cx="6037221" cy="54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8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0FB6-9A7C-8111-A737-433AEE022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85" y="-77860"/>
            <a:ext cx="9052088" cy="793895"/>
          </a:xfrm>
        </p:spPr>
        <p:txBody>
          <a:bodyPr/>
          <a:lstStyle/>
          <a:p>
            <a:r>
              <a:rPr lang="pl-PL" dirty="0"/>
              <a:t>Wykorzystanie pakietu </a:t>
            </a:r>
            <a:r>
              <a:rPr lang="pl-PL" dirty="0" err="1"/>
              <a:t>Shiny</a:t>
            </a:r>
            <a:r>
              <a:rPr lang="pl-PL" dirty="0"/>
              <a:t> 1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12608-F7A5-6DF1-1E50-B48DEF90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13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AD2FCF16-0C7E-EACC-5762-47B44BD70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348" y="563418"/>
            <a:ext cx="7890413" cy="609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1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96506-E1DF-418F-C045-E6968967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14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97C28F-8C33-5559-691B-FEA8458F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85" y="-77860"/>
            <a:ext cx="9052088" cy="793895"/>
          </a:xfrm>
        </p:spPr>
        <p:txBody>
          <a:bodyPr/>
          <a:lstStyle/>
          <a:p>
            <a:r>
              <a:rPr lang="pl-PL" dirty="0"/>
              <a:t>Wykorzystanie pakietu </a:t>
            </a:r>
            <a:r>
              <a:rPr lang="pl-PL" dirty="0" err="1"/>
              <a:t>Shiny</a:t>
            </a:r>
            <a:r>
              <a:rPr lang="pl-PL" dirty="0"/>
              <a:t> 2</a:t>
            </a:r>
            <a:endParaRPr lang="en-GB" dirty="0"/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CBE3F58E-F6FF-4C34-01EF-EAF6F9A7C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527" y="561562"/>
            <a:ext cx="7952508" cy="615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15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B557D-D5BE-5DF3-07B7-ACBEF934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15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D8E8132-C3ED-BCC8-185E-EC5EB7760EB2}"/>
              </a:ext>
            </a:extLst>
          </p:cNvPr>
          <p:cNvSpPr txBox="1">
            <a:spLocks/>
          </p:cNvSpPr>
          <p:nvPr/>
        </p:nvSpPr>
        <p:spPr>
          <a:xfrm>
            <a:off x="110385" y="-77860"/>
            <a:ext cx="9052088" cy="793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Wykorzystanie pakietu </a:t>
            </a:r>
            <a:r>
              <a:rPr lang="pl-PL" dirty="0" err="1"/>
              <a:t>Shiny</a:t>
            </a:r>
            <a:r>
              <a:rPr lang="pl-PL" dirty="0"/>
              <a:t> </a:t>
            </a:r>
            <a:r>
              <a:rPr lang="ru-RU" dirty="0"/>
              <a:t>3</a:t>
            </a:r>
            <a:endParaRPr lang="en-GB" dirty="0"/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D2A23791-E19D-7408-F4C6-6C10577B2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254" y="610650"/>
            <a:ext cx="7232073" cy="61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8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A508-2505-A76E-A570-2FC423FC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66" y="-111142"/>
            <a:ext cx="10515600" cy="1325563"/>
          </a:xfrm>
        </p:spPr>
        <p:txBody>
          <a:bodyPr/>
          <a:lstStyle/>
          <a:p>
            <a:r>
              <a:rPr lang="pl-PL" dirty="0"/>
              <a:t>Modele uczenia maszynowego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7BA97-AEBC-230B-5BC7-1626747C4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966" y="962984"/>
            <a:ext cx="11569460" cy="5758491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 </a:t>
            </a:r>
            <a:r>
              <a:rPr lang="pl-PL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celu klasyfikacji rezygnacji klientów z usług banku </a:t>
            </a:r>
            <a:r>
              <a:rPr lang="pl-PL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zastosowano </a:t>
            </a:r>
            <a:r>
              <a:rPr lang="pl-PL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regresję logistyczną </a:t>
            </a:r>
            <a:r>
              <a:rPr lang="pl-PL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oraz </a:t>
            </a:r>
            <a:r>
              <a:rPr lang="pl-PL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drzewo klasyfikacyjne</a:t>
            </a:r>
            <a:r>
              <a:rPr lang="pl-PL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Z</a:t>
            </a:r>
            <a:r>
              <a:rPr lang="pl-PL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biór danych został losowo podzielony na część treningową (75% obserwacji) i testową (25% obserwacji).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 celu zniwelowania niezbilansowania zbioru danych, zastosowano technikę </a:t>
            </a:r>
            <a:r>
              <a:rPr lang="pl-PL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</a:t>
            </a:r>
            <a:r>
              <a:rPr lang="pl-PL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ndersampling</a:t>
            </a:r>
            <a:r>
              <a:rPr lang="pl-PL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na zbiorze treningowym, która polegała na usunięciu losowo wybranych rekordów z próbki większościowej ('</a:t>
            </a:r>
            <a:r>
              <a:rPr lang="pl-PL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churn</a:t>
            </a:r>
            <a:r>
              <a:rPr lang="pl-PL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 = 0), aż obie klasy uzyskały równą liczebność. W zmodyfikowanym zbiorze treningowym 1553 osoby nie zrezygnowały, a 1525 osób zrezygnowało z usług banku ABC International bank.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pl-PL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odele zostały zbudowane na zmodyfikowanym zbiorze treningowym. </a:t>
            </a:r>
            <a:r>
              <a:rPr lang="pl-PL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pl-PL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kuteczność modeli została oceniona na zbiorze testowym.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Dla zmiennych 'country', '</a:t>
            </a:r>
            <a:r>
              <a:rPr lang="pl-PL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  <a:r>
              <a:rPr lang="pl-PL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"</a:t>
            </a:r>
            <a:r>
              <a:rPr lang="pl-PL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products_number</a:t>
            </a:r>
            <a:r>
              <a:rPr lang="pl-PL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oraz "</a:t>
            </a:r>
            <a:r>
              <a:rPr lang="pl-PL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tenure</a:t>
            </a:r>
            <a:r>
              <a:rPr lang="pl-PL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utworzono zmienne </a:t>
            </a:r>
            <a:r>
              <a:rPr lang="pl-PL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dummy</a:t>
            </a:r>
            <a:r>
              <a:rPr lang="pl-PL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endParaRPr lang="en-GB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99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285E-BCFE-089A-BF3D-090CF8A1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-57467"/>
            <a:ext cx="10515600" cy="1325563"/>
          </a:xfrm>
        </p:spPr>
        <p:txBody>
          <a:bodyPr/>
          <a:lstStyle/>
          <a:p>
            <a:r>
              <a:rPr lang="pl-PL" dirty="0"/>
              <a:t>Regresja logistyczna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55D29-BE73-0D0A-78CC-3402A018C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0909" y="980237"/>
            <a:ext cx="6273408" cy="5225412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Z tabeli oszacowania współczynników możemy wywnioskować, że zmienne 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</a:t>
            </a:r>
            <a:r>
              <a:rPr lang="pl-PL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</a:t>
            </a:r>
            <a:r>
              <a:rPr lang="pl-PL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active_member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</a:t>
            </a:r>
            <a:r>
              <a:rPr lang="pl-PL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country_Germany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</a:t>
            </a:r>
            <a:r>
              <a:rPr lang="pl-PL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gender_Male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products_number_2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products_number_3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są istotne statystycznie na poziomie istotności mniejszym niż 0.001. Zmienne 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</a:t>
            </a:r>
            <a:r>
              <a:rPr lang="pl-PL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credit_card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tenure_2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tenure_7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tenure_8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tenure_9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są istotne statystycznie na poziome istotności 0.05.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EC84F-F2D0-ACA8-2053-DC26EED6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17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1EDCD5B-1550-4BBF-473B-0C7C34564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493" y="283174"/>
            <a:ext cx="4808355" cy="59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75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company&#10;&#10;Description automatically generated">
            <a:extLst>
              <a:ext uri="{FF2B5EF4-FFF2-40B4-BE49-F238E27FC236}">
                <a16:creationId xmlns:a16="http://schemas.microsoft.com/office/drawing/2014/main" id="{3568C5B4-532C-B711-07AF-4284D0715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117" y="111332"/>
            <a:ext cx="5912965" cy="53815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D95FF3-A42B-336A-CD61-52004629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5426015" cy="749496"/>
          </a:xfrm>
        </p:spPr>
        <p:txBody>
          <a:bodyPr/>
          <a:lstStyle/>
          <a:p>
            <a:r>
              <a:rPr lang="pl-PL" dirty="0"/>
              <a:t>Drzewo klasyfikacyjne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00658-3CAE-1FA1-2099-D8374574E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" y="590847"/>
            <a:ext cx="6426678" cy="3614755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l-P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Reguły decyzyjne: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Jeśli klient korzystający z usług banku ma mniej niż 42 lata i posiada 2 produkty w tym banku, to prawdopodobieństwo, że zdecyduje się na opuszczenie tego banku, wynosi 14%.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Jeśli klient korzystający z usług banku ma 42 lata lub więcej, posiada 2 produkty w tym banku, a saldo na koncie wynosi 54,000 (54e+3) jednostek pieniężnych lub więcej, to prawdopodobieństwo, że zdecyduje się na opuszczenie tego banku, wynosi 61%.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D2DC1-334F-7249-7082-C44BA82D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F8938-45C6-434E-874E-409F7A0B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15483-49DA-4873-1749-9B120E8B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18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A computer screen shot of numbers&#10;&#10;Description automatically generated">
            <a:extLst>
              <a:ext uri="{FF2B5EF4-FFF2-40B4-BE49-F238E27FC236}">
                <a16:creationId xmlns:a16="http://schemas.microsoft.com/office/drawing/2014/main" id="{6F5CC61A-A0B6-8D0B-7618-234000348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875" y="5576578"/>
            <a:ext cx="8275608" cy="11163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6B902D-E614-4614-FA1D-8220E57C466D}"/>
              </a:ext>
            </a:extLst>
          </p:cNvPr>
          <p:cNvSpPr txBox="1"/>
          <p:nvPr/>
        </p:nvSpPr>
        <p:spPr>
          <a:xfrm>
            <a:off x="30263" y="4205602"/>
            <a:ext cx="6232514" cy="87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Najbardziej istotnymi zmiennymi w modelu drzewa decyzyjnego są zmienne '</a:t>
            </a:r>
            <a:r>
              <a:rPr lang="pl-P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’, 'products_number_2’ oraz 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</a:t>
            </a:r>
            <a:r>
              <a:rPr lang="pl-P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balance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178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5CFA-83BB-7F21-7FCD-3E7FCE5C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4489"/>
            <a:ext cx="10515600" cy="1325563"/>
          </a:xfrm>
        </p:spPr>
        <p:txBody>
          <a:bodyPr/>
          <a:lstStyle/>
          <a:p>
            <a:r>
              <a:rPr lang="pl-PL" dirty="0"/>
              <a:t>Ocena Jakości Modeli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DDC92-1616-BA2B-F477-70E4FCDDB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329" y="878471"/>
            <a:ext cx="11842630" cy="5843004"/>
          </a:xfrm>
        </p:spPr>
        <p:txBody>
          <a:bodyPr>
            <a:normAutofit/>
          </a:bodyPr>
          <a:lstStyle/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 raporcie zostały wykorzystane następujące statystyki wraz z ich interpretacją: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pl-PL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(dokładność) – stosunek prawidłowo zaklasyfikowanych obserwacji do wszystkich obserwacji.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pl-PL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Match</a:t>
            </a:r>
            <a:r>
              <a:rPr lang="pl-PL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Error </a:t>
            </a:r>
            <a:r>
              <a:rPr lang="pl-PL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r>
              <a:rPr lang="pl-PL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(MER) – stosunek nieprawidłowo zaklasyfikowanych obserwacji do wszystkich obserwacji.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pl-PL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(rzetelność)  – stosunek prawidłowo zaklasyfikowanych obserwacji do klasy pozytywnej do wszystkich obserwacji zaklasyfikowanych do klasy pozytywnej.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pl-PL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Sensitivity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(czułość) – stosunek prawidłowo zaklasyfikowanych obserwacji do klasy pozytywnej do sumy obserwacji prawidłowo zaklasyfikowanych do klasy pozytywnej i obserwacji nieprawidłowo zaklasyfikowanych do klasy negatywnej.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pl-PL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Specificity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(swoistość) – stosunek prawidłowo zaklasyfikowanych obserwacji do klasy negatywnej do wszystkich obserwacji zaklasyfikowanych do klasy negatywnej.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l-PL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F1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Score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średnia harmoniczna pomiędzy rzetelnością (precision) i czułością (</a:t>
            </a:r>
            <a:r>
              <a:rPr lang="pl-PL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sensitivity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34C1A-3FA4-D926-6279-F136DED5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19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26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rgbClr val="FFFFFF"/>
                </a:solidFill>
              </a:rPr>
              <a:t>Agenda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7389" y="1237977"/>
            <a:ext cx="5853195" cy="438204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l-PL" sz="2500" dirty="0"/>
              <a:t>1) </a:t>
            </a:r>
            <a:r>
              <a:rPr lang="pl-PL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GB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</a:t>
            </a:r>
            <a:r>
              <a:rPr lang="pl-PL" sz="25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ór</a:t>
            </a:r>
            <a:r>
              <a:rPr lang="pl-PL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danych</a:t>
            </a:r>
            <a:endParaRPr lang="en-GB" sz="2500" dirty="0"/>
          </a:p>
          <a:p>
            <a:pPr marL="0" indent="0" rtl="0">
              <a:buNone/>
            </a:pPr>
            <a:r>
              <a:rPr lang="pl-PL" sz="2500" dirty="0"/>
              <a:t>2) Analiza zbioru danych</a:t>
            </a:r>
          </a:p>
          <a:p>
            <a:pPr marL="0" indent="0" rtl="0">
              <a:buNone/>
            </a:pPr>
            <a:r>
              <a:rPr lang="pl-PL" sz="2500" dirty="0"/>
              <a:t>3) Modele uczenia maszynowego</a:t>
            </a:r>
            <a:endParaRPr lang="en-GB" sz="2500" dirty="0"/>
          </a:p>
          <a:p>
            <a:pPr marL="0" indent="0" rtl="0">
              <a:buNone/>
            </a:pPr>
            <a:r>
              <a:rPr lang="pl-PL" sz="2500" dirty="0"/>
              <a:t>4) Ocena jakości modeli</a:t>
            </a:r>
          </a:p>
          <a:p>
            <a:pPr marL="0" indent="0" rtl="0">
              <a:buNone/>
            </a:pPr>
            <a:r>
              <a:rPr lang="pl-PL" sz="2500" dirty="0"/>
              <a:t>5) Wyniki i podsumowanie</a:t>
            </a:r>
            <a:endParaRPr lang="en-GB" sz="25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5E0D-D0B1-5BFC-8841-D0A733A81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3783"/>
          </a:xfrm>
        </p:spPr>
        <p:txBody>
          <a:bodyPr/>
          <a:lstStyle/>
          <a:p>
            <a:r>
              <a:rPr lang="pl-PL" dirty="0"/>
              <a:t>Ocena Jakości Modeli 2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2477D-0D3D-77DF-DACA-5E6E63332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7721" y="793631"/>
            <a:ext cx="6087141" cy="556271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W ramach raportu zostały stworzone tablice pomyłek dla modeli regresji liniowej (</a:t>
            </a:r>
            <a:r>
              <a:rPr lang="pl-PL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confmat_log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oraz drzewa klasyfikacyjnego (</a:t>
            </a:r>
            <a:r>
              <a:rPr lang="pl-PL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confmat</a:t>
            </a:r>
            <a:r>
              <a:rPr lang="pl-PL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_tree</a:t>
            </a:r>
            <a:r>
              <a:rPr lang="pl-PL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Po trenowaniu modeli na zmodyfikowanym zbiorze treningowym przeprowadzono predykcję zmiennej </a:t>
            </a:r>
            <a:r>
              <a:rPr lang="pl-PL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churn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 zbiorze testowym i obliczono statystyki pochodne dla każdego modelu. Okazało się, że model regresji logistycznej charakteryzuje się lepszą jakością predykcji w niemal wszystkich statystykach. Jedynym wyjątkiem jest czułość, gdzie model drzewa klasyfikacyjnego osiąga lepsze wyniki.</a:t>
            </a:r>
            <a:endParaRPr lang="en-GB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D7E2B-9C15-DB40-4075-8E837C3C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20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DF01E85B-22DF-AF24-62A2-37AEB8411F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7138" y="1459142"/>
            <a:ext cx="2732998" cy="1878936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0BC016B-82C4-7144-E0EA-A4EFC683C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552" y="1459141"/>
            <a:ext cx="2732998" cy="1878937"/>
          </a:xfrm>
          <a:prstGeom prst="rect">
            <a:avLst/>
          </a:prstGeom>
        </p:spPr>
      </p:pic>
      <p:pic>
        <p:nvPicPr>
          <p:cNvPr id="10" name="Picture 9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570227C3-E35C-FF3A-02CB-2530C21EF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38" y="3752491"/>
            <a:ext cx="5644412" cy="245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73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5902-93BD-1821-06C9-7748FAD7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9847"/>
          </a:xfrm>
        </p:spPr>
        <p:txBody>
          <a:bodyPr>
            <a:normAutofit fontScale="90000"/>
          </a:bodyPr>
          <a:lstStyle/>
          <a:p>
            <a:r>
              <a:rPr lang="pl-PL" dirty="0"/>
              <a:t>Ocena Jakości Modeli 3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B9A7A-742B-1D15-C8EB-5F7E00CE0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8106" y="689980"/>
            <a:ext cx="5857568" cy="547804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Innym narzędziem służącym do oceny poprawności klasyfikatora jest krzywa ROC, która pokazuje, jak zmienia się True </a:t>
            </a:r>
            <a:r>
              <a:rPr lang="pl-PL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Positive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pl-PL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Rate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 zależności od </a:t>
            </a:r>
            <a:r>
              <a:rPr lang="pl-PL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False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pl-PL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Positive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pl-PL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Rate</a:t>
            </a:r>
            <a:r>
              <a:rPr lang="pl-PL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Z analizy wykresu wynika</a:t>
            </a:r>
            <a:r>
              <a:rPr lang="pl-PL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, że model regresji logistycznej wydaje się być skuteczniejszy.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l-PL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	W celu bardziej precyzyjnego porównania modeli pod kątem jakości klasyfikacji, obliczono również statystykę AUC (</a:t>
            </a:r>
            <a:r>
              <a:rPr lang="pl-PL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Area</a:t>
            </a:r>
            <a:r>
              <a:rPr lang="pl-PL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Under the </a:t>
            </a:r>
            <a:r>
              <a:rPr lang="pl-PL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Curve</a:t>
            </a:r>
            <a:r>
              <a:rPr lang="pl-PL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) dla krzywych ROC. Najwyższą wartość </a:t>
            </a:r>
            <a:r>
              <a:rPr lang="pl-PL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Area</a:t>
            </a:r>
            <a:r>
              <a:rPr lang="pl-PL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pl-PL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under</a:t>
            </a:r>
            <a:r>
              <a:rPr lang="pl-PL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the </a:t>
            </a:r>
            <a:r>
              <a:rPr lang="pl-PL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Curve</a:t>
            </a:r>
            <a:r>
              <a:rPr lang="pl-PL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osiągnął model regresji logistycznej, uzyskując wynik 0.8388.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5ECC3-9CC8-80CF-002E-5BEEF31D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21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 descr="A graph with a line&#10;&#10;Description automatically generated">
            <a:extLst>
              <a:ext uri="{FF2B5EF4-FFF2-40B4-BE49-F238E27FC236}">
                <a16:creationId xmlns:a16="http://schemas.microsoft.com/office/drawing/2014/main" id="{D2E5E4C7-324E-B84C-3A8D-792DF88EA5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8409" y="595778"/>
            <a:ext cx="5581289" cy="5080021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F72A845-9C0A-79F2-0E18-FB597669D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86188"/>
              </p:ext>
            </p:extLst>
          </p:nvPr>
        </p:nvGraphicFramePr>
        <p:xfrm>
          <a:off x="1450486" y="5951061"/>
          <a:ext cx="3329940" cy="569595"/>
        </p:xfrm>
        <a:graphic>
          <a:graphicData uri="http://schemas.openxmlformats.org/drawingml/2006/table">
            <a:tbl>
              <a:tblPr firstRow="1" firstCol="1" bandRow="1"/>
              <a:tblGrid>
                <a:gridCol w="1875155">
                  <a:extLst>
                    <a:ext uri="{9D8B030D-6E8A-4147-A177-3AD203B41FA5}">
                      <a16:colId xmlns:a16="http://schemas.microsoft.com/office/drawing/2014/main" val="377206535"/>
                    </a:ext>
                  </a:extLst>
                </a:gridCol>
                <a:gridCol w="1454785">
                  <a:extLst>
                    <a:ext uri="{9D8B030D-6E8A-4147-A177-3AD203B41FA5}">
                      <a16:colId xmlns:a16="http://schemas.microsoft.com/office/drawing/2014/main" val="2127879906"/>
                    </a:ext>
                  </a:extLst>
                </a:gridCol>
              </a:tblGrid>
              <a:tr h="2832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Drzewo klasyfikacyjne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Regresja logistyczna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21403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0.79833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0.8388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70277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E8FC499-34D1-6A8F-8470-124118100975}"/>
              </a:ext>
            </a:extLst>
          </p:cNvPr>
          <p:cNvSpPr txBox="1"/>
          <p:nvPr/>
        </p:nvSpPr>
        <p:spPr>
          <a:xfrm>
            <a:off x="2034119" y="5581729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 the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332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F9EF-0832-78E8-8583-9054EC26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84" y="-232913"/>
            <a:ext cx="10136038" cy="1325563"/>
          </a:xfrm>
        </p:spPr>
        <p:txBody>
          <a:bodyPr/>
          <a:lstStyle/>
          <a:p>
            <a:r>
              <a:rPr lang="pl-PL" dirty="0"/>
              <a:t>Podsumowanie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D7139-CD40-BB88-FB63-9CB58070F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766822"/>
            <a:ext cx="11903016" cy="62652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W raporcie przedstawiono wykresy rozkładu zmiennych, wykresy zależności między zmiennymi, wykresy z zastosowaniem pakietu </a:t>
            </a:r>
            <a:r>
              <a:rPr lang="pl-P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Shiny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oraz skonstruowano dwa modele: drzewo klasyfikacyjne oraz regresję logistyczną. Warto zaznaczyć, że w pracy wykorzystano zmodyfikowany zbiór treningowy z </a:t>
            </a:r>
            <a:r>
              <a:rPr lang="pl-P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undersamplingiem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pl-P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dummy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l-PL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 przetrenowaniu modeli na zmodyfikowanym zbiorze treningowym i prognozowaniu na zbiorze testowym, porównano siłę predykcyjną modeli za pomocą tablicy pomyłek, statystyk pochodnych, krzywej ROC oraz wartości AUC. W zdecydowanej większości stosowanych metod oceny jakości, model regresji logistycznej okazał się być najlepszy, osiągając najwyższe statystyki pochodne oraz największe pole pod krzywą ROC.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Analizując istotność zmiennych w obu modelach, najważniejszymi zmiennymi okazały się: </a:t>
            </a:r>
            <a:r>
              <a:rPr lang="pl-P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products_number_2, oraz </a:t>
            </a:r>
            <a:r>
              <a:rPr lang="pl-P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balance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W przypadku modelu drzewa klasyfikacyjnego, oprócz wyżej wymienionych, istotne okazały się również zmienne '</a:t>
            </a:r>
            <a:r>
              <a:rPr lang="pl-P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country_Germany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'products_number_3', 'products_number_4', oraz '</a:t>
            </a:r>
            <a:r>
              <a:rPr lang="pl-P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country_Spain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'. W modelu regresji logistycznej innymi istotnymi zmiennymi okazały się: '</a:t>
            </a:r>
            <a:r>
              <a:rPr lang="pl-P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active_member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pl-P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country_Germany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pl-PL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gender_Male</a:t>
            </a: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oraz 'products_number_3'.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1EAAB-33C0-3BF4-9871-B230AD46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22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35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Dziękuję za uwagę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n-GB" smtClean="0"/>
              <a:pPr lvl="0" rtl="0"/>
              <a:t>23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1E1836-1314-8F73-0423-EA82D3083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4582"/>
            <a:ext cx="5639587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pl-PL" dirty="0"/>
              <a:t>Zbiór danych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9382" y="1825625"/>
            <a:ext cx="6299200" cy="4351338"/>
          </a:xfrm>
        </p:spPr>
        <p:txBody>
          <a:bodyPr rtlCol="0">
            <a:normAutofit/>
          </a:bodyPr>
          <a:lstStyle/>
          <a:p>
            <a:pPr rtl="0"/>
            <a:r>
              <a:rPr lang="pl-PL" sz="2000" dirty="0"/>
              <a:t>Dane użyte w raporcie pochodzą z ABC </a:t>
            </a:r>
            <a:r>
              <a:rPr lang="pl-PL" sz="2000" dirty="0" err="1"/>
              <a:t>Multinational</a:t>
            </a:r>
            <a:r>
              <a:rPr lang="pl-PL" sz="2000" dirty="0"/>
              <a:t> Bank. Dane te są publicznie dostępne na stronie internetowej </a:t>
            </a:r>
            <a:r>
              <a:rPr lang="pl-PL" sz="2000" dirty="0" err="1"/>
              <a:t>Kaggle</a:t>
            </a:r>
            <a:r>
              <a:rPr lang="pl-PL" sz="2000" dirty="0"/>
              <a:t>: https://www.kaggle.com/datasets/gauravtopre/bank-customer-churn-dataset</a:t>
            </a:r>
          </a:p>
          <a:p>
            <a:pPr rtl="0"/>
            <a:r>
              <a:rPr lang="pl-PL" sz="2000" dirty="0"/>
              <a:t>Zbiór danych obejmuje 10 000 obserwacji i 12 zmiennych, z których jedna pełni funkcję identyfikatora (</a:t>
            </a:r>
            <a:r>
              <a:rPr lang="pl-PL" sz="2000" dirty="0" err="1"/>
              <a:t>customer_id</a:t>
            </a:r>
            <a:r>
              <a:rPr lang="pl-PL" sz="2000" dirty="0"/>
              <a:t>), 10 to zmienne objaśniające, a zmienna zależna to '</a:t>
            </a:r>
            <a:r>
              <a:rPr lang="pl-PL" sz="2000" dirty="0" err="1"/>
              <a:t>Churn</a:t>
            </a:r>
            <a:r>
              <a:rPr lang="pl-PL" sz="2000" dirty="0"/>
              <a:t>'. Zmienna '</a:t>
            </a:r>
            <a:r>
              <a:rPr lang="pl-PL" sz="2000" dirty="0" err="1"/>
              <a:t>Churn</a:t>
            </a:r>
            <a:r>
              <a:rPr lang="pl-PL" sz="2000" dirty="0"/>
              <a:t>' przyjmuje wartości binarne: 0 dla klientów, którzy pozostają i kontynuują korzystanie z usług banku, oraz 1 dla klientów, którzy zdecydowali się zrezygnować z usług banku</a:t>
            </a:r>
            <a:endParaRPr lang="en-GB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963BCE-1C3B-02DA-FC15-F9D090FBE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642" y="2819014"/>
            <a:ext cx="4728157" cy="2224041"/>
          </a:xfrm>
          <a:prstGeom prst="rect">
            <a:avLst/>
          </a:prstGeom>
          <a:noFill/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41" y="129913"/>
            <a:ext cx="4272318" cy="1198554"/>
          </a:xfrm>
        </p:spPr>
        <p:txBody>
          <a:bodyPr rtlCol="0"/>
          <a:lstStyle/>
          <a:p>
            <a:pPr rtl="0"/>
            <a:r>
              <a:rPr lang="pl-PL" dirty="0">
                <a:solidFill>
                  <a:srgbClr val="FFFFFF"/>
                </a:solidFill>
              </a:rPr>
              <a:t>Cel raportu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9501" y="1328467"/>
            <a:ext cx="5995360" cy="2573590"/>
          </a:xfrm>
        </p:spPr>
        <p:txBody>
          <a:bodyPr rtlCol="0">
            <a:normAutofit fontScale="85000" lnSpcReduction="20000"/>
          </a:bodyPr>
          <a:lstStyle/>
          <a:p>
            <a:pPr indent="449580">
              <a:lnSpc>
                <a:spcPct val="150000"/>
              </a:lnSpc>
              <a:spcAft>
                <a:spcPts val="800"/>
              </a:spcAft>
            </a:pPr>
            <a:r>
              <a:rPr lang="pl-PL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Wizualizacja rozkładu zmiennych ze zbioru danych, wizualizacja zależności między wybranymi zmiennymi objaśniającymi a zmienną </a:t>
            </a:r>
            <a:r>
              <a:rPr lang="pl-PL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churn</a:t>
            </a:r>
            <a:r>
              <a:rPr lang="pl-PL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oraz kategoryzowanie klientów ze względu na ich podjęcie lub nie decyzji o rezygnacji z usług banku za pomocą regresji logistycznej i drzewa klasyfikacyjnego.</a:t>
            </a:r>
            <a:endParaRPr lang="en-GB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654CA-59FD-8C3B-DC37-C1C2138112C1}"/>
              </a:ext>
            </a:extLst>
          </p:cNvPr>
          <p:cNvSpPr txBox="1"/>
          <p:nvPr/>
        </p:nvSpPr>
        <p:spPr>
          <a:xfrm>
            <a:off x="3137139" y="4204518"/>
            <a:ext cx="5917722" cy="155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Celem tej informacji jest pomoc bankowi w zmniejszeniu liczby osób, które postanowiły </a:t>
            </a:r>
          </a:p>
          <a:p>
            <a:pPr algn="ctr">
              <a:lnSpc>
                <a:spcPct val="150000"/>
              </a:lnSpc>
            </a:pPr>
            <a:r>
              <a:rPr lang="pl-PL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odejść z tego banku</a:t>
            </a:r>
            <a:endParaRPr lang="en-GB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8936EDDE-70E1-0FCE-F00A-410C9839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27" y="67531"/>
            <a:ext cx="8948685" cy="627115"/>
          </a:xfrm>
        </p:spPr>
        <p:txBody>
          <a:bodyPr>
            <a:normAutofit/>
          </a:bodyPr>
          <a:lstStyle/>
          <a:p>
            <a:pPr algn="ctr"/>
            <a:r>
              <a:rPr lang="pl-PL" sz="3000" dirty="0"/>
              <a:t>Opis zmiennych w zbiorze danych</a:t>
            </a:r>
            <a:endParaRPr lang="en-US" sz="30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A34774-5819-8F28-49A8-3834D69DF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633024"/>
              </p:ext>
            </p:extLst>
          </p:nvPr>
        </p:nvGraphicFramePr>
        <p:xfrm>
          <a:off x="175512" y="747722"/>
          <a:ext cx="11840975" cy="5748642"/>
        </p:xfrm>
        <a:graphic>
          <a:graphicData uri="http://schemas.openxmlformats.org/drawingml/2006/table">
            <a:tbl>
              <a:tblPr firstRow="1" firstCol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1872844">
                  <a:extLst>
                    <a:ext uri="{9D8B030D-6E8A-4147-A177-3AD203B41FA5}">
                      <a16:colId xmlns:a16="http://schemas.microsoft.com/office/drawing/2014/main" val="1646325733"/>
                    </a:ext>
                  </a:extLst>
                </a:gridCol>
                <a:gridCol w="4743547">
                  <a:extLst>
                    <a:ext uri="{9D8B030D-6E8A-4147-A177-3AD203B41FA5}">
                      <a16:colId xmlns:a16="http://schemas.microsoft.com/office/drawing/2014/main" val="48121219"/>
                    </a:ext>
                  </a:extLst>
                </a:gridCol>
                <a:gridCol w="2593026">
                  <a:extLst>
                    <a:ext uri="{9D8B030D-6E8A-4147-A177-3AD203B41FA5}">
                      <a16:colId xmlns:a16="http://schemas.microsoft.com/office/drawing/2014/main" val="1830238732"/>
                    </a:ext>
                  </a:extLst>
                </a:gridCol>
                <a:gridCol w="2631558">
                  <a:extLst>
                    <a:ext uri="{9D8B030D-6E8A-4147-A177-3AD203B41FA5}">
                      <a16:colId xmlns:a16="http://schemas.microsoft.com/office/drawing/2014/main" val="2066763857"/>
                    </a:ext>
                  </a:extLst>
                </a:gridCol>
              </a:tblGrid>
              <a:tr h="3470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400" b="0" cap="none" spc="0" dirty="0">
                          <a:solidFill>
                            <a:schemeClr val="bg1"/>
                          </a:solidFill>
                          <a:effectLst/>
                        </a:rPr>
                        <a:t>Nazwa zmiennej</a:t>
                      </a:r>
                      <a:endParaRPr lang="en-GB" sz="1400" b="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400" b="0" cap="none" spc="0" dirty="0">
                          <a:solidFill>
                            <a:schemeClr val="bg1"/>
                          </a:solidFill>
                          <a:effectLst/>
                        </a:rPr>
                        <a:t>Objaśnienie</a:t>
                      </a:r>
                      <a:endParaRPr lang="en-GB" sz="1400" b="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400" b="0" cap="none" spc="0">
                          <a:solidFill>
                            <a:schemeClr val="bg1"/>
                          </a:solidFill>
                          <a:effectLst/>
                        </a:rPr>
                        <a:t>Typ zmiennej</a:t>
                      </a:r>
                      <a:endParaRPr lang="en-GB" sz="14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400" b="0" cap="none" spc="0">
                          <a:solidFill>
                            <a:schemeClr val="bg1"/>
                          </a:solidFill>
                          <a:effectLst/>
                        </a:rPr>
                        <a:t>Przyjmowane wartości</a:t>
                      </a:r>
                      <a:endParaRPr lang="en-GB" sz="14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73269"/>
                  </a:ext>
                </a:extLst>
              </a:tr>
              <a:tr h="566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 dirty="0" err="1">
                          <a:solidFill>
                            <a:schemeClr val="bg1"/>
                          </a:solidFill>
                          <a:effectLst/>
                        </a:rPr>
                        <a:t>Credit_score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 dirty="0">
                          <a:solidFill>
                            <a:schemeClr val="bg1"/>
                          </a:solidFill>
                          <a:effectLst/>
                        </a:rPr>
                        <a:t>Liczba punktów przypisana przez bank poszczególnym klientom w celu oceny ich zdolności kredytowej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>
                          <a:solidFill>
                            <a:schemeClr val="bg1"/>
                          </a:solidFill>
                          <a:effectLst/>
                        </a:rPr>
                        <a:t>Zmiennoprzecinkowy (num)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>
                          <a:solidFill>
                            <a:schemeClr val="bg1"/>
                          </a:solidFill>
                          <a:effectLst/>
                        </a:rPr>
                        <a:t>Od 350 do 850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95712"/>
                  </a:ext>
                </a:extLst>
              </a:tr>
              <a:tr h="3470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>
                          <a:solidFill>
                            <a:schemeClr val="bg1"/>
                          </a:solidFill>
                          <a:effectLst/>
                        </a:rPr>
                        <a:t>Country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>
                          <a:solidFill>
                            <a:schemeClr val="bg1"/>
                          </a:solidFill>
                          <a:effectLst/>
                        </a:rPr>
                        <a:t>Państwo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>
                          <a:solidFill>
                            <a:schemeClr val="bg1"/>
                          </a:solidFill>
                          <a:effectLst/>
                        </a:rPr>
                        <a:t>Znakowy (char)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>
                          <a:solidFill>
                            <a:schemeClr val="bg1"/>
                          </a:solidFill>
                          <a:effectLst/>
                        </a:rPr>
                        <a:t>„France”, „Germany”, „Spain”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401386"/>
                  </a:ext>
                </a:extLst>
              </a:tr>
              <a:tr h="3470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>
                          <a:solidFill>
                            <a:schemeClr val="bg1"/>
                          </a:solidFill>
                          <a:effectLst/>
                        </a:rPr>
                        <a:t>Gender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 dirty="0">
                          <a:solidFill>
                            <a:schemeClr val="bg1"/>
                          </a:solidFill>
                          <a:effectLst/>
                        </a:rPr>
                        <a:t>Płeć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>
                          <a:solidFill>
                            <a:schemeClr val="bg1"/>
                          </a:solidFill>
                          <a:effectLst/>
                        </a:rPr>
                        <a:t>Znakowy (char)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>
                          <a:solidFill>
                            <a:schemeClr val="bg1"/>
                          </a:solidFill>
                          <a:effectLst/>
                        </a:rPr>
                        <a:t>„Male”, „Female”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105270"/>
                  </a:ext>
                </a:extLst>
              </a:tr>
              <a:tr h="3470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 dirty="0">
                          <a:solidFill>
                            <a:schemeClr val="bg1"/>
                          </a:solidFill>
                          <a:effectLst/>
                        </a:rPr>
                        <a:t>Wiek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>
                          <a:solidFill>
                            <a:schemeClr val="bg1"/>
                          </a:solidFill>
                          <a:effectLst/>
                        </a:rPr>
                        <a:t>Zmiennoprzecinkowy (num)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>
                          <a:solidFill>
                            <a:schemeClr val="bg1"/>
                          </a:solidFill>
                          <a:effectLst/>
                        </a:rPr>
                        <a:t>Od 15 do 95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193538"/>
                  </a:ext>
                </a:extLst>
              </a:tr>
              <a:tr h="3470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>
                          <a:solidFill>
                            <a:schemeClr val="bg1"/>
                          </a:solidFill>
                          <a:effectLst/>
                        </a:rPr>
                        <a:t>Tenure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 dirty="0">
                          <a:solidFill>
                            <a:schemeClr val="bg1"/>
                          </a:solidFill>
                          <a:effectLst/>
                        </a:rPr>
                        <a:t>Czas, wyrażony w latach, przez jaki klient utrzymuje konto w danym banku.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>
                          <a:solidFill>
                            <a:schemeClr val="bg1"/>
                          </a:solidFill>
                          <a:effectLst/>
                        </a:rPr>
                        <a:t>Zmiennoprzecinkowy (num)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>
                          <a:solidFill>
                            <a:schemeClr val="bg1"/>
                          </a:solidFill>
                          <a:effectLst/>
                        </a:rPr>
                        <a:t>Od 0 do 10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892085"/>
                  </a:ext>
                </a:extLst>
              </a:tr>
              <a:tr h="3470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>
                          <a:solidFill>
                            <a:schemeClr val="bg1"/>
                          </a:solidFill>
                          <a:effectLst/>
                        </a:rPr>
                        <a:t>Balance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 dirty="0">
                          <a:solidFill>
                            <a:schemeClr val="bg1"/>
                          </a:solidFill>
                          <a:effectLst/>
                        </a:rPr>
                        <a:t>Ilość pieniędzy znajdujących się na koncie klienta w danym banku.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 dirty="0">
                          <a:solidFill>
                            <a:schemeClr val="bg1"/>
                          </a:solidFill>
                          <a:effectLst/>
                        </a:rPr>
                        <a:t>Zmiennoprzecinkowy (</a:t>
                      </a:r>
                      <a:r>
                        <a:rPr lang="pl-PL" sz="1400" cap="none" spc="0" dirty="0" err="1">
                          <a:solidFill>
                            <a:schemeClr val="bg1"/>
                          </a:solidFill>
                          <a:effectLst/>
                        </a:rPr>
                        <a:t>num</a:t>
                      </a:r>
                      <a:r>
                        <a:rPr lang="pl-PL" sz="1400" cap="none" spc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>
                          <a:solidFill>
                            <a:schemeClr val="bg1"/>
                          </a:solidFill>
                          <a:effectLst/>
                        </a:rPr>
                        <a:t>Od 0 do 250898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201264"/>
                  </a:ext>
                </a:extLst>
              </a:tr>
              <a:tr h="3470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>
                          <a:solidFill>
                            <a:schemeClr val="bg1"/>
                          </a:solidFill>
                          <a:effectLst/>
                        </a:rPr>
                        <a:t>Products_number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 dirty="0">
                          <a:solidFill>
                            <a:schemeClr val="bg1"/>
                          </a:solidFill>
                          <a:effectLst/>
                        </a:rPr>
                        <a:t>Liczba produktów, jakie klient posiada w danym banku.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 dirty="0">
                          <a:solidFill>
                            <a:schemeClr val="bg1"/>
                          </a:solidFill>
                          <a:effectLst/>
                        </a:rPr>
                        <a:t>Zmiennoprzecinkowy (</a:t>
                      </a:r>
                      <a:r>
                        <a:rPr lang="pl-PL" sz="1400" cap="none" spc="0" dirty="0" err="1">
                          <a:solidFill>
                            <a:schemeClr val="bg1"/>
                          </a:solidFill>
                          <a:effectLst/>
                        </a:rPr>
                        <a:t>num</a:t>
                      </a:r>
                      <a:r>
                        <a:rPr lang="pl-PL" sz="1400" cap="none" spc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>
                          <a:solidFill>
                            <a:schemeClr val="bg1"/>
                          </a:solidFill>
                          <a:effectLst/>
                        </a:rPr>
                        <a:t>Od 1 do 4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144915"/>
                  </a:ext>
                </a:extLst>
              </a:tr>
              <a:tr h="676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>
                          <a:solidFill>
                            <a:schemeClr val="bg1"/>
                          </a:solidFill>
                          <a:effectLst/>
                        </a:rPr>
                        <a:t>Credit_card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 dirty="0">
                          <a:solidFill>
                            <a:schemeClr val="bg1"/>
                          </a:solidFill>
                          <a:effectLst/>
                        </a:rPr>
                        <a:t>Posiadanie karty kredytowej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 dirty="0">
                          <a:solidFill>
                            <a:schemeClr val="bg1"/>
                          </a:solidFill>
                          <a:effectLst/>
                        </a:rPr>
                        <a:t>Zmiennoprzecinkowy (</a:t>
                      </a:r>
                      <a:r>
                        <a:rPr lang="pl-PL" sz="1400" cap="none" spc="0" dirty="0" err="1">
                          <a:solidFill>
                            <a:schemeClr val="bg1"/>
                          </a:solidFill>
                          <a:effectLst/>
                        </a:rPr>
                        <a:t>num</a:t>
                      </a:r>
                      <a:r>
                        <a:rPr lang="pl-PL" sz="1400" cap="none" spc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>
                          <a:solidFill>
                            <a:schemeClr val="bg1"/>
                          </a:solidFill>
                          <a:effectLst/>
                        </a:rPr>
                        <a:t>1 – „Posiada”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>
                          <a:solidFill>
                            <a:schemeClr val="bg1"/>
                          </a:solidFill>
                          <a:effectLst/>
                        </a:rPr>
                        <a:t>0 – „Nie posiada”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031404"/>
                  </a:ext>
                </a:extLst>
              </a:tr>
              <a:tr h="676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>
                          <a:solidFill>
                            <a:schemeClr val="bg1"/>
                          </a:solidFill>
                          <a:effectLst/>
                        </a:rPr>
                        <a:t>Active_member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 dirty="0">
                          <a:solidFill>
                            <a:schemeClr val="bg1"/>
                          </a:solidFill>
                          <a:effectLst/>
                        </a:rPr>
                        <a:t>Zaangażowanie danego klienta w korzystanie z usług banku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 dirty="0">
                          <a:solidFill>
                            <a:schemeClr val="bg1"/>
                          </a:solidFill>
                          <a:effectLst/>
                        </a:rPr>
                        <a:t>Zmiennoprzecinkowy (</a:t>
                      </a:r>
                      <a:r>
                        <a:rPr lang="pl-PL" sz="1400" cap="none" spc="0" dirty="0" err="1">
                          <a:solidFill>
                            <a:schemeClr val="bg1"/>
                          </a:solidFill>
                          <a:effectLst/>
                        </a:rPr>
                        <a:t>num</a:t>
                      </a:r>
                      <a:r>
                        <a:rPr lang="pl-PL" sz="1400" cap="none" spc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 dirty="0">
                          <a:solidFill>
                            <a:schemeClr val="bg1"/>
                          </a:solidFill>
                          <a:effectLst/>
                        </a:rPr>
                        <a:t>1 – „Jest aktywny”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 dirty="0">
                          <a:solidFill>
                            <a:schemeClr val="bg1"/>
                          </a:solidFill>
                          <a:effectLst/>
                        </a:rPr>
                        <a:t>0 – „Nie jest aktywny”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699632"/>
                  </a:ext>
                </a:extLst>
              </a:tr>
              <a:tr h="3470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>
                          <a:solidFill>
                            <a:schemeClr val="bg1"/>
                          </a:solidFill>
                          <a:effectLst/>
                        </a:rPr>
                        <a:t>Estimated_salary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 dirty="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en-GB" sz="1400" cap="none" spc="0" dirty="0" err="1">
                          <a:solidFill>
                            <a:schemeClr val="bg1"/>
                          </a:solidFill>
                          <a:effectLst/>
                        </a:rPr>
                        <a:t>rzybliżona</a:t>
                      </a:r>
                      <a:r>
                        <a:rPr lang="en-GB" sz="1400" cap="none" spc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GB" sz="1400" cap="none" spc="0" dirty="0" err="1">
                          <a:solidFill>
                            <a:schemeClr val="bg1"/>
                          </a:solidFill>
                          <a:effectLst/>
                        </a:rPr>
                        <a:t>płaca</a:t>
                      </a:r>
                      <a:r>
                        <a:rPr lang="en-GB" sz="1400" cap="none" spc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GB" sz="1400" cap="none" spc="0" dirty="0" err="1">
                          <a:solidFill>
                            <a:schemeClr val="bg1"/>
                          </a:solidFill>
                          <a:effectLst/>
                        </a:rPr>
                        <a:t>danego</a:t>
                      </a:r>
                      <a:r>
                        <a:rPr lang="en-GB" sz="1400" cap="none" spc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GB" sz="1400" cap="none" spc="0" dirty="0" err="1">
                          <a:solidFill>
                            <a:schemeClr val="bg1"/>
                          </a:solidFill>
                          <a:effectLst/>
                        </a:rPr>
                        <a:t>klienta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>
                          <a:solidFill>
                            <a:schemeClr val="bg1"/>
                          </a:solidFill>
                          <a:effectLst/>
                        </a:rPr>
                        <a:t>Zmiennoprzecinkowy (num)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 dirty="0">
                          <a:solidFill>
                            <a:schemeClr val="bg1"/>
                          </a:solidFill>
                          <a:effectLst/>
                        </a:rPr>
                        <a:t>Od </a:t>
                      </a:r>
                      <a:r>
                        <a:rPr lang="en-GB" sz="1400" cap="none" spc="0" dirty="0">
                          <a:solidFill>
                            <a:schemeClr val="bg1"/>
                          </a:solidFill>
                          <a:effectLst/>
                        </a:rPr>
                        <a:t>11.58 do 199992.48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939581"/>
                  </a:ext>
                </a:extLst>
              </a:tr>
              <a:tr h="676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>
                          <a:solidFill>
                            <a:schemeClr val="bg1"/>
                          </a:solidFill>
                          <a:effectLst/>
                        </a:rPr>
                        <a:t>Churn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 dirty="0">
                          <a:solidFill>
                            <a:schemeClr val="bg1"/>
                          </a:solidFill>
                          <a:effectLst/>
                        </a:rPr>
                        <a:t>Czy klient zdecydował się na rezygnację z usług banku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>
                          <a:solidFill>
                            <a:schemeClr val="bg1"/>
                          </a:solidFill>
                          <a:effectLst/>
                        </a:rPr>
                        <a:t>Zmiennoprzecinkowy (num)</a:t>
                      </a:r>
                      <a:endParaRPr lang="en-GB" sz="14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 dirty="0">
                          <a:solidFill>
                            <a:schemeClr val="bg1"/>
                          </a:solidFill>
                          <a:effectLst/>
                        </a:rPr>
                        <a:t>1 – „Zrezygnował”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l-PL" sz="1400" cap="none" spc="0" dirty="0">
                          <a:solidFill>
                            <a:schemeClr val="bg1"/>
                          </a:solidFill>
                          <a:effectLst/>
                        </a:rPr>
                        <a:t>0 – „Pozostał”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4" marR="18826" marT="46165" marB="4616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695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64C2-A80E-8C45-0A24-7EFC666C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l-PL" dirty="0"/>
              <a:t>Zmienna objaśniana </a:t>
            </a:r>
            <a:r>
              <a:rPr lang="pl-PL" dirty="0" err="1"/>
              <a:t>Churn</a:t>
            </a:r>
            <a:endParaRPr lang="en-GB" dirty="0"/>
          </a:p>
        </p:txBody>
      </p:sp>
      <p:pic>
        <p:nvPicPr>
          <p:cNvPr id="7" name="Picture 6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CD0D2F2F-759D-9DDF-5C41-DF467D5F6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702"/>
            <a:ext cx="6356388" cy="5784313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255B4F8-666B-8AE2-D13F-4738EC733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5278" y="1094340"/>
            <a:ext cx="5361317" cy="5339648"/>
          </a:xfrm>
        </p:spPr>
        <p:txBody>
          <a:bodyPr>
            <a:normAutofit lnSpcReduction="10000"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Wartość „0” jest przyjmowana przez 7963 obserwacji - klient pozostał w banku w prawie 80% przypadków. Wartość „1” jest przyjmowana przez 2037 obserwacji - klient zrezygnował z usług banku w prawie 20% przypadków.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Wykres sugeruje, że mamy do czynienia z niezbilansowanym zbiorem danych, co oznacza, że może być konieczne skorzystanie z pewnych technik w celu uwzględnienia potencjalnych wyzwań związanych z niewystarczającym wykrywaniem klasy pozytywnej, tj. klientów rezygnujących z usług banku w następnych częściach raportu.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B5974-3ADD-4013-C4E3-6418DBB1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6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27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904" y="173566"/>
            <a:ext cx="10515600" cy="1325563"/>
          </a:xfrm>
        </p:spPr>
        <p:txBody>
          <a:bodyPr rtlCol="0"/>
          <a:lstStyle/>
          <a:p>
            <a:pPr rtl="0"/>
            <a:r>
              <a:rPr lang="pl-PL" dirty="0"/>
              <a:t>Przekształcenia zbioru danych</a:t>
            </a:r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4FAB6-F565-4D1A-D873-1FF81BCC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499129"/>
            <a:ext cx="9829800" cy="385974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l-PL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 pierwszej kolejności postanowiono usunąć zmienną '</a:t>
            </a:r>
            <a:r>
              <a:rPr lang="pl-PL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customer_id</a:t>
            </a:r>
            <a:r>
              <a:rPr lang="pl-PL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', która pełni funkcję identyfikatora (jest unikalna) i nie wpływa na wyniki modeli.</a:t>
            </a:r>
          </a:p>
          <a:p>
            <a:pPr algn="just">
              <a:lnSpc>
                <a:spcPct val="150000"/>
              </a:lnSpc>
            </a:pPr>
            <a:r>
              <a:rPr lang="pl-PL" sz="2300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pl-PL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rzekształcono zmienną objaśnianą '</a:t>
            </a:r>
            <a:r>
              <a:rPr lang="pl-PL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churn</a:t>
            </a:r>
            <a:r>
              <a:rPr lang="pl-PL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’, oraz zmienne objaśniające '</a:t>
            </a:r>
            <a:r>
              <a:rPr lang="pl-PL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active_member</a:t>
            </a:r>
            <a:r>
              <a:rPr lang="pl-PL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', '</a:t>
            </a:r>
            <a:r>
              <a:rPr lang="pl-PL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credit_card</a:t>
            </a:r>
            <a:r>
              <a:rPr lang="pl-PL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', ‘</a:t>
            </a:r>
            <a:r>
              <a:rPr lang="pl-PL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gender</a:t>
            </a:r>
            <a:r>
              <a:rPr lang="pl-PL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’ i ‘country’ na typ kategoryczny (faktorowy).</a:t>
            </a:r>
          </a:p>
          <a:p>
            <a:pPr algn="just">
              <a:lnSpc>
                <a:spcPct val="150000"/>
              </a:lnSpc>
            </a:pPr>
            <a:r>
              <a:rPr lang="pl-PL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Zmienne '</a:t>
            </a:r>
            <a:r>
              <a:rPr lang="pl-PL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products_number</a:t>
            </a:r>
            <a:r>
              <a:rPr lang="pl-PL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oraz '</a:t>
            </a:r>
            <a:r>
              <a:rPr lang="pl-PL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tenure</a:t>
            </a:r>
            <a:r>
              <a:rPr lang="pl-PL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zostały przekształcone na typ całkowity (</a:t>
            </a:r>
            <a:r>
              <a:rPr lang="pl-PL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pl-PL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AA74-F89F-48A1-B941-897EC05B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26" y="-154204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pl-PL" dirty="0"/>
              <a:t>Analiza zbioru danych 1</a:t>
            </a:r>
            <a:endParaRPr lang="en-GB" dirty="0"/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04524102-AB2A-20F5-0D8E-9B75039AA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71359"/>
            <a:ext cx="5936798" cy="5313434"/>
          </a:xfrm>
          <a:prstGeom prst="rect">
            <a:avLst/>
          </a:prstGeom>
          <a:noFill/>
        </p:spPr>
      </p:pic>
      <p:pic>
        <p:nvPicPr>
          <p:cNvPr id="9" name="Picture 8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B6A89ECF-B29B-9B0C-53D7-63E76A5BA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0" y="1171359"/>
            <a:ext cx="5936798" cy="5313434"/>
          </a:xfrm>
          <a:prstGeom prst="rect">
            <a:avLst/>
          </a:prstGeom>
          <a:noFill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91535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2" y="-133841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pl-PL" dirty="0"/>
              <a:t>Analiza zbioru danych 2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11" name="Picture 10" descr="A graph with a bar chart&#10;&#10;Description automatically generated">
            <a:extLst>
              <a:ext uri="{FF2B5EF4-FFF2-40B4-BE49-F238E27FC236}">
                <a16:creationId xmlns:a16="http://schemas.microsoft.com/office/drawing/2014/main" id="{B3D2C164-12CD-7C41-CA7D-BD9E2649E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8" y="1050289"/>
            <a:ext cx="5991852" cy="5453150"/>
          </a:xfrm>
          <a:prstGeom prst="rect">
            <a:avLst/>
          </a:prstGeom>
        </p:spPr>
      </p:pic>
      <p:pic>
        <p:nvPicPr>
          <p:cNvPr id="12" name="Picture 11" descr="A graph of a bar chart&#10;&#10;Description automatically generated">
            <a:extLst>
              <a:ext uri="{FF2B5EF4-FFF2-40B4-BE49-F238E27FC236}">
                <a16:creationId xmlns:a16="http://schemas.microsoft.com/office/drawing/2014/main" id="{94C96F26-64C0-5C96-F416-C22CCA304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487" y="1044633"/>
            <a:ext cx="5996942" cy="545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38_TF78504181_Win32" id="{C0282433-D7EF-45DF-A8F6-65451AB0B295}" vid="{7A5F5F68-7204-400F-A78C-9EE75BE45B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{82B821B4-D655-4E26-B544-96DAD50BB5CC}tf78504181_win32</Template>
  <TotalTime>499</TotalTime>
  <Words>1467</Words>
  <Application>Microsoft Office PowerPoint</Application>
  <PresentationFormat>Widescreen</PresentationFormat>
  <Paragraphs>150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Avenir Next LT Pro</vt:lpstr>
      <vt:lpstr>Calibri</vt:lpstr>
      <vt:lpstr>Symbol</vt:lpstr>
      <vt:lpstr>Times New Roman</vt:lpstr>
      <vt:lpstr>Tw Cen MT</vt:lpstr>
      <vt:lpstr>ShapesVTI</vt:lpstr>
      <vt:lpstr>Odejście klientów z banku ABC Multinational Bank</vt:lpstr>
      <vt:lpstr>Agenda</vt:lpstr>
      <vt:lpstr>Zbiór danych</vt:lpstr>
      <vt:lpstr>Cel raportu</vt:lpstr>
      <vt:lpstr>Opis zmiennych w zbiorze danych</vt:lpstr>
      <vt:lpstr>Zmienna objaśniana Churn</vt:lpstr>
      <vt:lpstr>Przekształcenia zbioru danych</vt:lpstr>
      <vt:lpstr>Analiza zbioru danych 1</vt:lpstr>
      <vt:lpstr>Analiza zbioru danych 2</vt:lpstr>
      <vt:lpstr>Analiza zbioru danych 3</vt:lpstr>
      <vt:lpstr>Analiza zbioru danych 4</vt:lpstr>
      <vt:lpstr>Analiza zbioru danych 5</vt:lpstr>
      <vt:lpstr>Wykorzystanie pakietu Shiny 1</vt:lpstr>
      <vt:lpstr>Wykorzystanie pakietu Shiny 2</vt:lpstr>
      <vt:lpstr>PowerPoint Presentation</vt:lpstr>
      <vt:lpstr>Modele uczenia maszynowego</vt:lpstr>
      <vt:lpstr>Regresja logistyczna</vt:lpstr>
      <vt:lpstr>Drzewo klasyfikacyjne</vt:lpstr>
      <vt:lpstr>Ocena Jakości Modeli</vt:lpstr>
      <vt:lpstr>Ocena Jakości Modeli 2</vt:lpstr>
      <vt:lpstr>Ocena Jakości Modeli 3</vt:lpstr>
      <vt:lpstr>Podsumowanie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Odejście klientów z banku ABC Multinational Bank</dc:title>
  <dc:creator>Bogdan Yanovich</dc:creator>
  <cp:lastModifiedBy>Bogdan Yanovich</cp:lastModifiedBy>
  <cp:revision>5</cp:revision>
  <dcterms:created xsi:type="dcterms:W3CDTF">2023-12-08T13:11:30Z</dcterms:created>
  <dcterms:modified xsi:type="dcterms:W3CDTF">2023-12-30T18:23:15Z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