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9" d="100"/>
          <a:sy n="209" d="100"/>
        </p:scale>
        <p:origin x="7696" y="3760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44AF9-B565-284F-B2EC-D13C13D3EE51}" type="datetimeFigureOut">
              <a:rPr kumimoji="1" lang="zh-CN" altLang="en-US" smtClean="0"/>
              <a:t>17/2/27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30DEB-E759-B744-BE87-67EBE86B8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78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0DEB-E759-B744-BE87-67EBE86B85C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59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17/2/27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7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17/2/27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1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17/2/27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17/2/27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17/2/27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4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17/2/27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17/2/27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2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17/2/27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4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17/2/27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3"/>
            <a:ext cx="6016626" cy="93821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17/2/27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8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17/2/27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6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23BE-83A9-4014-BB2F-E3EB3280A3D5}" type="datetimeFigureOut">
              <a:rPr lang="en-US" smtClean="0"/>
              <a:t>17/2/27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6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Box 7"/>
          <p:cNvSpPr txBox="1"/>
          <p:nvPr/>
        </p:nvSpPr>
        <p:spPr>
          <a:xfrm>
            <a:off x="2708538" y="9369498"/>
            <a:ext cx="830022" cy="39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900" dirty="0"/>
              <a:t>Parse </a:t>
            </a:r>
            <a:r>
              <a:rPr lang="en-US" altLang="zh-CN" sz="900" dirty="0" smtClean="0"/>
              <a:t>Tree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&amp;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Mapping</a:t>
            </a:r>
            <a:endParaRPr lang="en-US" sz="900" dirty="0" smtClean="0"/>
          </a:p>
        </p:txBody>
      </p:sp>
      <p:sp>
        <p:nvSpPr>
          <p:cNvPr id="288" name="TextBox 6"/>
          <p:cNvSpPr txBox="1"/>
          <p:nvPr/>
        </p:nvSpPr>
        <p:spPr>
          <a:xfrm>
            <a:off x="3524986" y="9393256"/>
            <a:ext cx="1036760" cy="369332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Parse Tree Structure Adjustor</a:t>
            </a:r>
            <a:endParaRPr lang="en-US" sz="900" dirty="0"/>
          </a:p>
        </p:txBody>
      </p:sp>
      <p:cxnSp>
        <p:nvCxnSpPr>
          <p:cNvPr id="292" name="Straight Arrow Connector 39"/>
          <p:cNvCxnSpPr>
            <a:stCxn id="288" idx="3"/>
            <a:endCxn id="318" idx="1"/>
          </p:cNvCxnSpPr>
          <p:nvPr/>
        </p:nvCxnSpPr>
        <p:spPr>
          <a:xfrm>
            <a:off x="4561746" y="9577922"/>
            <a:ext cx="735894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39"/>
          <p:cNvCxnSpPr>
            <a:stCxn id="283" idx="1"/>
          </p:cNvCxnSpPr>
          <p:nvPr/>
        </p:nvCxnSpPr>
        <p:spPr>
          <a:xfrm flipH="1" flipV="1">
            <a:off x="5689114" y="8566223"/>
            <a:ext cx="1" cy="27736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39"/>
          <p:cNvCxnSpPr>
            <a:endCxn id="288" idx="2"/>
          </p:cNvCxnSpPr>
          <p:nvPr/>
        </p:nvCxnSpPr>
        <p:spPr>
          <a:xfrm flipV="1">
            <a:off x="4043301" y="9762588"/>
            <a:ext cx="65" cy="28101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9"/>
          <p:cNvCxnSpPr/>
          <p:nvPr/>
        </p:nvCxnSpPr>
        <p:spPr>
          <a:xfrm>
            <a:off x="3396026" y="8547360"/>
            <a:ext cx="0" cy="30703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9"/>
          <p:cNvCxnSpPr/>
          <p:nvPr/>
        </p:nvCxnSpPr>
        <p:spPr>
          <a:xfrm flipV="1">
            <a:off x="3081000" y="8579760"/>
            <a:ext cx="0" cy="3048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9"/>
          <p:cNvCxnSpPr>
            <a:endCxn id="213" idx="4"/>
          </p:cNvCxnSpPr>
          <p:nvPr/>
        </p:nvCxnSpPr>
        <p:spPr>
          <a:xfrm flipH="1" flipV="1">
            <a:off x="3634800" y="10042768"/>
            <a:ext cx="414981" cy="837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9"/>
          <p:cNvCxnSpPr>
            <a:stCxn id="213" idx="2"/>
          </p:cNvCxnSpPr>
          <p:nvPr/>
        </p:nvCxnSpPr>
        <p:spPr>
          <a:xfrm flipH="1">
            <a:off x="2203081" y="10042768"/>
            <a:ext cx="364919" cy="837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9"/>
          <p:cNvCxnSpPr/>
          <p:nvPr/>
        </p:nvCxnSpPr>
        <p:spPr>
          <a:xfrm flipV="1">
            <a:off x="2203081" y="9771072"/>
            <a:ext cx="32" cy="266053"/>
          </a:xfrm>
          <a:prstGeom prst="straightConnector1">
            <a:avLst/>
          </a:prstGeom>
          <a:ln w="12700" cmpd="sng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6"/>
          <p:cNvSpPr txBox="1"/>
          <p:nvPr/>
        </p:nvSpPr>
        <p:spPr>
          <a:xfrm>
            <a:off x="5297640" y="9393256"/>
            <a:ext cx="773798" cy="369332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900" smtClean="0"/>
              <a:t>Query</a:t>
            </a:r>
            <a:r>
              <a:rPr lang="en-US" sz="900" smtClean="0"/>
              <a:t> </a:t>
            </a:r>
            <a:r>
              <a:rPr lang="en-US" sz="900" dirty="0" smtClean="0"/>
              <a:t>Tree Translator</a:t>
            </a:r>
            <a:endParaRPr lang="en-US" sz="900" dirty="0"/>
          </a:p>
        </p:txBody>
      </p:sp>
      <p:sp>
        <p:nvSpPr>
          <p:cNvPr id="341" name="Rectangle 11"/>
          <p:cNvSpPr/>
          <p:nvPr/>
        </p:nvSpPr>
        <p:spPr>
          <a:xfrm>
            <a:off x="304800" y="9386776"/>
            <a:ext cx="838200" cy="3810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Dependency Parser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43" name="Straight Arrow Connector 39"/>
          <p:cNvCxnSpPr>
            <a:stCxn id="341" idx="3"/>
            <a:endCxn id="216" idx="1"/>
          </p:cNvCxnSpPr>
          <p:nvPr/>
        </p:nvCxnSpPr>
        <p:spPr>
          <a:xfrm>
            <a:off x="1143000" y="9577276"/>
            <a:ext cx="60960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9"/>
          <p:cNvCxnSpPr/>
          <p:nvPr/>
        </p:nvCxnSpPr>
        <p:spPr>
          <a:xfrm>
            <a:off x="557205" y="8518369"/>
            <a:ext cx="0" cy="872572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7"/>
          <p:cNvSpPr txBox="1"/>
          <p:nvPr/>
        </p:nvSpPr>
        <p:spPr>
          <a:xfrm>
            <a:off x="215040" y="8547360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dirty="0" smtClean="0"/>
              <a:t>NLQ</a:t>
            </a:r>
            <a:endParaRPr lang="en-US" sz="900" dirty="0"/>
          </a:p>
        </p:txBody>
      </p:sp>
      <p:cxnSp>
        <p:nvCxnSpPr>
          <p:cNvPr id="381" name="Straight Arrow Connector 39"/>
          <p:cNvCxnSpPr/>
          <p:nvPr/>
        </p:nvCxnSpPr>
        <p:spPr>
          <a:xfrm>
            <a:off x="4088520" y="9079744"/>
            <a:ext cx="0" cy="30703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39"/>
          <p:cNvCxnSpPr>
            <a:stCxn id="216" idx="3"/>
            <a:endCxn id="288" idx="1"/>
          </p:cNvCxnSpPr>
          <p:nvPr/>
        </p:nvCxnSpPr>
        <p:spPr>
          <a:xfrm>
            <a:off x="2781970" y="9577276"/>
            <a:ext cx="743016" cy="64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39"/>
          <p:cNvCxnSpPr/>
          <p:nvPr/>
        </p:nvCxnSpPr>
        <p:spPr>
          <a:xfrm flipV="1">
            <a:off x="4002360" y="9086356"/>
            <a:ext cx="0" cy="3048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39"/>
          <p:cNvCxnSpPr/>
          <p:nvPr/>
        </p:nvCxnSpPr>
        <p:spPr>
          <a:xfrm flipV="1">
            <a:off x="2133046" y="9091888"/>
            <a:ext cx="0" cy="3048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4"/>
          <p:cNvSpPr txBox="1"/>
          <p:nvPr/>
        </p:nvSpPr>
        <p:spPr>
          <a:xfrm>
            <a:off x="304544" y="8344680"/>
            <a:ext cx="5773367" cy="228600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User Interface</a:t>
            </a:r>
            <a:endParaRPr lang="en-US" sz="900" dirty="0"/>
          </a:p>
        </p:txBody>
      </p:sp>
      <p:sp>
        <p:nvSpPr>
          <p:cNvPr id="213" name="Can 32"/>
          <p:cNvSpPr/>
          <p:nvPr/>
        </p:nvSpPr>
        <p:spPr>
          <a:xfrm>
            <a:off x="2568000" y="9852268"/>
            <a:ext cx="1066800" cy="381000"/>
          </a:xfrm>
          <a:prstGeom prst="can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Data</a:t>
            </a:r>
            <a:r>
              <a:rPr lang="zh-CN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CN" sz="900" dirty="0">
                <a:solidFill>
                  <a:schemeClr val="tx1"/>
                </a:solidFill>
              </a:rPr>
              <a:t>i</a:t>
            </a:r>
            <a:r>
              <a:rPr lang="en-US" sz="900" dirty="0" smtClean="0">
                <a:solidFill>
                  <a:schemeClr val="tx1"/>
                </a:solidFill>
              </a:rPr>
              <a:t>ndex </a:t>
            </a:r>
            <a:r>
              <a:rPr lang="en-US" altLang="zh-CN" sz="900" dirty="0">
                <a:solidFill>
                  <a:schemeClr val="tx1"/>
                </a:solidFill>
              </a:rPr>
              <a:t>&amp;</a:t>
            </a:r>
            <a:r>
              <a:rPr lang="en-US" sz="900" dirty="0" smtClean="0">
                <a:solidFill>
                  <a:schemeClr val="tx1"/>
                </a:solidFill>
              </a:rPr>
              <a:t> schema</a:t>
            </a:r>
            <a:r>
              <a:rPr lang="zh-CN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CN" sz="900" dirty="0" smtClean="0">
                <a:solidFill>
                  <a:schemeClr val="tx1"/>
                </a:solidFill>
              </a:rPr>
              <a:t>graph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6" name="Rectangle 11"/>
          <p:cNvSpPr/>
          <p:nvPr/>
        </p:nvSpPr>
        <p:spPr>
          <a:xfrm>
            <a:off x="1752600" y="9386776"/>
            <a:ext cx="1029370" cy="38100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Parse Tree</a:t>
            </a:r>
            <a:r>
              <a:rPr lang="zh-CN" altLang="en-US" sz="900" smtClean="0">
                <a:solidFill>
                  <a:schemeClr val="tx1"/>
                </a:solidFill>
              </a:rPr>
              <a:t> </a:t>
            </a:r>
            <a:endParaRPr lang="en-US" sz="90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Node</a:t>
            </a:r>
            <a:r>
              <a:rPr lang="zh-CN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CN" sz="900" dirty="0" smtClean="0">
                <a:solidFill>
                  <a:schemeClr val="tx1"/>
                </a:solidFill>
              </a:rPr>
              <a:t>Mapper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76" name="Straight Arrow Connector 39"/>
          <p:cNvCxnSpPr/>
          <p:nvPr/>
        </p:nvCxnSpPr>
        <p:spPr>
          <a:xfrm>
            <a:off x="2220376" y="9062646"/>
            <a:ext cx="0" cy="31965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7"/>
          <p:cNvSpPr txBox="1"/>
          <p:nvPr/>
        </p:nvSpPr>
        <p:spPr>
          <a:xfrm>
            <a:off x="2164174" y="9065299"/>
            <a:ext cx="5004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/>
              <a:t>Choice</a:t>
            </a:r>
            <a:endParaRPr lang="en-US" sz="900" dirty="0"/>
          </a:p>
        </p:txBody>
      </p:sp>
      <p:sp>
        <p:nvSpPr>
          <p:cNvPr id="284" name="TextBox 7"/>
          <p:cNvSpPr txBox="1"/>
          <p:nvPr/>
        </p:nvSpPr>
        <p:spPr>
          <a:xfrm>
            <a:off x="4535639" y="9367339"/>
            <a:ext cx="738802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900" dirty="0" smtClean="0"/>
              <a:t>Query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Tree</a:t>
            </a:r>
            <a:endParaRPr lang="en-US" sz="900" dirty="0" smtClean="0"/>
          </a:p>
        </p:txBody>
      </p:sp>
      <p:sp>
        <p:nvSpPr>
          <p:cNvPr id="283" name="Can 23"/>
          <p:cNvSpPr/>
          <p:nvPr/>
        </p:nvSpPr>
        <p:spPr>
          <a:xfrm>
            <a:off x="5300337" y="8843586"/>
            <a:ext cx="777556" cy="312290"/>
          </a:xfrm>
          <a:prstGeom prst="can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RDBMS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89" name="Straight Arrow Connector 39"/>
          <p:cNvCxnSpPr>
            <a:stCxn id="318" idx="0"/>
            <a:endCxn id="283" idx="3"/>
          </p:cNvCxnSpPr>
          <p:nvPr/>
        </p:nvCxnSpPr>
        <p:spPr>
          <a:xfrm flipV="1">
            <a:off x="5684539" y="9155876"/>
            <a:ext cx="4576" cy="23738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7"/>
          <p:cNvSpPr txBox="1"/>
          <p:nvPr/>
        </p:nvSpPr>
        <p:spPr>
          <a:xfrm>
            <a:off x="5663195" y="9156524"/>
            <a:ext cx="356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SQL</a:t>
            </a:r>
            <a:endParaRPr lang="en-US" sz="900" dirty="0"/>
          </a:p>
        </p:txBody>
      </p:sp>
      <p:sp>
        <p:nvSpPr>
          <p:cNvPr id="162" name="TextBox 57"/>
          <p:cNvSpPr txBox="1"/>
          <p:nvPr/>
        </p:nvSpPr>
        <p:spPr>
          <a:xfrm>
            <a:off x="5645184" y="8612474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Results</a:t>
            </a:r>
            <a:endParaRPr lang="en-US" sz="900" dirty="0"/>
          </a:p>
        </p:txBody>
      </p:sp>
      <p:sp>
        <p:nvSpPr>
          <p:cNvPr id="163" name="TextBox 7"/>
          <p:cNvSpPr txBox="1"/>
          <p:nvPr/>
        </p:nvSpPr>
        <p:spPr>
          <a:xfrm>
            <a:off x="4038240" y="9102020"/>
            <a:ext cx="5004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/>
              <a:t>Choice</a:t>
            </a:r>
            <a:endParaRPr lang="en-US" sz="900" dirty="0"/>
          </a:p>
        </p:txBody>
      </p:sp>
      <p:sp>
        <p:nvSpPr>
          <p:cNvPr id="164" name="TextBox 7"/>
          <p:cNvSpPr txBox="1"/>
          <p:nvPr/>
        </p:nvSpPr>
        <p:spPr>
          <a:xfrm>
            <a:off x="3256199" y="9082241"/>
            <a:ext cx="856275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900" dirty="0" smtClean="0"/>
              <a:t>Candidate</a:t>
            </a:r>
          </a:p>
          <a:p>
            <a:pPr algn="ctr">
              <a:lnSpc>
                <a:spcPct val="80000"/>
              </a:lnSpc>
            </a:pPr>
            <a:r>
              <a:rPr lang="en-US" altLang="zh-CN" sz="900" dirty="0" smtClean="0"/>
              <a:t>Query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Trees</a:t>
            </a:r>
            <a:endParaRPr lang="en-US" sz="900" dirty="0"/>
          </a:p>
        </p:txBody>
      </p:sp>
      <p:sp>
        <p:nvSpPr>
          <p:cNvPr id="166" name="TextBox 7"/>
          <p:cNvSpPr txBox="1"/>
          <p:nvPr/>
        </p:nvSpPr>
        <p:spPr>
          <a:xfrm>
            <a:off x="1401000" y="9088721"/>
            <a:ext cx="914400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900" dirty="0" smtClean="0"/>
              <a:t>Candidate</a:t>
            </a:r>
            <a:r>
              <a:rPr lang="zh-CN" altLang="en-US" sz="900" dirty="0" smtClean="0"/>
              <a:t> </a:t>
            </a:r>
            <a:r>
              <a:rPr lang="en-US" altLang="zh-CN" sz="900" dirty="0"/>
              <a:t>M</a:t>
            </a:r>
            <a:r>
              <a:rPr lang="en-US" altLang="zh-CN" sz="900" dirty="0" smtClean="0"/>
              <a:t>appings</a:t>
            </a:r>
            <a:endParaRPr lang="en-US" sz="900" dirty="0"/>
          </a:p>
        </p:txBody>
      </p:sp>
      <p:sp>
        <p:nvSpPr>
          <p:cNvPr id="299" name="TextBox 6"/>
          <p:cNvSpPr txBox="1"/>
          <p:nvPr/>
        </p:nvSpPr>
        <p:spPr>
          <a:xfrm>
            <a:off x="1749505" y="8858640"/>
            <a:ext cx="2812235" cy="230832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900" dirty="0" smtClean="0"/>
              <a:t>Interactive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Communicator</a:t>
            </a:r>
          </a:p>
        </p:txBody>
      </p:sp>
      <p:sp>
        <p:nvSpPr>
          <p:cNvPr id="167" name="TextBox 7"/>
          <p:cNvSpPr txBox="1"/>
          <p:nvPr/>
        </p:nvSpPr>
        <p:spPr>
          <a:xfrm>
            <a:off x="3352800" y="8573280"/>
            <a:ext cx="5004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/>
              <a:t>Choice</a:t>
            </a:r>
            <a:endParaRPr lang="en-US" sz="900" dirty="0"/>
          </a:p>
        </p:txBody>
      </p:sp>
      <p:sp>
        <p:nvSpPr>
          <p:cNvPr id="170" name="TextBox 7"/>
          <p:cNvSpPr txBox="1"/>
          <p:nvPr/>
        </p:nvSpPr>
        <p:spPr>
          <a:xfrm>
            <a:off x="2259933" y="8571121"/>
            <a:ext cx="8939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/>
              <a:t>Interpretations</a:t>
            </a:r>
            <a:endParaRPr lang="en-US" sz="900" dirty="0"/>
          </a:p>
        </p:txBody>
      </p:sp>
      <p:sp>
        <p:nvSpPr>
          <p:cNvPr id="147" name="TextBox 7"/>
          <p:cNvSpPr txBox="1"/>
          <p:nvPr/>
        </p:nvSpPr>
        <p:spPr>
          <a:xfrm>
            <a:off x="1066800" y="9330256"/>
            <a:ext cx="685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900" dirty="0" smtClean="0"/>
              <a:t>Parse Tree</a:t>
            </a:r>
            <a:endParaRPr lang="en-US" sz="900" dirty="0"/>
          </a:p>
        </p:txBody>
      </p:sp>
      <p:sp>
        <p:nvSpPr>
          <p:cNvPr id="154" name="TextBox 7"/>
          <p:cNvSpPr txBox="1"/>
          <p:nvPr/>
        </p:nvSpPr>
        <p:spPr>
          <a:xfrm>
            <a:off x="10088523" y="3967789"/>
            <a:ext cx="830022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900" dirty="0" smtClean="0"/>
              <a:t>Tokenized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Parse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Tree</a:t>
            </a:r>
            <a:endParaRPr lang="en-US" sz="900" dirty="0" smtClean="0"/>
          </a:p>
        </p:txBody>
      </p:sp>
      <p:cxnSp>
        <p:nvCxnSpPr>
          <p:cNvPr id="157" name="Straight Arrow Connector 39"/>
          <p:cNvCxnSpPr>
            <a:stCxn id="282" idx="3"/>
            <a:endCxn id="186" idx="2"/>
          </p:cNvCxnSpPr>
          <p:nvPr/>
        </p:nvCxnSpPr>
        <p:spPr>
          <a:xfrm>
            <a:off x="12127814" y="4249953"/>
            <a:ext cx="613814" cy="146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39"/>
          <p:cNvCxnSpPr>
            <a:stCxn id="186" idx="1"/>
          </p:cNvCxnSpPr>
          <p:nvPr/>
        </p:nvCxnSpPr>
        <p:spPr>
          <a:xfrm flipV="1">
            <a:off x="13130406" y="3737618"/>
            <a:ext cx="0" cy="37258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1"/>
          <p:cNvSpPr/>
          <p:nvPr/>
        </p:nvSpPr>
        <p:spPr>
          <a:xfrm>
            <a:off x="7643905" y="4091430"/>
            <a:ext cx="771658" cy="311745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900" dirty="0" smtClean="0">
                <a:solidFill>
                  <a:schemeClr val="tx1"/>
                </a:solidFill>
              </a:rPr>
              <a:t>Syntactic</a:t>
            </a:r>
            <a:r>
              <a:rPr lang="zh-CN" alt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Parser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73" name="Straight Arrow Connector 39"/>
          <p:cNvCxnSpPr>
            <a:stCxn id="172" idx="3"/>
            <a:endCxn id="182" idx="1"/>
          </p:cNvCxnSpPr>
          <p:nvPr/>
        </p:nvCxnSpPr>
        <p:spPr>
          <a:xfrm>
            <a:off x="8415563" y="4247303"/>
            <a:ext cx="676142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39"/>
          <p:cNvCxnSpPr/>
          <p:nvPr/>
        </p:nvCxnSpPr>
        <p:spPr>
          <a:xfrm>
            <a:off x="7896310" y="3737618"/>
            <a:ext cx="0" cy="349337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39"/>
          <p:cNvCxnSpPr/>
          <p:nvPr/>
        </p:nvCxnSpPr>
        <p:spPr>
          <a:xfrm>
            <a:off x="11683784" y="3737619"/>
            <a:ext cx="0" cy="35381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39"/>
          <p:cNvCxnSpPr>
            <a:stCxn id="182" idx="3"/>
            <a:endCxn id="282" idx="1"/>
          </p:cNvCxnSpPr>
          <p:nvPr/>
        </p:nvCxnSpPr>
        <p:spPr>
          <a:xfrm>
            <a:off x="10121075" y="4247303"/>
            <a:ext cx="969979" cy="265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39"/>
          <p:cNvCxnSpPr/>
          <p:nvPr/>
        </p:nvCxnSpPr>
        <p:spPr>
          <a:xfrm flipV="1">
            <a:off x="11597624" y="3737618"/>
            <a:ext cx="0" cy="35819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39"/>
          <p:cNvCxnSpPr/>
          <p:nvPr/>
        </p:nvCxnSpPr>
        <p:spPr>
          <a:xfrm flipV="1">
            <a:off x="9559073" y="3737619"/>
            <a:ext cx="0" cy="35889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4"/>
          <p:cNvSpPr txBox="1"/>
          <p:nvPr/>
        </p:nvSpPr>
        <p:spPr>
          <a:xfrm>
            <a:off x="7643649" y="3509018"/>
            <a:ext cx="5874040" cy="228600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Interface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for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End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Users</a:t>
            </a:r>
            <a:endParaRPr lang="en-US" sz="900" dirty="0"/>
          </a:p>
        </p:txBody>
      </p:sp>
      <p:sp>
        <p:nvSpPr>
          <p:cNvPr id="182" name="Rectangle 11"/>
          <p:cNvSpPr/>
          <p:nvPr/>
        </p:nvSpPr>
        <p:spPr>
          <a:xfrm>
            <a:off x="9091705" y="4091430"/>
            <a:ext cx="1029370" cy="311745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Tokenizer</a:t>
            </a:r>
          </a:p>
        </p:txBody>
      </p:sp>
      <p:cxnSp>
        <p:nvCxnSpPr>
          <p:cNvPr id="183" name="Straight Arrow Connector 39"/>
          <p:cNvCxnSpPr/>
          <p:nvPr/>
        </p:nvCxnSpPr>
        <p:spPr>
          <a:xfrm>
            <a:off x="9646403" y="3737619"/>
            <a:ext cx="0" cy="34933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an 23"/>
          <p:cNvSpPr/>
          <p:nvPr/>
        </p:nvSpPr>
        <p:spPr>
          <a:xfrm>
            <a:off x="12741628" y="4110201"/>
            <a:ext cx="777556" cy="282436"/>
          </a:xfrm>
          <a:prstGeom prst="can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RDBMS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2" name="TextBox 7"/>
          <p:cNvSpPr txBox="1"/>
          <p:nvPr/>
        </p:nvSpPr>
        <p:spPr>
          <a:xfrm>
            <a:off x="11633504" y="3782370"/>
            <a:ext cx="5004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/>
              <a:t>Choice</a:t>
            </a:r>
            <a:endParaRPr lang="en-US" sz="900" dirty="0"/>
          </a:p>
        </p:txBody>
      </p:sp>
      <p:sp>
        <p:nvSpPr>
          <p:cNvPr id="193" name="TextBox 7"/>
          <p:cNvSpPr txBox="1"/>
          <p:nvPr/>
        </p:nvSpPr>
        <p:spPr>
          <a:xfrm>
            <a:off x="10729899" y="3747993"/>
            <a:ext cx="948866" cy="34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900" dirty="0" smtClean="0"/>
              <a:t>Candidate</a:t>
            </a:r>
          </a:p>
          <a:p>
            <a:pPr algn="ctr">
              <a:lnSpc>
                <a:spcPct val="90000"/>
              </a:lnSpc>
            </a:pPr>
            <a:r>
              <a:rPr lang="en-US" altLang="zh-CN" sz="900" dirty="0" smtClean="0"/>
              <a:t>SQL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statements</a:t>
            </a:r>
            <a:endParaRPr lang="en-US" sz="900" dirty="0"/>
          </a:p>
        </p:txBody>
      </p:sp>
      <p:sp>
        <p:nvSpPr>
          <p:cNvPr id="198" name="TextBox 7"/>
          <p:cNvSpPr txBox="1"/>
          <p:nvPr/>
        </p:nvSpPr>
        <p:spPr>
          <a:xfrm>
            <a:off x="8397332" y="4015594"/>
            <a:ext cx="685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900" dirty="0" smtClean="0"/>
              <a:t>Parse Tree</a:t>
            </a:r>
            <a:endParaRPr lang="en-US" sz="900" dirty="0"/>
          </a:p>
        </p:txBody>
      </p:sp>
      <p:sp>
        <p:nvSpPr>
          <p:cNvPr id="199" name="TextBox 7"/>
          <p:cNvSpPr txBox="1"/>
          <p:nvPr/>
        </p:nvSpPr>
        <p:spPr>
          <a:xfrm>
            <a:off x="9590201" y="3772129"/>
            <a:ext cx="5004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 smtClean="0"/>
              <a:t>Choice</a:t>
            </a:r>
            <a:endParaRPr lang="en-US" sz="900" dirty="0"/>
          </a:p>
        </p:txBody>
      </p:sp>
      <p:sp>
        <p:nvSpPr>
          <p:cNvPr id="275" name="TextBox 57"/>
          <p:cNvSpPr txBox="1"/>
          <p:nvPr/>
        </p:nvSpPr>
        <p:spPr>
          <a:xfrm>
            <a:off x="13086475" y="3813268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Results</a:t>
            </a:r>
            <a:endParaRPr lang="en-US" sz="900" dirty="0"/>
          </a:p>
        </p:txBody>
      </p:sp>
      <p:sp>
        <p:nvSpPr>
          <p:cNvPr id="282" name="Rectangle 11"/>
          <p:cNvSpPr/>
          <p:nvPr/>
        </p:nvSpPr>
        <p:spPr>
          <a:xfrm>
            <a:off x="11091054" y="4094080"/>
            <a:ext cx="1036760" cy="311745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Template</a:t>
            </a:r>
            <a:r>
              <a:rPr lang="zh-CN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CN" sz="900" dirty="0" smtClean="0">
                <a:solidFill>
                  <a:schemeClr val="tx1"/>
                </a:solidFill>
              </a:rPr>
              <a:t>Mapper</a:t>
            </a:r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286" name="TextBox 7"/>
          <p:cNvSpPr txBox="1"/>
          <p:nvPr/>
        </p:nvSpPr>
        <p:spPr>
          <a:xfrm>
            <a:off x="8783652" y="3753250"/>
            <a:ext cx="850009" cy="34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900" dirty="0" smtClean="0"/>
              <a:t>Candidate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Tokenizations</a:t>
            </a:r>
            <a:endParaRPr lang="en-US" sz="900" dirty="0"/>
          </a:p>
        </p:txBody>
      </p:sp>
      <p:sp>
        <p:nvSpPr>
          <p:cNvPr id="303" name="Can 32"/>
          <p:cNvSpPr/>
          <p:nvPr/>
        </p:nvSpPr>
        <p:spPr>
          <a:xfrm>
            <a:off x="11137935" y="4739256"/>
            <a:ext cx="946164" cy="380999"/>
          </a:xfrm>
          <a:prstGeom prst="can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900" dirty="0" smtClean="0">
                <a:solidFill>
                  <a:schemeClr val="tx1"/>
                </a:solidFill>
              </a:rPr>
              <a:t>Templates</a:t>
            </a:r>
            <a:r>
              <a:rPr lang="zh-CN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CN" sz="900" dirty="0" smtClean="0">
                <a:solidFill>
                  <a:schemeClr val="tx1"/>
                </a:solidFill>
              </a:rPr>
              <a:t>with</a:t>
            </a:r>
            <a:r>
              <a:rPr lang="zh-CN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CN" sz="900" dirty="0" smtClean="0">
                <a:solidFill>
                  <a:schemeClr val="tx1"/>
                </a:solidFill>
              </a:rPr>
              <a:t>Popularities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04" name="Straight Arrow Connector 39"/>
          <p:cNvCxnSpPr>
            <a:stCxn id="303" idx="1"/>
            <a:endCxn id="282" idx="2"/>
          </p:cNvCxnSpPr>
          <p:nvPr/>
        </p:nvCxnSpPr>
        <p:spPr>
          <a:xfrm flipH="1" flipV="1">
            <a:off x="11609434" y="4405825"/>
            <a:ext cx="1583" cy="33343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7"/>
          <p:cNvSpPr txBox="1"/>
          <p:nvPr/>
        </p:nvSpPr>
        <p:spPr>
          <a:xfrm>
            <a:off x="12105996" y="4033250"/>
            <a:ext cx="512489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900" dirty="0" smtClean="0"/>
              <a:t>SQL</a:t>
            </a:r>
            <a:endParaRPr lang="en-US" sz="900" dirty="0" smtClean="0"/>
          </a:p>
        </p:txBody>
      </p:sp>
      <p:sp>
        <p:nvSpPr>
          <p:cNvPr id="333" name="Rectangle 11"/>
          <p:cNvSpPr/>
          <p:nvPr/>
        </p:nvSpPr>
        <p:spPr>
          <a:xfrm>
            <a:off x="9615922" y="4770976"/>
            <a:ext cx="930353" cy="314691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900" dirty="0" smtClean="0">
                <a:solidFill>
                  <a:schemeClr val="tx1"/>
                </a:solidFill>
              </a:rPr>
              <a:t>Popularity</a:t>
            </a:r>
            <a:r>
              <a:rPr lang="zh-CN" altLang="en-US" sz="900" dirty="0">
                <a:solidFill>
                  <a:schemeClr val="tx1"/>
                </a:solidFill>
              </a:rPr>
              <a:t> </a:t>
            </a:r>
            <a:r>
              <a:rPr lang="en-US" altLang="zh-CN" sz="900" dirty="0" smtClean="0">
                <a:solidFill>
                  <a:schemeClr val="tx1"/>
                </a:solidFill>
              </a:rPr>
              <a:t>Estimator</a:t>
            </a:r>
            <a:endParaRPr 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358" name="Straight Arrow Connector 39"/>
          <p:cNvCxnSpPr/>
          <p:nvPr/>
        </p:nvCxnSpPr>
        <p:spPr>
          <a:xfrm flipH="1">
            <a:off x="7167400" y="4585318"/>
            <a:ext cx="6344505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non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7"/>
          <p:cNvSpPr txBox="1"/>
          <p:nvPr/>
        </p:nvSpPr>
        <p:spPr>
          <a:xfrm>
            <a:off x="7090455" y="3474521"/>
            <a:ext cx="501384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900" b="1" dirty="0" smtClean="0"/>
              <a:t>Online</a:t>
            </a:r>
          </a:p>
          <a:p>
            <a:pPr>
              <a:lnSpc>
                <a:spcPct val="80000"/>
              </a:lnSpc>
            </a:pPr>
            <a:r>
              <a:rPr lang="en-US" sz="900" b="1" dirty="0" smtClean="0"/>
              <a:t>Part</a:t>
            </a:r>
            <a:r>
              <a:rPr lang="en-US" altLang="zh-CN" sz="900" b="1" dirty="0" smtClean="0"/>
              <a:t>:</a:t>
            </a:r>
            <a:r>
              <a:rPr lang="zh-CN" altLang="en-US" sz="900" b="1" dirty="0" smtClean="0"/>
              <a:t> </a:t>
            </a:r>
            <a:endParaRPr lang="en-US" sz="900" b="1" dirty="0"/>
          </a:p>
        </p:txBody>
      </p:sp>
      <p:sp>
        <p:nvSpPr>
          <p:cNvPr id="370" name="TextBox 7"/>
          <p:cNvSpPr txBox="1"/>
          <p:nvPr/>
        </p:nvSpPr>
        <p:spPr>
          <a:xfrm>
            <a:off x="7093156" y="4651464"/>
            <a:ext cx="507922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900" b="1" smtClean="0"/>
              <a:t>Offline</a:t>
            </a:r>
            <a:endParaRPr lang="en-US" sz="900" b="1" dirty="0" smtClean="0"/>
          </a:p>
          <a:p>
            <a:pPr>
              <a:lnSpc>
                <a:spcPct val="80000"/>
              </a:lnSpc>
            </a:pPr>
            <a:r>
              <a:rPr lang="en-US" sz="900" b="1" dirty="0" smtClean="0"/>
              <a:t>Part</a:t>
            </a:r>
            <a:r>
              <a:rPr lang="en-US" altLang="zh-CN" sz="900" b="1" dirty="0" smtClean="0"/>
              <a:t>:</a:t>
            </a:r>
            <a:r>
              <a:rPr lang="zh-CN" altLang="en-US" sz="900" b="1" dirty="0" smtClean="0"/>
              <a:t> </a:t>
            </a:r>
            <a:endParaRPr lang="en-US" sz="900" b="1" dirty="0"/>
          </a:p>
        </p:txBody>
      </p:sp>
      <p:sp>
        <p:nvSpPr>
          <p:cNvPr id="82" name="Rectangle 11"/>
          <p:cNvSpPr/>
          <p:nvPr/>
        </p:nvSpPr>
        <p:spPr>
          <a:xfrm>
            <a:off x="8169211" y="4770976"/>
            <a:ext cx="857198" cy="314691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900" dirty="0" smtClean="0">
                <a:solidFill>
                  <a:schemeClr val="tx1"/>
                </a:solidFill>
              </a:rPr>
              <a:t>Template</a:t>
            </a:r>
            <a:r>
              <a:rPr lang="zh-CN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CN" sz="900" dirty="0" smtClean="0">
                <a:solidFill>
                  <a:schemeClr val="tx1"/>
                </a:solidFill>
              </a:rPr>
              <a:t>Generator</a:t>
            </a:r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88" name="TextBox 7"/>
          <p:cNvSpPr txBox="1"/>
          <p:nvPr/>
        </p:nvSpPr>
        <p:spPr>
          <a:xfrm>
            <a:off x="8870680" y="4729170"/>
            <a:ext cx="90277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900" dirty="0" smtClean="0"/>
              <a:t>Templates</a:t>
            </a:r>
            <a:endParaRPr lang="en-US" sz="900" dirty="0" smtClean="0"/>
          </a:p>
        </p:txBody>
      </p:sp>
      <p:cxnSp>
        <p:nvCxnSpPr>
          <p:cNvPr id="112" name="Straight Arrow Connector 39"/>
          <p:cNvCxnSpPr>
            <a:stCxn id="333" idx="3"/>
            <a:endCxn id="303" idx="2"/>
          </p:cNvCxnSpPr>
          <p:nvPr/>
        </p:nvCxnSpPr>
        <p:spPr>
          <a:xfrm>
            <a:off x="10546275" y="4928322"/>
            <a:ext cx="591660" cy="143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39"/>
          <p:cNvCxnSpPr>
            <a:stCxn id="82" idx="3"/>
            <a:endCxn id="333" idx="1"/>
          </p:cNvCxnSpPr>
          <p:nvPr/>
        </p:nvCxnSpPr>
        <p:spPr>
          <a:xfrm>
            <a:off x="9026409" y="4928322"/>
            <a:ext cx="589513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39"/>
          <p:cNvCxnSpPr>
            <a:endCxn id="82" idx="1"/>
          </p:cNvCxnSpPr>
          <p:nvPr/>
        </p:nvCxnSpPr>
        <p:spPr>
          <a:xfrm>
            <a:off x="7602761" y="4928322"/>
            <a:ext cx="56645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39"/>
          <p:cNvCxnSpPr>
            <a:endCxn id="82" idx="2"/>
          </p:cNvCxnSpPr>
          <p:nvPr/>
        </p:nvCxnSpPr>
        <p:spPr>
          <a:xfrm flipV="1">
            <a:off x="8597810" y="5085667"/>
            <a:ext cx="0" cy="35130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8498125" y="5143495"/>
            <a:ext cx="88399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900" dirty="0" smtClean="0"/>
              <a:t>Expert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Input</a:t>
            </a:r>
            <a:endParaRPr lang="en-GB" sz="900" dirty="0" smtClean="0"/>
          </a:p>
        </p:txBody>
      </p:sp>
      <p:sp>
        <p:nvSpPr>
          <p:cNvPr id="93" name="TextBox 7"/>
          <p:cNvSpPr txBox="1"/>
          <p:nvPr/>
        </p:nvSpPr>
        <p:spPr>
          <a:xfrm>
            <a:off x="7463674" y="4713159"/>
            <a:ext cx="74508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900" dirty="0" smtClean="0"/>
              <a:t>Query</a:t>
            </a:r>
            <a:r>
              <a:rPr lang="zh-CN" altLang="en-US" sz="900" dirty="0" smtClean="0"/>
              <a:t> </a:t>
            </a:r>
            <a:r>
              <a:rPr lang="en-US" altLang="zh-CN" sz="900" dirty="0" smtClean="0"/>
              <a:t>Log</a:t>
            </a:r>
          </a:p>
        </p:txBody>
      </p:sp>
      <p:cxnSp>
        <p:nvCxnSpPr>
          <p:cNvPr id="94" name="Straight Arrow Connector 39"/>
          <p:cNvCxnSpPr>
            <a:stCxn id="303" idx="3"/>
          </p:cNvCxnSpPr>
          <p:nvPr/>
        </p:nvCxnSpPr>
        <p:spPr>
          <a:xfrm flipH="1">
            <a:off x="11609434" y="5120255"/>
            <a:ext cx="1583" cy="27418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11360277" y="5138483"/>
            <a:ext cx="1473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900" dirty="0" smtClean="0"/>
              <a:t>Popular</a:t>
            </a:r>
            <a:r>
              <a:rPr lang="zh-CN" altLang="en-US" sz="900" dirty="0" smtClean="0"/>
              <a:t> </a:t>
            </a:r>
            <a:r>
              <a:rPr lang="en-GB" sz="900" dirty="0" smtClean="0"/>
              <a:t>Templates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10497659" y="4638572"/>
            <a:ext cx="674170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900" dirty="0" smtClean="0"/>
              <a:t>Popular</a:t>
            </a:r>
            <a:r>
              <a:rPr lang="zh-CN" altLang="en-US" sz="900" dirty="0" smtClean="0"/>
              <a:t> </a:t>
            </a:r>
            <a:endParaRPr lang="en-US" altLang="zh-CN" sz="900" dirty="0" smtClean="0"/>
          </a:p>
          <a:p>
            <a:pPr algn="ctr">
              <a:lnSpc>
                <a:spcPct val="80000"/>
              </a:lnSpc>
            </a:pPr>
            <a:r>
              <a:rPr lang="en-GB" sz="900" dirty="0" smtClean="0"/>
              <a:t>Templates</a:t>
            </a:r>
          </a:p>
        </p:txBody>
      </p:sp>
      <p:sp>
        <p:nvSpPr>
          <p:cNvPr id="84" name="TextBox 4"/>
          <p:cNvSpPr txBox="1"/>
          <p:nvPr/>
        </p:nvSpPr>
        <p:spPr>
          <a:xfrm>
            <a:off x="8327213" y="5394437"/>
            <a:ext cx="3756886" cy="193899"/>
          </a:xfrm>
          <a:prstGeom prst="rect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27432" bIns="27432" rtlCol="0">
            <a:spAutoFit/>
          </a:bodyPr>
          <a:lstStyle/>
          <a:p>
            <a:pPr algn="ctr"/>
            <a:r>
              <a:rPr lang="en-US" sz="900" dirty="0" smtClean="0">
                <a:latin typeface="Calibri"/>
                <a:cs typeface="Calibri"/>
              </a:rPr>
              <a:t>Interface</a:t>
            </a:r>
            <a:r>
              <a:rPr lang="zh-CN" altLang="en-US" sz="900" dirty="0" smtClean="0">
                <a:latin typeface="Calibri"/>
                <a:cs typeface="Calibri"/>
              </a:rPr>
              <a:t> </a:t>
            </a:r>
            <a:r>
              <a:rPr lang="en-US" sz="900" dirty="0" smtClean="0">
                <a:latin typeface="Calibri"/>
                <a:cs typeface="Calibri"/>
              </a:rPr>
              <a:t>for</a:t>
            </a:r>
            <a:r>
              <a:rPr lang="zh-CN" altLang="en-US" sz="900" dirty="0" smtClean="0">
                <a:latin typeface="Calibri"/>
                <a:cs typeface="Calibri"/>
              </a:rPr>
              <a:t> </a:t>
            </a:r>
            <a:r>
              <a:rPr lang="en-US" sz="900" dirty="0" smtClean="0">
                <a:latin typeface="Calibri"/>
                <a:cs typeface="Calibri"/>
              </a:rPr>
              <a:t>DBA</a:t>
            </a: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80" name="TextBox 7"/>
          <p:cNvSpPr txBox="1"/>
          <p:nvPr/>
        </p:nvSpPr>
        <p:spPr>
          <a:xfrm>
            <a:off x="7554145" y="3754230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900" dirty="0" smtClean="0"/>
              <a:t>NLQ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65751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lnSpc>
            <a:spcPct val="120000"/>
          </a:lnSpc>
          <a:defRPr sz="9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94</Words>
  <Application>Microsoft Macintosh PowerPoint</Application>
  <PresentationFormat>自定义</PresentationFormat>
  <Paragraphs>52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 User</dc:creator>
  <cp:lastModifiedBy>李 飞</cp:lastModifiedBy>
  <cp:revision>527</cp:revision>
  <dcterms:created xsi:type="dcterms:W3CDTF">2011-11-27T04:45:03Z</dcterms:created>
  <dcterms:modified xsi:type="dcterms:W3CDTF">2017-02-27T23:02:33Z</dcterms:modified>
</cp:coreProperties>
</file>