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4" r:id="rId3"/>
    <p:sldId id="262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Kuster" initials="TK" lastIdx="14" clrIdx="0">
    <p:extLst>
      <p:ext uri="{19B8F6BF-5375-455C-9EA6-DF929625EA0E}">
        <p15:presenceInfo xmlns:p15="http://schemas.microsoft.com/office/powerpoint/2012/main" userId="f26cb2c493f30b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044A9A-10E1-4446-9175-AA40C4C45FD0}" v="42" dt="2020-01-29T20:37:25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Kuster" userId="f26cb2c493f30b83" providerId="LiveId" clId="{98CE7FCE-6EBE-4F5B-8DD8-466EC25D9D26}"/>
    <pc:docChg chg="undo custSel mod addSld delSld modSld sldOrd">
      <pc:chgData name="Thomas Kuster" userId="f26cb2c493f30b83" providerId="LiveId" clId="{98CE7FCE-6EBE-4F5B-8DD8-466EC25D9D26}" dt="2020-01-29T20:37:25.132" v="583" actId="20577"/>
      <pc:docMkLst>
        <pc:docMk/>
      </pc:docMkLst>
      <pc:sldChg chg="modSp">
        <pc:chgData name="Thomas Kuster" userId="f26cb2c493f30b83" providerId="LiveId" clId="{98CE7FCE-6EBE-4F5B-8DD8-466EC25D9D26}" dt="2020-01-29T20:32:26.129" v="129" actId="1076"/>
        <pc:sldMkLst>
          <pc:docMk/>
          <pc:sldMk cId="2478449175" sldId="258"/>
        </pc:sldMkLst>
        <pc:spChg chg="mod">
          <ac:chgData name="Thomas Kuster" userId="f26cb2c493f30b83" providerId="LiveId" clId="{98CE7FCE-6EBE-4F5B-8DD8-466EC25D9D26}" dt="2020-01-29T20:32:26.129" v="129" actId="1076"/>
          <ac:spMkLst>
            <pc:docMk/>
            <pc:sldMk cId="2478449175" sldId="258"/>
            <ac:spMk id="37" creationId="{A627BA73-8E67-4107-825B-FA048ACF5077}"/>
          </ac:spMkLst>
        </pc:spChg>
        <pc:graphicFrameChg chg="modGraphic">
          <ac:chgData name="Thomas Kuster" userId="f26cb2c493f30b83" providerId="LiveId" clId="{98CE7FCE-6EBE-4F5B-8DD8-466EC25D9D26}" dt="2020-01-29T20:27:23.870" v="57" actId="20577"/>
          <ac:graphicFrameMkLst>
            <pc:docMk/>
            <pc:sldMk cId="2478449175" sldId="258"/>
            <ac:graphicFrameMk id="3" creationId="{BB52A16C-7208-4ADE-B269-6FC3112E7062}"/>
          </ac:graphicFrameMkLst>
        </pc:graphicFrameChg>
      </pc:sldChg>
      <pc:sldChg chg="addSp delSp">
        <pc:chgData name="Thomas Kuster" userId="f26cb2c493f30b83" providerId="LiveId" clId="{98CE7FCE-6EBE-4F5B-8DD8-466EC25D9D26}" dt="2020-01-29T20:32:34.137" v="133"/>
        <pc:sldMkLst>
          <pc:docMk/>
          <pc:sldMk cId="1157353746" sldId="262"/>
        </pc:sldMkLst>
        <pc:spChg chg="del">
          <ac:chgData name="Thomas Kuster" userId="f26cb2c493f30b83" providerId="LiveId" clId="{98CE7FCE-6EBE-4F5B-8DD8-466EC25D9D26}" dt="2020-01-29T20:32:33.819" v="132" actId="478"/>
          <ac:spMkLst>
            <pc:docMk/>
            <pc:sldMk cId="1157353746" sldId="262"/>
            <ac:spMk id="14" creationId="{E7D148EF-B23F-426B-80F0-B9454F1BAAE1}"/>
          </ac:spMkLst>
        </pc:spChg>
        <pc:spChg chg="add">
          <ac:chgData name="Thomas Kuster" userId="f26cb2c493f30b83" providerId="LiveId" clId="{98CE7FCE-6EBE-4F5B-8DD8-466EC25D9D26}" dt="2020-01-29T20:32:34.137" v="133"/>
          <ac:spMkLst>
            <pc:docMk/>
            <pc:sldMk cId="1157353746" sldId="262"/>
            <ac:spMk id="71" creationId="{C64A1EB4-4FFC-40C2-9065-DDFA10E4422E}"/>
          </ac:spMkLst>
        </pc:spChg>
      </pc:sldChg>
      <pc:sldChg chg="addSp delSp modSp">
        <pc:chgData name="Thomas Kuster" userId="f26cb2c493f30b83" providerId="LiveId" clId="{98CE7FCE-6EBE-4F5B-8DD8-466EC25D9D26}" dt="2020-01-29T20:32:30.511" v="131"/>
        <pc:sldMkLst>
          <pc:docMk/>
          <pc:sldMk cId="2248022927" sldId="264"/>
        </pc:sldMkLst>
        <pc:spChg chg="del">
          <ac:chgData name="Thomas Kuster" userId="f26cb2c493f30b83" providerId="LiveId" clId="{98CE7FCE-6EBE-4F5B-8DD8-466EC25D9D26}" dt="2020-01-29T20:32:30.016" v="130" actId="478"/>
          <ac:spMkLst>
            <pc:docMk/>
            <pc:sldMk cId="2248022927" sldId="264"/>
            <ac:spMk id="37" creationId="{A627BA73-8E67-4107-825B-FA048ACF5077}"/>
          </ac:spMkLst>
        </pc:spChg>
        <pc:spChg chg="add">
          <ac:chgData name="Thomas Kuster" userId="f26cb2c493f30b83" providerId="LiveId" clId="{98CE7FCE-6EBE-4F5B-8DD8-466EC25D9D26}" dt="2020-01-29T20:32:30.511" v="131"/>
          <ac:spMkLst>
            <pc:docMk/>
            <pc:sldMk cId="2248022927" sldId="264"/>
            <ac:spMk id="99" creationId="{7A88988A-73FC-4881-A3C1-DD2E5DB6611E}"/>
          </ac:spMkLst>
        </pc:spChg>
        <pc:spChg chg="add mod">
          <ac:chgData name="Thomas Kuster" userId="f26cb2c493f30b83" providerId="LiveId" clId="{98CE7FCE-6EBE-4F5B-8DD8-466EC25D9D26}" dt="2020-01-29T20:31:29.702" v="69" actId="14100"/>
          <ac:spMkLst>
            <pc:docMk/>
            <pc:sldMk cId="2248022927" sldId="264"/>
            <ac:spMk id="1024" creationId="{27956A27-F2B0-42F7-B26F-EFC4F84F9CA9}"/>
          </ac:spMkLst>
        </pc:spChg>
        <pc:spChg chg="add mod">
          <ac:chgData name="Thomas Kuster" userId="f26cb2c493f30b83" providerId="LiveId" clId="{98CE7FCE-6EBE-4F5B-8DD8-466EC25D9D26}" dt="2020-01-29T20:32:14.716" v="128" actId="207"/>
          <ac:spMkLst>
            <pc:docMk/>
            <pc:sldMk cId="2248022927" sldId="264"/>
            <ac:spMk id="1025" creationId="{B3D786A4-8451-4E47-A7C7-B01F313B8959}"/>
          </ac:spMkLst>
        </pc:spChg>
        <pc:graphicFrameChg chg="mod">
          <ac:chgData name="Thomas Kuster" userId="f26cb2c493f30b83" providerId="LiveId" clId="{98CE7FCE-6EBE-4F5B-8DD8-466EC25D9D26}" dt="2020-01-29T20:30:53.731" v="61"/>
          <ac:graphicFrameMkLst>
            <pc:docMk/>
            <pc:sldMk cId="2248022927" sldId="264"/>
            <ac:graphicFrameMk id="10" creationId="{585BA92C-B49C-42D1-9C37-388AFE03A827}"/>
          </ac:graphicFrameMkLst>
        </pc:graphicFrameChg>
        <pc:picChg chg="mod">
          <ac:chgData name="Thomas Kuster" userId="f26cb2c493f30b83" providerId="LiveId" clId="{98CE7FCE-6EBE-4F5B-8DD8-466EC25D9D26}" dt="2020-01-29T20:30:46.973" v="60" actId="1076"/>
          <ac:picMkLst>
            <pc:docMk/>
            <pc:sldMk cId="2248022927" sldId="264"/>
            <ac:picMk id="43" creationId="{EB97A8A6-4F00-41A9-BB92-A442C39EB7F4}"/>
          </ac:picMkLst>
        </pc:picChg>
      </pc:sldChg>
      <pc:sldChg chg="addSp modSp add mod ord setBg">
        <pc:chgData name="Thomas Kuster" userId="f26cb2c493f30b83" providerId="LiveId" clId="{98CE7FCE-6EBE-4F5B-8DD8-466EC25D9D26}" dt="2020-01-29T20:33:16.019" v="224"/>
        <pc:sldMkLst>
          <pc:docMk/>
          <pc:sldMk cId="1801456888" sldId="265"/>
        </pc:sldMkLst>
        <pc:spChg chg="mod">
          <ac:chgData name="Thomas Kuster" userId="f26cb2c493f30b83" providerId="LiveId" clId="{98CE7FCE-6EBE-4F5B-8DD8-466EC25D9D26}" dt="2020-01-29T20:33:13.243" v="222" actId="26606"/>
          <ac:spMkLst>
            <pc:docMk/>
            <pc:sldMk cId="1801456888" sldId="265"/>
            <ac:spMk id="2" creationId="{FFC7C678-92B1-40E7-B0FC-F0022BE892C6}"/>
          </ac:spMkLst>
        </pc:spChg>
        <pc:spChg chg="mod">
          <ac:chgData name="Thomas Kuster" userId="f26cb2c493f30b83" providerId="LiveId" clId="{98CE7FCE-6EBE-4F5B-8DD8-466EC25D9D26}" dt="2020-01-29T20:33:13.243" v="222" actId="26606"/>
          <ac:spMkLst>
            <pc:docMk/>
            <pc:sldMk cId="1801456888" sldId="265"/>
            <ac:spMk id="3" creationId="{7035AE8F-7B22-452D-8FBA-3E0FE84A5CAB}"/>
          </ac:spMkLst>
        </pc:spChg>
        <pc:spChg chg="add">
          <ac:chgData name="Thomas Kuster" userId="f26cb2c493f30b83" providerId="LiveId" clId="{98CE7FCE-6EBE-4F5B-8DD8-466EC25D9D26}" dt="2020-01-29T20:33:13.243" v="222" actId="26606"/>
          <ac:spMkLst>
            <pc:docMk/>
            <pc:sldMk cId="1801456888" sldId="265"/>
            <ac:spMk id="8" creationId="{559AE206-7EBA-4D33-8BC9-9D8158553F0E}"/>
          </ac:spMkLst>
        </pc:spChg>
        <pc:spChg chg="add">
          <ac:chgData name="Thomas Kuster" userId="f26cb2c493f30b83" providerId="LiveId" clId="{98CE7FCE-6EBE-4F5B-8DD8-466EC25D9D26}" dt="2020-01-29T20:33:13.243" v="222" actId="26606"/>
          <ac:spMkLst>
            <pc:docMk/>
            <pc:sldMk cId="1801456888" sldId="265"/>
            <ac:spMk id="10" creationId="{6437D937-A7F1-4011-92B4-328E5BE1B166}"/>
          </ac:spMkLst>
        </pc:spChg>
        <pc:spChg chg="add">
          <ac:chgData name="Thomas Kuster" userId="f26cb2c493f30b83" providerId="LiveId" clId="{98CE7FCE-6EBE-4F5B-8DD8-466EC25D9D26}" dt="2020-01-29T20:33:13.243" v="222" actId="26606"/>
          <ac:spMkLst>
            <pc:docMk/>
            <pc:sldMk cId="1801456888" sldId="265"/>
            <ac:spMk id="12" creationId="{B672F332-AF08-46C6-94F0-77684310D7B7}"/>
          </ac:spMkLst>
        </pc:spChg>
        <pc:spChg chg="add">
          <ac:chgData name="Thomas Kuster" userId="f26cb2c493f30b83" providerId="LiveId" clId="{98CE7FCE-6EBE-4F5B-8DD8-466EC25D9D26}" dt="2020-01-29T20:33:13.243" v="222" actId="26606"/>
          <ac:spMkLst>
            <pc:docMk/>
            <pc:sldMk cId="1801456888" sldId="265"/>
            <ac:spMk id="14" creationId="{34244EF8-D73A-40E1-BE73-D46E6B4B04ED}"/>
          </ac:spMkLst>
        </pc:spChg>
        <pc:spChg chg="add">
          <ac:chgData name="Thomas Kuster" userId="f26cb2c493f30b83" providerId="LiveId" clId="{98CE7FCE-6EBE-4F5B-8DD8-466EC25D9D26}" dt="2020-01-29T20:33:13.243" v="222" actId="26606"/>
          <ac:spMkLst>
            <pc:docMk/>
            <pc:sldMk cId="1801456888" sldId="265"/>
            <ac:spMk id="16" creationId="{AB84D7E8-4ECB-42D7-ADBF-01689B0F24AE}"/>
          </ac:spMkLst>
        </pc:spChg>
        <pc:cxnChg chg="add">
          <ac:chgData name="Thomas Kuster" userId="f26cb2c493f30b83" providerId="LiveId" clId="{98CE7FCE-6EBE-4F5B-8DD8-466EC25D9D26}" dt="2020-01-29T20:33:13.243" v="222" actId="26606"/>
          <ac:cxnSpMkLst>
            <pc:docMk/>
            <pc:sldMk cId="1801456888" sldId="265"/>
            <ac:cxnSpMk id="18" creationId="{9E8E38ED-369A-44C2-B635-0BED0E48A6E8}"/>
          </ac:cxnSpMkLst>
        </pc:cxnChg>
      </pc:sldChg>
      <pc:sldChg chg="addSp modSp add">
        <pc:chgData name="Thomas Kuster" userId="f26cb2c493f30b83" providerId="LiveId" clId="{98CE7FCE-6EBE-4F5B-8DD8-466EC25D9D26}" dt="2020-01-29T20:35:26.672" v="296" actId="207"/>
        <pc:sldMkLst>
          <pc:docMk/>
          <pc:sldMk cId="4005390044" sldId="266"/>
        </pc:sldMkLst>
        <pc:spChg chg="add mod">
          <ac:chgData name="Thomas Kuster" userId="f26cb2c493f30b83" providerId="LiveId" clId="{98CE7FCE-6EBE-4F5B-8DD8-466EC25D9D26}" dt="2020-01-29T20:35:07.546" v="287" actId="20577"/>
          <ac:spMkLst>
            <pc:docMk/>
            <pc:sldMk cId="4005390044" sldId="266"/>
            <ac:spMk id="43" creationId="{7CBA2DFB-45CD-47E5-B9F1-91524AF4ABA4}"/>
          </ac:spMkLst>
        </pc:spChg>
        <pc:spChg chg="add mod">
          <ac:chgData name="Thomas Kuster" userId="f26cb2c493f30b83" providerId="LiveId" clId="{98CE7FCE-6EBE-4F5B-8DD8-466EC25D9D26}" dt="2020-01-29T20:35:26.672" v="296" actId="207"/>
          <ac:spMkLst>
            <pc:docMk/>
            <pc:sldMk cId="4005390044" sldId="266"/>
            <ac:spMk id="44" creationId="{F646FDAC-2765-421D-B62C-EAC2E7ED623A}"/>
          </ac:spMkLst>
        </pc:spChg>
      </pc:sldChg>
      <pc:sldChg chg="add del">
        <pc:chgData name="Thomas Kuster" userId="f26cb2c493f30b83" providerId="LiveId" clId="{98CE7FCE-6EBE-4F5B-8DD8-466EC25D9D26}" dt="2020-01-29T20:34:41.648" v="227"/>
        <pc:sldMkLst>
          <pc:docMk/>
          <pc:sldMk cId="1775784677" sldId="267"/>
        </pc:sldMkLst>
      </pc:sldChg>
      <pc:sldChg chg="addSp delSp modSp add mod setBg">
        <pc:chgData name="Thomas Kuster" userId="f26cb2c493f30b83" providerId="LiveId" clId="{98CE7FCE-6EBE-4F5B-8DD8-466EC25D9D26}" dt="2020-01-29T20:37:25.132" v="583" actId="20577"/>
        <pc:sldMkLst>
          <pc:docMk/>
          <pc:sldMk cId="2852081511" sldId="267"/>
        </pc:sldMkLst>
        <pc:spChg chg="mod">
          <ac:chgData name="Thomas Kuster" userId="f26cb2c493f30b83" providerId="LiveId" clId="{98CE7FCE-6EBE-4F5B-8DD8-466EC25D9D26}" dt="2020-01-29T20:37:01.615" v="559" actId="26606"/>
          <ac:spMkLst>
            <pc:docMk/>
            <pc:sldMk cId="2852081511" sldId="267"/>
            <ac:spMk id="2" creationId="{7EF9815E-5E36-49C5-B14C-647B949563E9}"/>
          </ac:spMkLst>
        </pc:spChg>
        <pc:spChg chg="del mod">
          <ac:chgData name="Thomas Kuster" userId="f26cb2c493f30b83" providerId="LiveId" clId="{98CE7FCE-6EBE-4F5B-8DD8-466EC25D9D26}" dt="2020-01-29T20:37:01.615" v="559" actId="26606"/>
          <ac:spMkLst>
            <pc:docMk/>
            <pc:sldMk cId="2852081511" sldId="267"/>
            <ac:spMk id="3" creationId="{49F858A3-A8C8-41B2-A080-03E370B11615}"/>
          </ac:spMkLst>
        </pc:spChg>
        <pc:spChg chg="add">
          <ac:chgData name="Thomas Kuster" userId="f26cb2c493f30b83" providerId="LiveId" clId="{98CE7FCE-6EBE-4F5B-8DD8-466EC25D9D26}" dt="2020-01-29T20:37:01.615" v="559" actId="26606"/>
          <ac:spMkLst>
            <pc:docMk/>
            <pc:sldMk cId="2852081511" sldId="267"/>
            <ac:spMk id="10" creationId="{A5711A0E-A428-4ED1-96CB-33D69FD842E4}"/>
          </ac:spMkLst>
        </pc:spChg>
        <pc:graphicFrameChg chg="add mod">
          <ac:chgData name="Thomas Kuster" userId="f26cb2c493f30b83" providerId="LiveId" clId="{98CE7FCE-6EBE-4F5B-8DD8-466EC25D9D26}" dt="2020-01-29T20:37:25.132" v="583" actId="20577"/>
          <ac:graphicFrameMkLst>
            <pc:docMk/>
            <pc:sldMk cId="2852081511" sldId="267"/>
            <ac:graphicFrameMk id="5" creationId="{A034359D-1AEF-4CFA-97D5-49D2FAE679AF}"/>
          </ac:graphicFrameMkLst>
        </pc:graphicFrameChg>
      </pc:sldChg>
    </pc:docChg>
  </pc:docChgLst>
  <pc:docChgLst>
    <pc:chgData name="Thomas Kuster" userId="f26cb2c493f30b83" providerId="LiveId" clId="{D7044A9A-10E1-4446-9175-AA40C4C45FD0}"/>
    <pc:docChg chg="undo custSel addSld delSld">
      <pc:chgData name="Thomas Kuster" userId="f26cb2c493f30b83" providerId="LiveId" clId="{D7044A9A-10E1-4446-9175-AA40C4C45FD0}" dt="2020-01-29T20:39:50.958" v="3" actId="47"/>
      <pc:docMkLst>
        <pc:docMk/>
      </pc:docMkLst>
      <pc:sldChg chg="add del">
        <pc:chgData name="Thomas Kuster" userId="f26cb2c493f30b83" providerId="LiveId" clId="{D7044A9A-10E1-4446-9175-AA40C4C45FD0}" dt="2020-01-29T20:39:50.958" v="3" actId="47"/>
        <pc:sldMkLst>
          <pc:docMk/>
          <pc:sldMk cId="1801456888" sldId="265"/>
        </pc:sldMkLst>
      </pc:sldChg>
      <pc:sldChg chg="del">
        <pc:chgData name="Thomas Kuster" userId="f26cb2c493f30b83" providerId="LiveId" clId="{D7044A9A-10E1-4446-9175-AA40C4C45FD0}" dt="2020-01-29T20:38:28.482" v="2" actId="47"/>
        <pc:sldMkLst>
          <pc:docMk/>
          <pc:sldMk cId="285208151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5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6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52A9-46DA-46F1-AE46-1C8A6319DE7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E8A1-CD6B-4298-9BDF-7EBA222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5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FC60-BBD3-41B9-97BA-A8D57D7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658"/>
            <a:ext cx="10515600" cy="678002"/>
          </a:xfrm>
        </p:spPr>
        <p:txBody>
          <a:bodyPr>
            <a:noAutofit/>
          </a:bodyPr>
          <a:lstStyle/>
          <a:p>
            <a:r>
              <a:rPr lang="en-US" sz="2800" dirty="0"/>
              <a:t>Harris has been tasked with analyzing and standardizing surveys across </a:t>
            </a:r>
            <a:r>
              <a:rPr lang="en-US" sz="2800" b="1" dirty="0"/>
              <a:t>countries </a:t>
            </a:r>
            <a:r>
              <a:rPr lang="en-US" sz="2800" dirty="0"/>
              <a:t>and </a:t>
            </a:r>
            <a:r>
              <a:rPr lang="en-US" sz="2800" b="1" dirty="0"/>
              <a:t>sectors </a:t>
            </a:r>
            <a:r>
              <a:rPr lang="en-US" sz="2800" dirty="0"/>
              <a:t>through creation of </a:t>
            </a:r>
            <a:r>
              <a:rPr lang="en-US" sz="2800" b="1" dirty="0"/>
              <a:t>modules </a:t>
            </a:r>
            <a:r>
              <a:rPr lang="en-US" sz="2800" dirty="0"/>
              <a:t>and </a:t>
            </a:r>
            <a:r>
              <a:rPr lang="en-US" sz="2800" b="1" dirty="0"/>
              <a:t>sub-modules</a:t>
            </a:r>
            <a:endParaRPr lang="en-US" sz="2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B52A16C-7208-4ADE-B269-6FC3112E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6568"/>
              </p:ext>
            </p:extLst>
          </p:nvPr>
        </p:nvGraphicFramePr>
        <p:xfrm>
          <a:off x="1614256" y="1846555"/>
          <a:ext cx="9739544" cy="48774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3024">
                  <a:extLst>
                    <a:ext uri="{9D8B030D-6E8A-4147-A177-3AD203B41FA5}">
                      <a16:colId xmlns:a16="http://schemas.microsoft.com/office/drawing/2014/main" val="3671370088"/>
                    </a:ext>
                  </a:extLst>
                </a:gridCol>
                <a:gridCol w="5191760">
                  <a:extLst>
                    <a:ext uri="{9D8B030D-6E8A-4147-A177-3AD203B41FA5}">
                      <a16:colId xmlns:a16="http://schemas.microsoft.com/office/drawing/2014/main" val="336923780"/>
                    </a:ext>
                  </a:extLst>
                </a:gridCol>
                <a:gridCol w="2524760">
                  <a:extLst>
                    <a:ext uri="{9D8B030D-6E8A-4147-A177-3AD203B41FA5}">
                      <a16:colId xmlns:a16="http://schemas.microsoft.com/office/drawing/2014/main" val="2230852972"/>
                    </a:ext>
                  </a:extLst>
                </a:gridCol>
              </a:tblGrid>
              <a:tr h="327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per survey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7163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 where survey has taken place 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25680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Sector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Overarching goal of survey</a:t>
                      </a:r>
                      <a:endParaRPr lang="en-US" sz="1600" i="1" dirty="0"/>
                    </a:p>
                  </a:txBody>
                  <a:tcPr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</a:t>
                      </a:r>
                    </a:p>
                  </a:txBody>
                  <a:tcPr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547557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Module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Segmentation of survey questions into key themes</a:t>
                      </a:r>
                      <a:endParaRPr lang="en-US" sz="1600" i="1" dirty="0"/>
                    </a:p>
                  </a:txBody>
                  <a:tcPr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~3-10</a:t>
                      </a:r>
                    </a:p>
                  </a:txBody>
                  <a:tcPr>
                    <a:lnR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744955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Sub-modules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Identification of key themes within modules that can be used to re-group main questions </a:t>
                      </a:r>
                    </a:p>
                  </a:txBody>
                  <a:tcPr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To be determined</a:t>
                      </a:r>
                    </a:p>
                  </a:txBody>
                  <a:tcPr>
                    <a:lnR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22664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 groupings of questions, as currently identified within surveys</a:t>
                      </a:r>
                      <a:endParaRPr lang="en-US" sz="1600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Up to 20; number per module varies significantly by survey &amp; sector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174029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Questions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Information requested from interviewee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~10-20 per section; up to ~200 per survey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773585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F85411D-CE9E-4191-AC48-FCC18D19F9B8}"/>
              </a:ext>
            </a:extLst>
          </p:cNvPr>
          <p:cNvSpPr/>
          <p:nvPr/>
        </p:nvSpPr>
        <p:spPr>
          <a:xfrm>
            <a:off x="174106" y="2003119"/>
            <a:ext cx="1246909" cy="1999922"/>
          </a:xfrm>
          <a:prstGeom prst="wedgeRoundRectCallout">
            <a:avLst>
              <a:gd name="adj1" fmla="val 72370"/>
              <a:gd name="adj2" fmla="val 4027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Harris is in the process of identifying standardized </a:t>
            </a:r>
            <a:r>
              <a:rPr lang="en-US" sz="1200" b="1" dirty="0">
                <a:solidFill>
                  <a:schemeClr val="tx1"/>
                </a:solidFill>
              </a:rPr>
              <a:t>modules </a:t>
            </a:r>
            <a:r>
              <a:rPr lang="en-US" sz="1200" dirty="0">
                <a:solidFill>
                  <a:schemeClr val="tx1"/>
                </a:solidFill>
              </a:rPr>
              <a:t>and </a:t>
            </a:r>
            <a:r>
              <a:rPr lang="en-US" sz="1200" b="1" dirty="0">
                <a:solidFill>
                  <a:schemeClr val="tx1"/>
                </a:solidFill>
              </a:rPr>
              <a:t>sub-modules </a:t>
            </a:r>
            <a:r>
              <a:rPr lang="en-US" sz="1200" dirty="0">
                <a:solidFill>
                  <a:schemeClr val="tx1"/>
                </a:solidFill>
              </a:rPr>
              <a:t>which appear across surveys, sectors, and countries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7F1AF-5E7F-4F33-904F-76854894F8EC}"/>
              </a:ext>
            </a:extLst>
          </p:cNvPr>
          <p:cNvSpPr txBox="1"/>
          <p:nvPr/>
        </p:nvSpPr>
        <p:spPr>
          <a:xfrm>
            <a:off x="838200" y="1407112"/>
            <a:ext cx="658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Definition Alignment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7BA73-8E67-4107-825B-FA048ACF5077}"/>
              </a:ext>
            </a:extLst>
          </p:cNvPr>
          <p:cNvSpPr txBox="1"/>
          <p:nvPr/>
        </p:nvSpPr>
        <p:spPr>
          <a:xfrm>
            <a:off x="10132588" y="163881"/>
            <a:ext cx="185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</a:rPr>
              <a:t>WORK IN PROGRESS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BCB9933D-B9DE-42BD-93F1-2033C932A55B}"/>
              </a:ext>
            </a:extLst>
          </p:cNvPr>
          <p:cNvSpPr/>
          <p:nvPr/>
        </p:nvSpPr>
        <p:spPr>
          <a:xfrm>
            <a:off x="174106" y="4285290"/>
            <a:ext cx="1246909" cy="1999922"/>
          </a:xfrm>
          <a:prstGeom prst="wedgeRoundRectCallout">
            <a:avLst>
              <a:gd name="adj1" fmla="val 76814"/>
              <a:gd name="adj2" fmla="val -1586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Sub-modules which can be standardized across countries &amp; sectors to replace existing section methodology </a:t>
            </a:r>
          </a:p>
        </p:txBody>
      </p:sp>
      <p:pic>
        <p:nvPicPr>
          <p:cNvPr id="41" name="Graphic 40" descr="Earth globe Africa and Europe">
            <a:extLst>
              <a:ext uri="{FF2B5EF4-FFF2-40B4-BE49-F238E27FC236}">
                <a16:creationId xmlns:a16="http://schemas.microsoft.com/office/drawing/2014/main" id="{F921E562-40C6-4C64-8626-FF845814A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1568" y="2194423"/>
            <a:ext cx="696897" cy="696897"/>
          </a:xfrm>
          <a:prstGeom prst="rect">
            <a:avLst/>
          </a:prstGeom>
        </p:spPr>
      </p:pic>
      <p:pic>
        <p:nvPicPr>
          <p:cNvPr id="44" name="Graphic 43" descr="List">
            <a:extLst>
              <a:ext uri="{FF2B5EF4-FFF2-40B4-BE49-F238E27FC236}">
                <a16:creationId xmlns:a16="http://schemas.microsoft.com/office/drawing/2014/main" id="{E5238FC0-33C1-4AC8-AC4C-76D52F5E4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492" y="5285251"/>
            <a:ext cx="577049" cy="577049"/>
          </a:xfrm>
          <a:prstGeom prst="rect">
            <a:avLst/>
          </a:prstGeom>
        </p:spPr>
      </p:pic>
      <p:pic>
        <p:nvPicPr>
          <p:cNvPr id="11" name="Graphic 10" descr="Bullseye">
            <a:extLst>
              <a:ext uri="{FF2B5EF4-FFF2-40B4-BE49-F238E27FC236}">
                <a16:creationId xmlns:a16="http://schemas.microsoft.com/office/drawing/2014/main" id="{3FEEAC76-ADEA-4649-8E40-D4B717A27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2042" y="4489632"/>
            <a:ext cx="575948" cy="575948"/>
          </a:xfrm>
          <a:prstGeom prst="rect">
            <a:avLst/>
          </a:prstGeom>
        </p:spPr>
      </p:pic>
      <p:pic>
        <p:nvPicPr>
          <p:cNvPr id="15" name="Graphic 14" descr="Venn diagram">
            <a:extLst>
              <a:ext uri="{FF2B5EF4-FFF2-40B4-BE49-F238E27FC236}">
                <a16:creationId xmlns:a16="http://schemas.microsoft.com/office/drawing/2014/main" id="{66A0550C-A57D-468B-A3E4-AEC77F936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4256" y="3692006"/>
            <a:ext cx="731520" cy="731520"/>
          </a:xfrm>
          <a:prstGeom prst="rect">
            <a:avLst/>
          </a:prstGeom>
        </p:spPr>
      </p:pic>
      <p:pic>
        <p:nvPicPr>
          <p:cNvPr id="25" name="Graphic 24" descr="Questions">
            <a:extLst>
              <a:ext uri="{FF2B5EF4-FFF2-40B4-BE49-F238E27FC236}">
                <a16:creationId xmlns:a16="http://schemas.microsoft.com/office/drawing/2014/main" id="{611B8C97-3642-4179-A894-C9EE9776E6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54304" y="6072601"/>
            <a:ext cx="651424" cy="651424"/>
          </a:xfrm>
          <a:prstGeom prst="rect">
            <a:avLst/>
          </a:prstGeom>
        </p:spPr>
      </p:pic>
      <p:pic>
        <p:nvPicPr>
          <p:cNvPr id="27" name="Graphic 26" descr="Puzzle">
            <a:extLst>
              <a:ext uri="{FF2B5EF4-FFF2-40B4-BE49-F238E27FC236}">
                <a16:creationId xmlns:a16="http://schemas.microsoft.com/office/drawing/2014/main" id="{0670675A-4A66-40B4-B422-5B1ABE29BB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91492" y="3063063"/>
            <a:ext cx="576498" cy="5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FC60-BBD3-41B9-97BA-A8D57D7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658"/>
            <a:ext cx="10515600" cy="678002"/>
          </a:xfrm>
        </p:spPr>
        <p:txBody>
          <a:bodyPr>
            <a:noAutofit/>
          </a:bodyPr>
          <a:lstStyle/>
          <a:p>
            <a:r>
              <a:rPr lang="en-US" sz="2800" dirty="0"/>
              <a:t>For example, we anticipate splitting the Nigerian SURE-P MCH Midwife Survey into ~5+ modules to house its 17 sections and 164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65579-B1A4-4C5C-9F6E-E48F9F39D33C}"/>
              </a:ext>
            </a:extLst>
          </p:cNvPr>
          <p:cNvSpPr txBox="1"/>
          <p:nvPr/>
        </p:nvSpPr>
        <p:spPr>
          <a:xfrm>
            <a:off x="852518" y="1407112"/>
            <a:ext cx="658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Example:</a:t>
            </a:r>
            <a:r>
              <a:rPr lang="en-US" sz="1600" b="1" dirty="0"/>
              <a:t> </a:t>
            </a:r>
            <a:r>
              <a:rPr lang="en-US" sz="1600" i="1" dirty="0"/>
              <a:t>Nigeria SURE-P MCH Midwife Incentives IE</a:t>
            </a:r>
            <a:endParaRPr lang="en-US" sz="1600" b="1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A4A1E9-0DFB-449D-AFCD-3C93421826AB}"/>
              </a:ext>
            </a:extLst>
          </p:cNvPr>
          <p:cNvSpPr/>
          <p:nvPr/>
        </p:nvSpPr>
        <p:spPr>
          <a:xfrm>
            <a:off x="3345750" y="2003118"/>
            <a:ext cx="8055822" cy="61630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Nigeria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4FC326-8513-41C1-A992-59AB06999DFC}"/>
              </a:ext>
            </a:extLst>
          </p:cNvPr>
          <p:cNvSpPr/>
          <p:nvPr/>
        </p:nvSpPr>
        <p:spPr>
          <a:xfrm>
            <a:off x="3357174" y="2832563"/>
            <a:ext cx="8055822" cy="6163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Health, Nutrition, &amp; Population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BDB3AF-B439-4979-9926-FF9DF9E2055E}"/>
              </a:ext>
            </a:extLst>
          </p:cNvPr>
          <p:cNvSpPr/>
          <p:nvPr/>
        </p:nvSpPr>
        <p:spPr>
          <a:xfrm>
            <a:off x="3359064" y="3615440"/>
            <a:ext cx="1518742" cy="745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Demographics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887ECB-D96C-4E56-A739-D9EB33E9CD0F}"/>
              </a:ext>
            </a:extLst>
          </p:cNvPr>
          <p:cNvSpPr/>
          <p:nvPr/>
        </p:nvSpPr>
        <p:spPr>
          <a:xfrm>
            <a:off x="4990005" y="3615440"/>
            <a:ext cx="1518742" cy="745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Employment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7AEB7-5DA9-4BB2-B014-43871349927E}"/>
              </a:ext>
            </a:extLst>
          </p:cNvPr>
          <p:cNvSpPr/>
          <p:nvPr/>
        </p:nvSpPr>
        <p:spPr>
          <a:xfrm>
            <a:off x="6620947" y="3615440"/>
            <a:ext cx="1518742" cy="745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Social Cohesion &amp; Trust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105DF8-2001-4A6E-9896-0E7FB7C3C984}"/>
              </a:ext>
            </a:extLst>
          </p:cNvPr>
          <p:cNvSpPr/>
          <p:nvPr/>
        </p:nvSpPr>
        <p:spPr>
          <a:xfrm>
            <a:off x="3359064" y="4899755"/>
            <a:ext cx="1518742" cy="3354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General Information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443708-CF63-4A78-B4A4-09DE156DD725}"/>
              </a:ext>
            </a:extLst>
          </p:cNvPr>
          <p:cNvSpPr/>
          <p:nvPr/>
        </p:nvSpPr>
        <p:spPr>
          <a:xfrm>
            <a:off x="4992225" y="5270875"/>
            <a:ext cx="1518742" cy="3354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Midwifes Practice – Job attributes game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728C90-EBDB-463F-A4FD-189D88EB64DA}"/>
              </a:ext>
            </a:extLst>
          </p:cNvPr>
          <p:cNvSpPr/>
          <p:nvPr/>
        </p:nvSpPr>
        <p:spPr>
          <a:xfrm>
            <a:off x="4992225" y="4889806"/>
            <a:ext cx="1518742" cy="3354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Maslach Burnout Inventory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59E0C9-E098-4B13-B0DF-6ECA185F5963}"/>
              </a:ext>
            </a:extLst>
          </p:cNvPr>
          <p:cNvSpPr/>
          <p:nvPr/>
        </p:nvSpPr>
        <p:spPr>
          <a:xfrm>
            <a:off x="6620947" y="5277915"/>
            <a:ext cx="1518742" cy="3354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Relations &amp; Community Support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AF4536D-E2AF-4FE3-9874-3A58E28AB343}"/>
              </a:ext>
            </a:extLst>
          </p:cNvPr>
          <p:cNvSpPr/>
          <p:nvPr/>
        </p:nvSpPr>
        <p:spPr>
          <a:xfrm>
            <a:off x="6620947" y="4899528"/>
            <a:ext cx="1518742" cy="3354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Prosocial Scales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5127971-990A-4DD1-AB57-0EC21095539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7272802" y="2720279"/>
            <a:ext cx="213143" cy="11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E755872-A52F-4E16-9983-15BE34E5AD2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5668473" y="1898827"/>
            <a:ext cx="166575" cy="3266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970C0E8-D74A-41EF-A2A1-E2BF6C46881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5400000">
            <a:off x="6483944" y="2714298"/>
            <a:ext cx="166575" cy="1635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CE28AE2-8B81-4BA6-A2C3-6A7E2385AF4F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5400000">
            <a:off x="7299415" y="3529769"/>
            <a:ext cx="166575" cy="4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A61875-B452-4262-9490-09E8190979F9}"/>
              </a:ext>
            </a:extLst>
          </p:cNvPr>
          <p:cNvCxnSpPr>
            <a:cxnSpLocks/>
          </p:cNvCxnSpPr>
          <p:nvPr/>
        </p:nvCxnSpPr>
        <p:spPr>
          <a:xfrm>
            <a:off x="7385086" y="4693247"/>
            <a:ext cx="0" cy="20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0AA80F-8A38-43F0-B87C-94580E4B3101}"/>
              </a:ext>
            </a:extLst>
          </p:cNvPr>
          <p:cNvCxnSpPr>
            <a:cxnSpLocks/>
          </p:cNvCxnSpPr>
          <p:nvPr/>
        </p:nvCxnSpPr>
        <p:spPr>
          <a:xfrm>
            <a:off x="5754144" y="4671086"/>
            <a:ext cx="0" cy="20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67721500-9C02-4792-8461-F72F429DA635}"/>
              </a:ext>
            </a:extLst>
          </p:cNvPr>
          <p:cNvSpPr/>
          <p:nvPr/>
        </p:nvSpPr>
        <p:spPr>
          <a:xfrm>
            <a:off x="3427737" y="4428228"/>
            <a:ext cx="7985241" cy="254648"/>
          </a:xfrm>
          <a:prstGeom prst="wedgeRoundRectCallout">
            <a:avLst>
              <a:gd name="adj1" fmla="val -53975"/>
              <a:gd name="adj2" fmla="val -2396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Sub-modules to be identified using R topic modeling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5BA92C-B49C-42D1-9C37-388AFE03A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43718"/>
              </p:ext>
            </p:extLst>
          </p:nvPr>
        </p:nvGraphicFramePr>
        <p:xfrm>
          <a:off x="838200" y="1825625"/>
          <a:ext cx="2023024" cy="46051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3024">
                  <a:extLst>
                    <a:ext uri="{9D8B030D-6E8A-4147-A177-3AD203B41FA5}">
                      <a16:colId xmlns:a16="http://schemas.microsoft.com/office/drawing/2014/main" val="821979775"/>
                    </a:ext>
                  </a:extLst>
                </a:gridCol>
              </a:tblGrid>
              <a:tr h="178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73786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294436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Sector</a:t>
                      </a:r>
                    </a:p>
                  </a:txBody>
                  <a:tcPr anchor="ctr"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321590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Module</a:t>
                      </a:r>
                    </a:p>
                  </a:txBody>
                  <a:tcPr anchor="ctr">
                    <a:lnL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214426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Sub-modules</a:t>
                      </a:r>
                    </a:p>
                  </a:txBody>
                  <a:tcPr anchor="ctr">
                    <a:lnL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4406571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616377"/>
                  </a:ext>
                </a:extLst>
              </a:tr>
              <a:tr h="7377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Questions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458427"/>
                  </a:ext>
                </a:extLst>
              </a:tr>
            </a:tbl>
          </a:graphicData>
        </a:graphic>
      </p:graphicFrame>
      <p:pic>
        <p:nvPicPr>
          <p:cNvPr id="33" name="Graphic 32" descr="Earth globe Africa and Europe">
            <a:extLst>
              <a:ext uri="{FF2B5EF4-FFF2-40B4-BE49-F238E27FC236}">
                <a16:creationId xmlns:a16="http://schemas.microsoft.com/office/drawing/2014/main" id="{14A4DCC6-EE4E-4B21-B0E5-A946491C7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555" y="1965698"/>
            <a:ext cx="696897" cy="696897"/>
          </a:xfrm>
          <a:prstGeom prst="rect">
            <a:avLst/>
          </a:prstGeom>
        </p:spPr>
      </p:pic>
      <p:pic>
        <p:nvPicPr>
          <p:cNvPr id="35" name="Graphic 34" descr="Stethoscope">
            <a:extLst>
              <a:ext uri="{FF2B5EF4-FFF2-40B4-BE49-F238E27FC236}">
                <a16:creationId xmlns:a16="http://schemas.microsoft.com/office/drawing/2014/main" id="{946DC75B-983B-425C-A47B-541537381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6908" y="2907662"/>
            <a:ext cx="469025" cy="469025"/>
          </a:xfrm>
          <a:prstGeom prst="rect">
            <a:avLst/>
          </a:prstGeom>
        </p:spPr>
      </p:pic>
      <p:pic>
        <p:nvPicPr>
          <p:cNvPr id="40" name="Graphic 39" descr="List">
            <a:extLst>
              <a:ext uri="{FF2B5EF4-FFF2-40B4-BE49-F238E27FC236}">
                <a16:creationId xmlns:a16="http://schemas.microsoft.com/office/drawing/2014/main" id="{DF47EC10-5669-4142-917F-2A32DC5CC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479" y="5056526"/>
            <a:ext cx="577049" cy="577049"/>
          </a:xfrm>
          <a:prstGeom prst="rect">
            <a:avLst/>
          </a:prstGeom>
        </p:spPr>
      </p:pic>
      <p:pic>
        <p:nvPicPr>
          <p:cNvPr id="41" name="Graphic 40" descr="Bullseye">
            <a:extLst>
              <a:ext uri="{FF2B5EF4-FFF2-40B4-BE49-F238E27FC236}">
                <a16:creationId xmlns:a16="http://schemas.microsoft.com/office/drawing/2014/main" id="{E89E9F60-237B-486B-91B4-B3F61DA37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029" y="4260907"/>
            <a:ext cx="575948" cy="575948"/>
          </a:xfrm>
          <a:prstGeom prst="rect">
            <a:avLst/>
          </a:prstGeom>
        </p:spPr>
      </p:pic>
      <p:pic>
        <p:nvPicPr>
          <p:cNvPr id="43" name="Graphic 42" descr="Venn diagram">
            <a:extLst>
              <a:ext uri="{FF2B5EF4-FFF2-40B4-BE49-F238E27FC236}">
                <a16:creationId xmlns:a16="http://schemas.microsoft.com/office/drawing/2014/main" id="{EB97A8A6-4F00-41A9-BB92-A442C39EB7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2243" y="3463281"/>
            <a:ext cx="731520" cy="731520"/>
          </a:xfrm>
          <a:prstGeom prst="rect">
            <a:avLst/>
          </a:prstGeom>
        </p:spPr>
      </p:pic>
      <p:pic>
        <p:nvPicPr>
          <p:cNvPr id="44" name="Graphic 43" descr="Questions">
            <a:extLst>
              <a:ext uri="{FF2B5EF4-FFF2-40B4-BE49-F238E27FC236}">
                <a16:creationId xmlns:a16="http://schemas.microsoft.com/office/drawing/2014/main" id="{AF799DB8-77DA-4C6A-B3F8-8111C520B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2291" y="5843876"/>
            <a:ext cx="651424" cy="651424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2B23865-A577-44C0-9AE0-26086E7F4F3D}"/>
              </a:ext>
            </a:extLst>
          </p:cNvPr>
          <p:cNvSpPr/>
          <p:nvPr/>
        </p:nvSpPr>
        <p:spPr>
          <a:xfrm>
            <a:off x="8251889" y="3615440"/>
            <a:ext cx="1518742" cy="745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Health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18629D-958D-480F-B4A3-480710DE14A5}"/>
              </a:ext>
            </a:extLst>
          </p:cNvPr>
          <p:cNvCxnSpPr>
            <a:cxnSpLocks/>
            <a:stCxn id="9" idx="2"/>
            <a:endCxn id="52" idx="0"/>
          </p:cNvCxnSpPr>
          <p:nvPr/>
        </p:nvCxnSpPr>
        <p:spPr>
          <a:xfrm rot="16200000" flipH="1">
            <a:off x="8114885" y="2719064"/>
            <a:ext cx="166575" cy="162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C48D2B0-2822-4180-8E2B-78F6AA93C954}"/>
              </a:ext>
            </a:extLst>
          </p:cNvPr>
          <p:cNvSpPr/>
          <p:nvPr/>
        </p:nvSpPr>
        <p:spPr>
          <a:xfrm>
            <a:off x="8263314" y="4897232"/>
            <a:ext cx="1518742" cy="3354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Antenatal Care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50D257-F214-4954-9CA0-EFB5CAEF80B4}"/>
              </a:ext>
            </a:extLst>
          </p:cNvPr>
          <p:cNvCxnSpPr>
            <a:cxnSpLocks/>
          </p:cNvCxnSpPr>
          <p:nvPr/>
        </p:nvCxnSpPr>
        <p:spPr>
          <a:xfrm>
            <a:off x="4118435" y="4705390"/>
            <a:ext cx="0" cy="20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0DA01B-48EB-48FF-B5C9-39C42CFE1CD7}"/>
              </a:ext>
            </a:extLst>
          </p:cNvPr>
          <p:cNvCxnSpPr>
            <a:cxnSpLocks/>
          </p:cNvCxnSpPr>
          <p:nvPr/>
        </p:nvCxnSpPr>
        <p:spPr>
          <a:xfrm>
            <a:off x="9036480" y="4695925"/>
            <a:ext cx="0" cy="20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2A63C1D-14DD-4FBB-B732-C8A6E2C52784}"/>
              </a:ext>
            </a:extLst>
          </p:cNvPr>
          <p:cNvSpPr/>
          <p:nvPr/>
        </p:nvSpPr>
        <p:spPr>
          <a:xfrm>
            <a:off x="3345750" y="5773754"/>
            <a:ext cx="1518742" cy="745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What is your name?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1360502-5B34-4F64-BFEE-8F247222ACF6}"/>
              </a:ext>
            </a:extLst>
          </p:cNvPr>
          <p:cNvSpPr/>
          <p:nvPr/>
        </p:nvSpPr>
        <p:spPr>
          <a:xfrm>
            <a:off x="4990005" y="5769434"/>
            <a:ext cx="1518742" cy="745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How many hours do you normally work per day?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59EC07-4719-41E7-BD49-94F2BA44D589}"/>
              </a:ext>
            </a:extLst>
          </p:cNvPr>
          <p:cNvSpPr/>
          <p:nvPr/>
        </p:nvSpPr>
        <p:spPr>
          <a:xfrm>
            <a:off x="6610787" y="5775113"/>
            <a:ext cx="1518742" cy="745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How would you rate your working relationship with ?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7422014-C46D-467C-8D8C-2077148BB9BC}"/>
              </a:ext>
            </a:extLst>
          </p:cNvPr>
          <p:cNvSpPr/>
          <p:nvPr/>
        </p:nvSpPr>
        <p:spPr>
          <a:xfrm>
            <a:off x="8251889" y="5772816"/>
            <a:ext cx="1518742" cy="745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I’m going to read 8 statements aloud, tell me if true or false…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690845-FD7E-4288-B676-123CCAF1D993}"/>
              </a:ext>
            </a:extLst>
          </p:cNvPr>
          <p:cNvCxnSpPr>
            <a:cxnSpLocks/>
          </p:cNvCxnSpPr>
          <p:nvPr/>
        </p:nvCxnSpPr>
        <p:spPr>
          <a:xfrm>
            <a:off x="5749376" y="5565406"/>
            <a:ext cx="0" cy="20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AF7FAD-3A23-4418-B078-85E6BB84BEE5}"/>
              </a:ext>
            </a:extLst>
          </p:cNvPr>
          <p:cNvCxnSpPr>
            <a:cxnSpLocks/>
          </p:cNvCxnSpPr>
          <p:nvPr/>
        </p:nvCxnSpPr>
        <p:spPr>
          <a:xfrm>
            <a:off x="7380318" y="5606284"/>
            <a:ext cx="0" cy="20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9E26E7F-3609-48C6-9D15-8255C5273FF0}"/>
              </a:ext>
            </a:extLst>
          </p:cNvPr>
          <p:cNvCxnSpPr>
            <a:cxnSpLocks/>
          </p:cNvCxnSpPr>
          <p:nvPr/>
        </p:nvCxnSpPr>
        <p:spPr>
          <a:xfrm>
            <a:off x="9036480" y="5245162"/>
            <a:ext cx="0" cy="50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62AB97D-E297-4C74-87E8-BB8F34379720}"/>
              </a:ext>
            </a:extLst>
          </p:cNvPr>
          <p:cNvSpPr/>
          <p:nvPr/>
        </p:nvSpPr>
        <p:spPr>
          <a:xfrm>
            <a:off x="9882830" y="3615440"/>
            <a:ext cx="1518742" cy="745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Income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0AEE827-6545-47CC-9E49-B6CE4B0139D2}"/>
              </a:ext>
            </a:extLst>
          </p:cNvPr>
          <p:cNvSpPr/>
          <p:nvPr/>
        </p:nvSpPr>
        <p:spPr>
          <a:xfrm>
            <a:off x="9882830" y="4904273"/>
            <a:ext cx="1518742" cy="3354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Assets, land &amp; animals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3DD7E77-5541-4935-B2C2-D3F5F8A2F3D2}"/>
              </a:ext>
            </a:extLst>
          </p:cNvPr>
          <p:cNvSpPr/>
          <p:nvPr/>
        </p:nvSpPr>
        <p:spPr>
          <a:xfrm>
            <a:off x="9882830" y="5277916"/>
            <a:ext cx="1518742" cy="3354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revenues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B1F4DD-B0A7-40AA-B756-262A9258E602}"/>
              </a:ext>
            </a:extLst>
          </p:cNvPr>
          <p:cNvCxnSpPr>
            <a:cxnSpLocks/>
          </p:cNvCxnSpPr>
          <p:nvPr/>
        </p:nvCxnSpPr>
        <p:spPr>
          <a:xfrm>
            <a:off x="10655996" y="4702966"/>
            <a:ext cx="0" cy="20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EAE881-6A58-4B52-A016-A6F53E16EBD2}"/>
              </a:ext>
            </a:extLst>
          </p:cNvPr>
          <p:cNvCxnSpPr>
            <a:cxnSpLocks/>
          </p:cNvCxnSpPr>
          <p:nvPr/>
        </p:nvCxnSpPr>
        <p:spPr>
          <a:xfrm>
            <a:off x="10669080" y="5572447"/>
            <a:ext cx="0" cy="20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6AE7D97-F7C7-4416-90F1-6FDACFE7C761}"/>
              </a:ext>
            </a:extLst>
          </p:cNvPr>
          <p:cNvSpPr/>
          <p:nvPr/>
        </p:nvSpPr>
        <p:spPr>
          <a:xfrm>
            <a:off x="9896625" y="5769434"/>
            <a:ext cx="1518742" cy="745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Does your husband work for a fixed wage?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2443FFB-B839-4087-BBDD-D18D0B147C3B}"/>
              </a:ext>
            </a:extLst>
          </p:cNvPr>
          <p:cNvCxnSpPr>
            <a:cxnSpLocks/>
            <a:stCxn id="9" idx="2"/>
            <a:endCxn id="77" idx="0"/>
          </p:cNvCxnSpPr>
          <p:nvPr/>
        </p:nvCxnSpPr>
        <p:spPr>
          <a:xfrm rot="16200000" flipH="1">
            <a:off x="8930356" y="1903594"/>
            <a:ext cx="166575" cy="3257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A289A7C-A648-480A-9544-2C0C3ACC9060}"/>
              </a:ext>
            </a:extLst>
          </p:cNvPr>
          <p:cNvCxnSpPr>
            <a:cxnSpLocks/>
          </p:cNvCxnSpPr>
          <p:nvPr/>
        </p:nvCxnSpPr>
        <p:spPr>
          <a:xfrm>
            <a:off x="4140213" y="5266555"/>
            <a:ext cx="0" cy="50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Graphic 94" descr="Puzzle">
            <a:extLst>
              <a:ext uri="{FF2B5EF4-FFF2-40B4-BE49-F238E27FC236}">
                <a16:creationId xmlns:a16="http://schemas.microsoft.com/office/drawing/2014/main" id="{85B1CD22-F7E1-478A-848F-0D86886DA4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217" y="2832563"/>
            <a:ext cx="576498" cy="576498"/>
          </a:xfrm>
          <a:prstGeom prst="rect">
            <a:avLst/>
          </a:prstGeom>
        </p:spPr>
      </p:pic>
      <p:pic>
        <p:nvPicPr>
          <p:cNvPr id="1026" name="Picture 2" descr="Image result for nigerian flag">
            <a:extLst>
              <a:ext uri="{FF2B5EF4-FFF2-40B4-BE49-F238E27FC236}">
                <a16:creationId xmlns:a16="http://schemas.microsoft.com/office/drawing/2014/main" id="{029B7AA4-ED52-4C3A-A7B1-8F370FF3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17" y="2167779"/>
            <a:ext cx="568659" cy="28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7956A27-F2B0-42F7-B26F-EFC4F84F9CA9}"/>
              </a:ext>
            </a:extLst>
          </p:cNvPr>
          <p:cNvSpPr/>
          <p:nvPr/>
        </p:nvSpPr>
        <p:spPr>
          <a:xfrm>
            <a:off x="125676" y="3480256"/>
            <a:ext cx="11529204" cy="135782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3D786A4-8451-4E47-A7C7-B01F313B8959}"/>
              </a:ext>
            </a:extLst>
          </p:cNvPr>
          <p:cNvSpPr txBox="1"/>
          <p:nvPr/>
        </p:nvSpPr>
        <p:spPr>
          <a:xfrm rot="16200000">
            <a:off x="-262397" y="3880585"/>
            <a:ext cx="135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To be identified by Harris team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88988A-73FC-4881-A3C1-DD2E5DB6611E}"/>
              </a:ext>
            </a:extLst>
          </p:cNvPr>
          <p:cNvSpPr txBox="1"/>
          <p:nvPr/>
        </p:nvSpPr>
        <p:spPr>
          <a:xfrm>
            <a:off x="10132588" y="163881"/>
            <a:ext cx="185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24802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CA22-9574-4D2F-92EB-C7E4A672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50" y="365125"/>
            <a:ext cx="11229992" cy="1325563"/>
          </a:xfrm>
        </p:spPr>
        <p:txBody>
          <a:bodyPr>
            <a:noAutofit/>
          </a:bodyPr>
          <a:lstStyle/>
          <a:p>
            <a:r>
              <a:rPr lang="en-US" sz="2800" dirty="0"/>
              <a:t>Our methodology involves R topic modeling to produce standardized efficiency recommendations at the </a:t>
            </a:r>
            <a:r>
              <a:rPr lang="en-US" sz="2800" b="1" dirty="0"/>
              <a:t>module, sub-module </a:t>
            </a:r>
            <a:r>
              <a:rPr lang="en-US" sz="2800" dirty="0"/>
              <a:t>and </a:t>
            </a:r>
            <a:r>
              <a:rPr lang="en-US" sz="2800" b="1" dirty="0"/>
              <a:t>question</a:t>
            </a:r>
            <a:r>
              <a:rPr lang="en-US" sz="2800" dirty="0"/>
              <a:t>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354AF1-3B15-45FE-8185-B53B8ECA0239}"/>
              </a:ext>
            </a:extLst>
          </p:cNvPr>
          <p:cNvSpPr/>
          <p:nvPr/>
        </p:nvSpPr>
        <p:spPr>
          <a:xfrm>
            <a:off x="660698" y="2175355"/>
            <a:ext cx="4061791" cy="79042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 all survey questions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15DE4-1A4B-47B3-9D34-BC1B18CBE4C4}"/>
              </a:ext>
            </a:extLst>
          </p:cNvPr>
          <p:cNvSpPr/>
          <p:nvPr/>
        </p:nvSpPr>
        <p:spPr>
          <a:xfrm>
            <a:off x="660697" y="4036605"/>
            <a:ext cx="4061791" cy="790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Bucket questions into key sub-modules based on patterns in language use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BF1ACF-136D-427F-ACD6-75E77F3A57D2}"/>
              </a:ext>
            </a:extLst>
          </p:cNvPr>
          <p:cNvSpPr/>
          <p:nvPr/>
        </p:nvSpPr>
        <p:spPr>
          <a:xfrm>
            <a:off x="660697" y="4967231"/>
            <a:ext cx="4061791" cy="790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R-identified sub-modules back to original questions &amp; </a:t>
            </a:r>
            <a:r>
              <a:rPr lang="en-US" b="1" dirty="0"/>
              <a:t>standardized sections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BCC6A1-ED26-4F9A-9C55-24687C6AFC83}"/>
              </a:ext>
            </a:extLst>
          </p:cNvPr>
          <p:cNvSpPr/>
          <p:nvPr/>
        </p:nvSpPr>
        <p:spPr>
          <a:xfrm>
            <a:off x="516950" y="2109787"/>
            <a:ext cx="335870" cy="33587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43B791-3D2A-45DD-A30D-D0EBD7BD3CB9}"/>
              </a:ext>
            </a:extLst>
          </p:cNvPr>
          <p:cNvSpPr/>
          <p:nvPr/>
        </p:nvSpPr>
        <p:spPr>
          <a:xfrm>
            <a:off x="516950" y="3969607"/>
            <a:ext cx="335870" cy="335870"/>
          </a:xfrm>
          <a:prstGeom prst="ellipse">
            <a:avLst/>
          </a:prstGeom>
          <a:solidFill>
            <a:srgbClr val="5FAD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E57814-F7B7-4398-8E9A-42AB18A42C36}"/>
              </a:ext>
            </a:extLst>
          </p:cNvPr>
          <p:cNvSpPr/>
          <p:nvPr/>
        </p:nvSpPr>
        <p:spPr>
          <a:xfrm>
            <a:off x="516950" y="4899518"/>
            <a:ext cx="335870" cy="335870"/>
          </a:xfrm>
          <a:prstGeom prst="ellipse">
            <a:avLst/>
          </a:prstGeom>
          <a:solidFill>
            <a:srgbClr val="5FAD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1D47951-C192-410F-80A9-C2A6BE4F3D19}"/>
              </a:ext>
            </a:extLst>
          </p:cNvPr>
          <p:cNvSpPr/>
          <p:nvPr/>
        </p:nvSpPr>
        <p:spPr>
          <a:xfrm>
            <a:off x="4853624" y="2254359"/>
            <a:ext cx="418175" cy="3484839"/>
          </a:xfrm>
          <a:prstGeom prst="rightBrace">
            <a:avLst>
              <a:gd name="adj1" fmla="val 8333"/>
              <a:gd name="adj2" fmla="val 491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C9AAC5-725F-47F9-A976-1B1B6B83524A}"/>
              </a:ext>
            </a:extLst>
          </p:cNvPr>
          <p:cNvSpPr txBox="1"/>
          <p:nvPr/>
        </p:nvSpPr>
        <p:spPr>
          <a:xfrm>
            <a:off x="719403" y="1572677"/>
            <a:ext cx="4171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Proposed Methodology – </a:t>
            </a:r>
            <a:r>
              <a:rPr lang="en-US" sz="1400" b="1" i="1" u="sng" dirty="0"/>
              <a:t>identifying modules</a:t>
            </a:r>
            <a:r>
              <a:rPr lang="en-US" sz="1600" b="1" u="sng" dirty="0"/>
              <a:t>: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89CB80-0AB4-495A-BD4B-F0B0649BB7CA}"/>
              </a:ext>
            </a:extLst>
          </p:cNvPr>
          <p:cNvSpPr/>
          <p:nvPr/>
        </p:nvSpPr>
        <p:spPr>
          <a:xfrm>
            <a:off x="5435234" y="2377033"/>
            <a:ext cx="1928021" cy="91172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Comprehensive identification of modules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6F5A21C-0F3F-4CDC-A795-2428B87DE142}"/>
              </a:ext>
            </a:extLst>
          </p:cNvPr>
          <p:cNvSpPr/>
          <p:nvPr/>
        </p:nvSpPr>
        <p:spPr>
          <a:xfrm>
            <a:off x="5435234" y="3364439"/>
            <a:ext cx="1928021" cy="91172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Standardization of questions into sub-modules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357AEF-303E-4277-9B27-8BF564B0AE69}"/>
              </a:ext>
            </a:extLst>
          </p:cNvPr>
          <p:cNvSpPr txBox="1"/>
          <p:nvPr/>
        </p:nvSpPr>
        <p:spPr>
          <a:xfrm>
            <a:off x="5596617" y="1572677"/>
            <a:ext cx="3119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Results: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169A939-C6F0-445B-A876-AD4535E778A3}"/>
              </a:ext>
            </a:extLst>
          </p:cNvPr>
          <p:cNvSpPr/>
          <p:nvPr/>
        </p:nvSpPr>
        <p:spPr>
          <a:xfrm>
            <a:off x="10132588" y="3001621"/>
            <a:ext cx="1614354" cy="221470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Prioritized list of standardized questions, by sub-module &amp; module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40FD63-2619-44F8-BE2A-3F4A9C43265C}"/>
              </a:ext>
            </a:extLst>
          </p:cNvPr>
          <p:cNvSpPr txBox="1"/>
          <p:nvPr/>
        </p:nvSpPr>
        <p:spPr>
          <a:xfrm>
            <a:off x="7658558" y="1567548"/>
            <a:ext cx="261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Proposed methodology – </a:t>
            </a:r>
            <a:r>
              <a:rPr lang="en-US" sz="1200" b="1" i="1" u="sng" dirty="0"/>
              <a:t>prioritizing questions within modules:</a:t>
            </a:r>
            <a:endParaRPr lang="en-US" sz="1200" b="1" u="sng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AD11115-7798-4829-A54F-A8406435BF95}"/>
              </a:ext>
            </a:extLst>
          </p:cNvPr>
          <p:cNvSpPr/>
          <p:nvPr/>
        </p:nvSpPr>
        <p:spPr>
          <a:xfrm>
            <a:off x="7837973" y="3303959"/>
            <a:ext cx="1851317" cy="14632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top themes </a:t>
            </a:r>
            <a:r>
              <a:rPr lang="en-US" b="1" i="1" dirty="0"/>
              <a:t>within </a:t>
            </a:r>
            <a:r>
              <a:rPr lang="en-US" b="1" i="1" u="sng" dirty="0"/>
              <a:t>sectors </a:t>
            </a:r>
            <a:r>
              <a:rPr lang="en-US" dirty="0"/>
              <a:t>and </a:t>
            </a:r>
            <a:r>
              <a:rPr lang="en-US" b="1" i="1" dirty="0"/>
              <a:t>within </a:t>
            </a:r>
            <a:r>
              <a:rPr lang="en-US" b="1" i="1" u="sng" dirty="0"/>
              <a:t>countries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87F91-C633-4CDC-912E-9DCA8F557CF2}"/>
              </a:ext>
            </a:extLst>
          </p:cNvPr>
          <p:cNvSpPr/>
          <p:nvPr/>
        </p:nvSpPr>
        <p:spPr>
          <a:xfrm>
            <a:off x="5435234" y="5527789"/>
            <a:ext cx="1928021" cy="1153414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Prioritized list of standardized sub-modules, by module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E4B3994-1996-4C12-B72B-51C683050210}"/>
              </a:ext>
            </a:extLst>
          </p:cNvPr>
          <p:cNvSpPr/>
          <p:nvPr/>
        </p:nvSpPr>
        <p:spPr>
          <a:xfrm>
            <a:off x="7401295" y="2377033"/>
            <a:ext cx="357105" cy="2999034"/>
          </a:xfrm>
          <a:prstGeom prst="rightBrace">
            <a:avLst>
              <a:gd name="adj1" fmla="val 8333"/>
              <a:gd name="adj2" fmla="val 491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B59D9EB2-9BF3-4613-8432-2262C44EBA28}"/>
              </a:ext>
            </a:extLst>
          </p:cNvPr>
          <p:cNvSpPr/>
          <p:nvPr/>
        </p:nvSpPr>
        <p:spPr>
          <a:xfrm>
            <a:off x="9671636" y="3288757"/>
            <a:ext cx="357105" cy="1478476"/>
          </a:xfrm>
          <a:prstGeom prst="rightBrace">
            <a:avLst>
              <a:gd name="adj1" fmla="val 8333"/>
              <a:gd name="adj2" fmla="val 491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7A8F8-E562-44A7-A89A-C6890232C005}"/>
              </a:ext>
            </a:extLst>
          </p:cNvPr>
          <p:cNvSpPr txBox="1"/>
          <p:nvPr/>
        </p:nvSpPr>
        <p:spPr>
          <a:xfrm>
            <a:off x="10328522" y="1567548"/>
            <a:ext cx="3119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Results: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326BB3-BC9C-4BD6-A157-FC1659F4B5E3}"/>
              </a:ext>
            </a:extLst>
          </p:cNvPr>
          <p:cNvGrpSpPr/>
          <p:nvPr/>
        </p:nvGrpSpPr>
        <p:grpSpPr>
          <a:xfrm>
            <a:off x="7973612" y="5799757"/>
            <a:ext cx="3549341" cy="861626"/>
            <a:chOff x="8319052" y="5799757"/>
            <a:chExt cx="3549341" cy="861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480AC7-66E9-4C8F-9ECC-BDAD18469248}"/>
                </a:ext>
              </a:extLst>
            </p:cNvPr>
            <p:cNvSpPr/>
            <p:nvPr/>
          </p:nvSpPr>
          <p:spPr>
            <a:xfrm>
              <a:off x="8319052" y="5799757"/>
              <a:ext cx="3549341" cy="861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215C7D-201F-400A-89D0-BAC7A460B0B2}"/>
                </a:ext>
              </a:extLst>
            </p:cNvPr>
            <p:cNvSpPr/>
            <p:nvPr/>
          </p:nvSpPr>
          <p:spPr>
            <a:xfrm>
              <a:off x="8441636" y="6056175"/>
              <a:ext cx="165651" cy="1801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6DC5F6-785E-429E-86C8-00A879665C6C}"/>
                </a:ext>
              </a:extLst>
            </p:cNvPr>
            <p:cNvSpPr/>
            <p:nvPr/>
          </p:nvSpPr>
          <p:spPr>
            <a:xfrm>
              <a:off x="8441636" y="6345840"/>
              <a:ext cx="165651" cy="180137"/>
            </a:xfrm>
            <a:prstGeom prst="rect">
              <a:avLst/>
            </a:prstGeom>
            <a:solidFill>
              <a:srgbClr val="5FAD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20804B3-A662-4E69-BF50-620CD863C8BC}"/>
                </a:ext>
              </a:extLst>
            </p:cNvPr>
            <p:cNvSpPr/>
            <p:nvPr/>
          </p:nvSpPr>
          <p:spPr>
            <a:xfrm>
              <a:off x="9869079" y="6056175"/>
              <a:ext cx="165651" cy="1801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7433EB-1D79-464D-95F5-3A65A55FDC5A}"/>
                </a:ext>
              </a:extLst>
            </p:cNvPr>
            <p:cNvSpPr/>
            <p:nvPr/>
          </p:nvSpPr>
          <p:spPr>
            <a:xfrm>
              <a:off x="9869079" y="6345840"/>
              <a:ext cx="165651" cy="18013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498908-E62C-43F6-A3C6-B8BDA1B3A3FB}"/>
                </a:ext>
              </a:extLst>
            </p:cNvPr>
            <p:cNvSpPr txBox="1"/>
            <p:nvPr/>
          </p:nvSpPr>
          <p:spPr>
            <a:xfrm>
              <a:off x="8576381" y="6017540"/>
              <a:ext cx="98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D7A088-ECD1-4CFC-AB18-B42D7213FBC1}"/>
                </a:ext>
              </a:extLst>
            </p:cNvPr>
            <p:cNvSpPr txBox="1"/>
            <p:nvPr/>
          </p:nvSpPr>
          <p:spPr>
            <a:xfrm>
              <a:off x="8576380" y="6294539"/>
              <a:ext cx="1244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R-based analysis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881B2C-3C13-456E-BB52-435AD9ABEC36}"/>
                </a:ext>
              </a:extLst>
            </p:cNvPr>
            <p:cNvSpPr txBox="1"/>
            <p:nvPr/>
          </p:nvSpPr>
          <p:spPr>
            <a:xfrm>
              <a:off x="10022662" y="6007743"/>
              <a:ext cx="157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Rhetorical analysis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6767D2-A558-4EF8-B5E2-CED8833178C6}"/>
                </a:ext>
              </a:extLst>
            </p:cNvPr>
            <p:cNvSpPr txBox="1"/>
            <p:nvPr/>
          </p:nvSpPr>
          <p:spPr>
            <a:xfrm>
              <a:off x="10022662" y="6304129"/>
              <a:ext cx="157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Results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020D52-7FCA-455D-BCF6-9E757CA912FF}"/>
                </a:ext>
              </a:extLst>
            </p:cNvPr>
            <p:cNvSpPr txBox="1"/>
            <p:nvPr/>
          </p:nvSpPr>
          <p:spPr>
            <a:xfrm>
              <a:off x="8328991" y="5799757"/>
              <a:ext cx="1244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/>
                <a:t>Key: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7AE5E5B7-92BF-4BC0-BB6E-C35373A6240C}"/>
              </a:ext>
            </a:extLst>
          </p:cNvPr>
          <p:cNvSpPr/>
          <p:nvPr/>
        </p:nvSpPr>
        <p:spPr>
          <a:xfrm>
            <a:off x="7712096" y="3210405"/>
            <a:ext cx="335870" cy="335870"/>
          </a:xfrm>
          <a:prstGeom prst="ellipse">
            <a:avLst/>
          </a:prstGeom>
          <a:solidFill>
            <a:srgbClr val="5FAD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38992B-C59A-455C-AFA4-A0943F32A7A9}"/>
              </a:ext>
            </a:extLst>
          </p:cNvPr>
          <p:cNvSpPr/>
          <p:nvPr/>
        </p:nvSpPr>
        <p:spPr>
          <a:xfrm>
            <a:off x="650370" y="3105980"/>
            <a:ext cx="4061791" cy="790422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key modules &amp; tag questions accordingly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DC9B869-B3D7-4576-868B-098F3092B492}"/>
              </a:ext>
            </a:extLst>
          </p:cNvPr>
          <p:cNvSpPr/>
          <p:nvPr/>
        </p:nvSpPr>
        <p:spPr>
          <a:xfrm>
            <a:off x="516950" y="3039697"/>
            <a:ext cx="335870" cy="33587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66" name="Graphic 65" descr="Repeat">
            <a:extLst>
              <a:ext uri="{FF2B5EF4-FFF2-40B4-BE49-F238E27FC236}">
                <a16:creationId xmlns:a16="http://schemas.microsoft.com/office/drawing/2014/main" id="{5FD338E1-A314-48D2-9708-06672E42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7772" y="2392739"/>
            <a:ext cx="611557" cy="61155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BC9959A-5E80-4EDF-AFC0-17E6F5766C34}"/>
              </a:ext>
            </a:extLst>
          </p:cNvPr>
          <p:cNvSpPr txBox="1"/>
          <p:nvPr/>
        </p:nvSpPr>
        <p:spPr>
          <a:xfrm>
            <a:off x="8237410" y="2396600"/>
            <a:ext cx="243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4"/>
                </a:solidFill>
              </a:rPr>
              <a:t>Repeat for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each module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D016AEC-85D7-4373-A7E7-9A7B0A6F23A5}"/>
              </a:ext>
            </a:extLst>
          </p:cNvPr>
          <p:cNvSpPr/>
          <p:nvPr/>
        </p:nvSpPr>
        <p:spPr>
          <a:xfrm>
            <a:off x="5423254" y="4367546"/>
            <a:ext cx="1928021" cy="91172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tagged by module &amp; sub-module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4A1EB4-4FFC-40C2-9065-DDFA10E4422E}"/>
              </a:ext>
            </a:extLst>
          </p:cNvPr>
          <p:cNvSpPr txBox="1"/>
          <p:nvPr/>
        </p:nvSpPr>
        <p:spPr>
          <a:xfrm>
            <a:off x="10132588" y="163881"/>
            <a:ext cx="185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15735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CA22-9574-4D2F-92EB-C7E4A672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50" y="365125"/>
            <a:ext cx="11229992" cy="1325563"/>
          </a:xfrm>
        </p:spPr>
        <p:txBody>
          <a:bodyPr>
            <a:noAutofit/>
          </a:bodyPr>
          <a:lstStyle/>
          <a:p>
            <a:r>
              <a:rPr lang="en-US" sz="2800" dirty="0"/>
              <a:t>Our methodology involves R topic modeling to produce standardized efficiency recommendations at the </a:t>
            </a:r>
            <a:r>
              <a:rPr lang="en-US" sz="2800" b="1" dirty="0"/>
              <a:t>module, sub-module </a:t>
            </a:r>
            <a:r>
              <a:rPr lang="en-US" sz="2800" dirty="0"/>
              <a:t>and </a:t>
            </a:r>
            <a:r>
              <a:rPr lang="en-US" sz="2800" b="1" dirty="0"/>
              <a:t>question</a:t>
            </a:r>
            <a:r>
              <a:rPr lang="en-US" sz="2800" dirty="0"/>
              <a:t>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354AF1-3B15-45FE-8185-B53B8ECA0239}"/>
              </a:ext>
            </a:extLst>
          </p:cNvPr>
          <p:cNvSpPr/>
          <p:nvPr/>
        </p:nvSpPr>
        <p:spPr>
          <a:xfrm>
            <a:off x="660698" y="2175355"/>
            <a:ext cx="4061791" cy="79042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 all survey questions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15DE4-1A4B-47B3-9D34-BC1B18CBE4C4}"/>
              </a:ext>
            </a:extLst>
          </p:cNvPr>
          <p:cNvSpPr/>
          <p:nvPr/>
        </p:nvSpPr>
        <p:spPr>
          <a:xfrm>
            <a:off x="660697" y="4036605"/>
            <a:ext cx="4061791" cy="790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Bucket questions into key sub-modules based on patterns in language use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BF1ACF-136D-427F-ACD6-75E77F3A57D2}"/>
              </a:ext>
            </a:extLst>
          </p:cNvPr>
          <p:cNvSpPr/>
          <p:nvPr/>
        </p:nvSpPr>
        <p:spPr>
          <a:xfrm>
            <a:off x="660697" y="4967231"/>
            <a:ext cx="4061791" cy="790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R-identified sub-modules back to original questions &amp; </a:t>
            </a:r>
            <a:r>
              <a:rPr lang="en-US" b="1" dirty="0"/>
              <a:t>standardized sections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BCC6A1-ED26-4F9A-9C55-24687C6AFC83}"/>
              </a:ext>
            </a:extLst>
          </p:cNvPr>
          <p:cNvSpPr/>
          <p:nvPr/>
        </p:nvSpPr>
        <p:spPr>
          <a:xfrm>
            <a:off x="516950" y="2109787"/>
            <a:ext cx="335870" cy="33587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43B791-3D2A-45DD-A30D-D0EBD7BD3CB9}"/>
              </a:ext>
            </a:extLst>
          </p:cNvPr>
          <p:cNvSpPr/>
          <p:nvPr/>
        </p:nvSpPr>
        <p:spPr>
          <a:xfrm>
            <a:off x="516950" y="3969607"/>
            <a:ext cx="335870" cy="335870"/>
          </a:xfrm>
          <a:prstGeom prst="ellipse">
            <a:avLst/>
          </a:prstGeom>
          <a:solidFill>
            <a:srgbClr val="5FAD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E57814-F7B7-4398-8E9A-42AB18A42C36}"/>
              </a:ext>
            </a:extLst>
          </p:cNvPr>
          <p:cNvSpPr/>
          <p:nvPr/>
        </p:nvSpPr>
        <p:spPr>
          <a:xfrm>
            <a:off x="516950" y="4899518"/>
            <a:ext cx="335870" cy="335870"/>
          </a:xfrm>
          <a:prstGeom prst="ellipse">
            <a:avLst/>
          </a:prstGeom>
          <a:solidFill>
            <a:srgbClr val="5FAD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1D47951-C192-410F-80A9-C2A6BE4F3D19}"/>
              </a:ext>
            </a:extLst>
          </p:cNvPr>
          <p:cNvSpPr/>
          <p:nvPr/>
        </p:nvSpPr>
        <p:spPr>
          <a:xfrm>
            <a:off x="4853624" y="2254359"/>
            <a:ext cx="418175" cy="3484839"/>
          </a:xfrm>
          <a:prstGeom prst="rightBrace">
            <a:avLst>
              <a:gd name="adj1" fmla="val 8333"/>
              <a:gd name="adj2" fmla="val 491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C9AAC5-725F-47F9-A976-1B1B6B83524A}"/>
              </a:ext>
            </a:extLst>
          </p:cNvPr>
          <p:cNvSpPr txBox="1"/>
          <p:nvPr/>
        </p:nvSpPr>
        <p:spPr>
          <a:xfrm>
            <a:off x="719403" y="1572677"/>
            <a:ext cx="4171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Proposed Methodology – </a:t>
            </a:r>
            <a:r>
              <a:rPr lang="en-US" sz="1400" b="1" i="1" u="sng" dirty="0"/>
              <a:t>identifying modules</a:t>
            </a:r>
            <a:r>
              <a:rPr lang="en-US" sz="1600" b="1" u="sng" dirty="0"/>
              <a:t>: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89CB80-0AB4-495A-BD4B-F0B0649BB7CA}"/>
              </a:ext>
            </a:extLst>
          </p:cNvPr>
          <p:cNvSpPr/>
          <p:nvPr/>
        </p:nvSpPr>
        <p:spPr>
          <a:xfrm>
            <a:off x="5435234" y="2377033"/>
            <a:ext cx="1928021" cy="91172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Comprehensive identification of modules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6F5A21C-0F3F-4CDC-A795-2428B87DE142}"/>
              </a:ext>
            </a:extLst>
          </p:cNvPr>
          <p:cNvSpPr/>
          <p:nvPr/>
        </p:nvSpPr>
        <p:spPr>
          <a:xfrm>
            <a:off x="5435234" y="3364439"/>
            <a:ext cx="1928021" cy="91172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Standardization of questions into sub-modules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357AEF-303E-4277-9B27-8BF564B0AE69}"/>
              </a:ext>
            </a:extLst>
          </p:cNvPr>
          <p:cNvSpPr txBox="1"/>
          <p:nvPr/>
        </p:nvSpPr>
        <p:spPr>
          <a:xfrm>
            <a:off x="5596617" y="1572677"/>
            <a:ext cx="3119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Results: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169A939-C6F0-445B-A876-AD4535E778A3}"/>
              </a:ext>
            </a:extLst>
          </p:cNvPr>
          <p:cNvSpPr/>
          <p:nvPr/>
        </p:nvSpPr>
        <p:spPr>
          <a:xfrm>
            <a:off x="10132588" y="3001621"/>
            <a:ext cx="1614354" cy="221470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Prioritized list of standardized questions, by sub-module &amp; module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40FD63-2619-44F8-BE2A-3F4A9C43265C}"/>
              </a:ext>
            </a:extLst>
          </p:cNvPr>
          <p:cNvSpPr txBox="1"/>
          <p:nvPr/>
        </p:nvSpPr>
        <p:spPr>
          <a:xfrm>
            <a:off x="7658558" y="1567548"/>
            <a:ext cx="261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Proposed methodology – </a:t>
            </a:r>
            <a:r>
              <a:rPr lang="en-US" sz="1200" b="1" i="1" u="sng" dirty="0"/>
              <a:t>prioritizing questions within modules:</a:t>
            </a:r>
            <a:endParaRPr lang="en-US" sz="1200" b="1" u="sng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AD11115-7798-4829-A54F-A8406435BF95}"/>
              </a:ext>
            </a:extLst>
          </p:cNvPr>
          <p:cNvSpPr/>
          <p:nvPr/>
        </p:nvSpPr>
        <p:spPr>
          <a:xfrm>
            <a:off x="7837973" y="3303959"/>
            <a:ext cx="1851317" cy="14632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top themes </a:t>
            </a:r>
            <a:r>
              <a:rPr lang="en-US" b="1" i="1" dirty="0"/>
              <a:t>within </a:t>
            </a:r>
            <a:r>
              <a:rPr lang="en-US" b="1" i="1" u="sng" dirty="0"/>
              <a:t>sectors </a:t>
            </a:r>
            <a:r>
              <a:rPr lang="en-US" dirty="0"/>
              <a:t>and </a:t>
            </a:r>
            <a:r>
              <a:rPr lang="en-US" b="1" i="1" dirty="0"/>
              <a:t>within </a:t>
            </a:r>
            <a:r>
              <a:rPr lang="en-US" b="1" i="1" u="sng" dirty="0"/>
              <a:t>countries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87F91-C633-4CDC-912E-9DCA8F557CF2}"/>
              </a:ext>
            </a:extLst>
          </p:cNvPr>
          <p:cNvSpPr/>
          <p:nvPr/>
        </p:nvSpPr>
        <p:spPr>
          <a:xfrm>
            <a:off x="5435234" y="5527789"/>
            <a:ext cx="1928021" cy="1153414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Prioritized list of standardized sub-modules, by module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E4B3994-1996-4C12-B72B-51C683050210}"/>
              </a:ext>
            </a:extLst>
          </p:cNvPr>
          <p:cNvSpPr/>
          <p:nvPr/>
        </p:nvSpPr>
        <p:spPr>
          <a:xfrm>
            <a:off x="7401295" y="2377033"/>
            <a:ext cx="357105" cy="2999034"/>
          </a:xfrm>
          <a:prstGeom prst="rightBrace">
            <a:avLst>
              <a:gd name="adj1" fmla="val 8333"/>
              <a:gd name="adj2" fmla="val 491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B59D9EB2-9BF3-4613-8432-2262C44EBA28}"/>
              </a:ext>
            </a:extLst>
          </p:cNvPr>
          <p:cNvSpPr/>
          <p:nvPr/>
        </p:nvSpPr>
        <p:spPr>
          <a:xfrm>
            <a:off x="9671636" y="3288757"/>
            <a:ext cx="357105" cy="1478476"/>
          </a:xfrm>
          <a:prstGeom prst="rightBrace">
            <a:avLst>
              <a:gd name="adj1" fmla="val 8333"/>
              <a:gd name="adj2" fmla="val 491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7A8F8-E562-44A7-A89A-C6890232C005}"/>
              </a:ext>
            </a:extLst>
          </p:cNvPr>
          <p:cNvSpPr txBox="1"/>
          <p:nvPr/>
        </p:nvSpPr>
        <p:spPr>
          <a:xfrm>
            <a:off x="10328522" y="1567548"/>
            <a:ext cx="3119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Results: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326BB3-BC9C-4BD6-A157-FC1659F4B5E3}"/>
              </a:ext>
            </a:extLst>
          </p:cNvPr>
          <p:cNvGrpSpPr/>
          <p:nvPr/>
        </p:nvGrpSpPr>
        <p:grpSpPr>
          <a:xfrm>
            <a:off x="7973612" y="5799757"/>
            <a:ext cx="3549341" cy="861626"/>
            <a:chOff x="8319052" y="5799757"/>
            <a:chExt cx="3549341" cy="861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480AC7-66E9-4C8F-9ECC-BDAD18469248}"/>
                </a:ext>
              </a:extLst>
            </p:cNvPr>
            <p:cNvSpPr/>
            <p:nvPr/>
          </p:nvSpPr>
          <p:spPr>
            <a:xfrm>
              <a:off x="8319052" y="5799757"/>
              <a:ext cx="3549341" cy="861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215C7D-201F-400A-89D0-BAC7A460B0B2}"/>
                </a:ext>
              </a:extLst>
            </p:cNvPr>
            <p:cNvSpPr/>
            <p:nvPr/>
          </p:nvSpPr>
          <p:spPr>
            <a:xfrm>
              <a:off x="8441636" y="6056175"/>
              <a:ext cx="165651" cy="1801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6DC5F6-785E-429E-86C8-00A879665C6C}"/>
                </a:ext>
              </a:extLst>
            </p:cNvPr>
            <p:cNvSpPr/>
            <p:nvPr/>
          </p:nvSpPr>
          <p:spPr>
            <a:xfrm>
              <a:off x="8441636" y="6345840"/>
              <a:ext cx="165651" cy="180137"/>
            </a:xfrm>
            <a:prstGeom prst="rect">
              <a:avLst/>
            </a:prstGeom>
            <a:solidFill>
              <a:srgbClr val="5FAD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20804B3-A662-4E69-BF50-620CD863C8BC}"/>
                </a:ext>
              </a:extLst>
            </p:cNvPr>
            <p:cNvSpPr/>
            <p:nvPr/>
          </p:nvSpPr>
          <p:spPr>
            <a:xfrm>
              <a:off x="9869079" y="6056175"/>
              <a:ext cx="165651" cy="1801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7433EB-1D79-464D-95F5-3A65A55FDC5A}"/>
                </a:ext>
              </a:extLst>
            </p:cNvPr>
            <p:cNvSpPr/>
            <p:nvPr/>
          </p:nvSpPr>
          <p:spPr>
            <a:xfrm>
              <a:off x="9869079" y="6345840"/>
              <a:ext cx="165651" cy="18013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498908-E62C-43F6-A3C6-B8BDA1B3A3FB}"/>
                </a:ext>
              </a:extLst>
            </p:cNvPr>
            <p:cNvSpPr txBox="1"/>
            <p:nvPr/>
          </p:nvSpPr>
          <p:spPr>
            <a:xfrm>
              <a:off x="8576381" y="6017540"/>
              <a:ext cx="98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D7A088-ECD1-4CFC-AB18-B42D7213FBC1}"/>
                </a:ext>
              </a:extLst>
            </p:cNvPr>
            <p:cNvSpPr txBox="1"/>
            <p:nvPr/>
          </p:nvSpPr>
          <p:spPr>
            <a:xfrm>
              <a:off x="8576380" y="6294539"/>
              <a:ext cx="1244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R-based analysis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881B2C-3C13-456E-BB52-435AD9ABEC36}"/>
                </a:ext>
              </a:extLst>
            </p:cNvPr>
            <p:cNvSpPr txBox="1"/>
            <p:nvPr/>
          </p:nvSpPr>
          <p:spPr>
            <a:xfrm>
              <a:off x="10022662" y="6007743"/>
              <a:ext cx="157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Rhetorical analysis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6767D2-A558-4EF8-B5E2-CED8833178C6}"/>
                </a:ext>
              </a:extLst>
            </p:cNvPr>
            <p:cNvSpPr txBox="1"/>
            <p:nvPr/>
          </p:nvSpPr>
          <p:spPr>
            <a:xfrm>
              <a:off x="10022662" y="6304129"/>
              <a:ext cx="157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Results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020D52-7FCA-455D-BCF6-9E757CA912FF}"/>
                </a:ext>
              </a:extLst>
            </p:cNvPr>
            <p:cNvSpPr txBox="1"/>
            <p:nvPr/>
          </p:nvSpPr>
          <p:spPr>
            <a:xfrm>
              <a:off x="8328991" y="5799757"/>
              <a:ext cx="1244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/>
                <a:t>Key: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7AE5E5B7-92BF-4BC0-BB6E-C35373A6240C}"/>
              </a:ext>
            </a:extLst>
          </p:cNvPr>
          <p:cNvSpPr/>
          <p:nvPr/>
        </p:nvSpPr>
        <p:spPr>
          <a:xfrm>
            <a:off x="7712096" y="3210405"/>
            <a:ext cx="335870" cy="335870"/>
          </a:xfrm>
          <a:prstGeom prst="ellipse">
            <a:avLst/>
          </a:prstGeom>
          <a:solidFill>
            <a:srgbClr val="5FAD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38992B-C59A-455C-AFA4-A0943F32A7A9}"/>
              </a:ext>
            </a:extLst>
          </p:cNvPr>
          <p:cNvSpPr/>
          <p:nvPr/>
        </p:nvSpPr>
        <p:spPr>
          <a:xfrm>
            <a:off x="650370" y="3105980"/>
            <a:ext cx="4061791" cy="790422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key modules &amp; tag questions accordingly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DC9B869-B3D7-4576-868B-098F3092B492}"/>
              </a:ext>
            </a:extLst>
          </p:cNvPr>
          <p:cNvSpPr/>
          <p:nvPr/>
        </p:nvSpPr>
        <p:spPr>
          <a:xfrm>
            <a:off x="516950" y="3039697"/>
            <a:ext cx="335870" cy="33587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66" name="Graphic 65" descr="Repeat">
            <a:extLst>
              <a:ext uri="{FF2B5EF4-FFF2-40B4-BE49-F238E27FC236}">
                <a16:creationId xmlns:a16="http://schemas.microsoft.com/office/drawing/2014/main" id="{5FD338E1-A314-48D2-9708-06672E42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7772" y="2392739"/>
            <a:ext cx="611557" cy="61155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BC9959A-5E80-4EDF-AFC0-17E6F5766C34}"/>
              </a:ext>
            </a:extLst>
          </p:cNvPr>
          <p:cNvSpPr txBox="1"/>
          <p:nvPr/>
        </p:nvSpPr>
        <p:spPr>
          <a:xfrm>
            <a:off x="8237410" y="2396600"/>
            <a:ext cx="243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4"/>
                </a:solidFill>
              </a:rPr>
              <a:t>Repeat for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each module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D016AEC-85D7-4373-A7E7-9A7B0A6F23A5}"/>
              </a:ext>
            </a:extLst>
          </p:cNvPr>
          <p:cNvSpPr/>
          <p:nvPr/>
        </p:nvSpPr>
        <p:spPr>
          <a:xfrm>
            <a:off x="5423254" y="4367546"/>
            <a:ext cx="1928021" cy="91172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tagged by module &amp; sub-module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4A1EB4-4FFC-40C2-9065-DDFA10E4422E}"/>
              </a:ext>
            </a:extLst>
          </p:cNvPr>
          <p:cNvSpPr txBox="1"/>
          <p:nvPr/>
        </p:nvSpPr>
        <p:spPr>
          <a:xfrm>
            <a:off x="10132588" y="163881"/>
            <a:ext cx="185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</a:rPr>
              <a:t>WORK IN PROGRESS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BA2DFB-45CD-47E5-B9F1-91524AF4ABA4}"/>
              </a:ext>
            </a:extLst>
          </p:cNvPr>
          <p:cNvSpPr/>
          <p:nvPr/>
        </p:nvSpPr>
        <p:spPr>
          <a:xfrm>
            <a:off x="1129297" y="1481933"/>
            <a:ext cx="10343299" cy="50109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PLACEOLDER – </a:t>
            </a:r>
            <a:r>
              <a:rPr lang="en-US" b="1" i="1" dirty="0">
                <a:solidFill>
                  <a:schemeClr val="tx1"/>
                </a:solidFill>
              </a:rPr>
              <a:t>Quantitative methodology slide </a:t>
            </a: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46FDAC-2765-421D-B62C-EAC2E7ED623A}"/>
              </a:ext>
            </a:extLst>
          </p:cNvPr>
          <p:cNvSpPr/>
          <p:nvPr/>
        </p:nvSpPr>
        <p:spPr>
          <a:xfrm>
            <a:off x="528320" y="564833"/>
            <a:ext cx="4094480" cy="1294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MICKEY</a:t>
            </a:r>
          </a:p>
        </p:txBody>
      </p:sp>
    </p:spTree>
    <p:extLst>
      <p:ext uri="{BB962C8B-B14F-4D97-AF65-F5344CB8AC3E}">
        <p14:creationId xmlns:p14="http://schemas.microsoft.com/office/powerpoint/2010/main" val="400539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6674-3BFA-42A2-81B6-3B8A81B5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will then synthesize results with factor analysis to better prioritize and eliminate questions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02404F-32BD-4A58-82E9-3237B281A6CD}"/>
              </a:ext>
            </a:extLst>
          </p:cNvPr>
          <p:cNvSpPr/>
          <p:nvPr/>
        </p:nvSpPr>
        <p:spPr>
          <a:xfrm>
            <a:off x="870693" y="3886204"/>
            <a:ext cx="3224177" cy="115341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Prioritized list of most efficient questions, by module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DAFA6B-74F6-4228-8AAC-9F03B910ADF3}"/>
              </a:ext>
            </a:extLst>
          </p:cNvPr>
          <p:cNvSpPr/>
          <p:nvPr/>
        </p:nvSpPr>
        <p:spPr>
          <a:xfrm>
            <a:off x="870693" y="2434612"/>
            <a:ext cx="3224177" cy="115341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Prioritized list of most efficient modules, by sector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3D4C-73D7-4572-99AF-B1B6DC124421}"/>
              </a:ext>
            </a:extLst>
          </p:cNvPr>
          <p:cNvSpPr txBox="1"/>
          <p:nvPr/>
        </p:nvSpPr>
        <p:spPr>
          <a:xfrm>
            <a:off x="874398" y="1670500"/>
            <a:ext cx="4171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Proposed Methodology – </a:t>
            </a:r>
            <a:r>
              <a:rPr lang="en-US" sz="1400" b="1" i="1" u="sng" dirty="0"/>
              <a:t>final synthesis</a:t>
            </a:r>
            <a:r>
              <a:rPr lang="en-US" sz="1600" b="1" u="sng" dirty="0"/>
              <a:t>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7213B4-E974-43E3-BF51-AE7DDB6CA272}"/>
              </a:ext>
            </a:extLst>
          </p:cNvPr>
          <p:cNvSpPr/>
          <p:nvPr/>
        </p:nvSpPr>
        <p:spPr>
          <a:xfrm>
            <a:off x="4662816" y="2434612"/>
            <a:ext cx="3224177" cy="115341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missingness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BB21B8-4BE8-4979-8142-1EA433420AEB}"/>
              </a:ext>
            </a:extLst>
          </p:cNvPr>
          <p:cNvSpPr/>
          <p:nvPr/>
        </p:nvSpPr>
        <p:spPr>
          <a:xfrm>
            <a:off x="4662816" y="3886204"/>
            <a:ext cx="3224177" cy="115341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Additional factor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5338D2-B002-4D62-B17C-D0381EF8D157}"/>
              </a:ext>
            </a:extLst>
          </p:cNvPr>
          <p:cNvSpPr/>
          <p:nvPr/>
        </p:nvSpPr>
        <p:spPr>
          <a:xfrm>
            <a:off x="5658626" y="1570582"/>
            <a:ext cx="1997765" cy="13025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 -  Quant team to update with what they’re doing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67A23B-CB28-4706-B004-57AF891B2376}"/>
              </a:ext>
            </a:extLst>
          </p:cNvPr>
          <p:cNvSpPr/>
          <p:nvPr/>
        </p:nvSpPr>
        <p:spPr>
          <a:xfrm>
            <a:off x="8606942" y="2434611"/>
            <a:ext cx="3224177" cy="25150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Final module recommendations and prioritized questions, tagged by country, sector, module, and validity (as indicated by factor analysis)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E79F60-D31D-440D-8357-4C358EE381F0}"/>
              </a:ext>
            </a:extLst>
          </p:cNvPr>
          <p:cNvGrpSpPr/>
          <p:nvPr/>
        </p:nvGrpSpPr>
        <p:grpSpPr>
          <a:xfrm>
            <a:off x="8319052" y="5799757"/>
            <a:ext cx="3549341" cy="861626"/>
            <a:chOff x="8319052" y="5799757"/>
            <a:chExt cx="3549341" cy="86162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5537F4-9A3E-4890-9CBC-A6B06B449D96}"/>
                </a:ext>
              </a:extLst>
            </p:cNvPr>
            <p:cNvSpPr/>
            <p:nvPr/>
          </p:nvSpPr>
          <p:spPr>
            <a:xfrm>
              <a:off x="8319052" y="5799757"/>
              <a:ext cx="3549341" cy="861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A46A46-8814-4C09-8322-533EA80C75B8}"/>
                </a:ext>
              </a:extLst>
            </p:cNvPr>
            <p:cNvSpPr/>
            <p:nvPr/>
          </p:nvSpPr>
          <p:spPr>
            <a:xfrm>
              <a:off x="8441636" y="6056175"/>
              <a:ext cx="165651" cy="1801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5E5F7D-9608-471C-92DA-24807DF8CA52}"/>
                </a:ext>
              </a:extLst>
            </p:cNvPr>
            <p:cNvSpPr/>
            <p:nvPr/>
          </p:nvSpPr>
          <p:spPr>
            <a:xfrm>
              <a:off x="8441636" y="6345840"/>
              <a:ext cx="165651" cy="180137"/>
            </a:xfrm>
            <a:prstGeom prst="rect">
              <a:avLst/>
            </a:prstGeom>
            <a:solidFill>
              <a:srgbClr val="5FAD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9012CC-2C38-4303-9C8E-1D2736DCC363}"/>
                </a:ext>
              </a:extLst>
            </p:cNvPr>
            <p:cNvSpPr/>
            <p:nvPr/>
          </p:nvSpPr>
          <p:spPr>
            <a:xfrm>
              <a:off x="9869079" y="6056175"/>
              <a:ext cx="165651" cy="18013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6EB78E-40A1-45F1-B044-62AB29766AC6}"/>
                </a:ext>
              </a:extLst>
            </p:cNvPr>
            <p:cNvSpPr/>
            <p:nvPr/>
          </p:nvSpPr>
          <p:spPr>
            <a:xfrm>
              <a:off x="9869079" y="6345840"/>
              <a:ext cx="165651" cy="18013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528E64-53A7-4E9C-B1B4-A830161C03BC}"/>
                </a:ext>
              </a:extLst>
            </p:cNvPr>
            <p:cNvSpPr txBox="1"/>
            <p:nvPr/>
          </p:nvSpPr>
          <p:spPr>
            <a:xfrm>
              <a:off x="8576381" y="6017540"/>
              <a:ext cx="98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ECDF2-0F35-40F8-B010-8B2DBE3DBB2C}"/>
                </a:ext>
              </a:extLst>
            </p:cNvPr>
            <p:cNvSpPr txBox="1"/>
            <p:nvPr/>
          </p:nvSpPr>
          <p:spPr>
            <a:xfrm>
              <a:off x="8576380" y="6294539"/>
              <a:ext cx="1244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R-based analysis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A12A39-F2BF-471E-8FA8-9D798B11D298}"/>
                </a:ext>
              </a:extLst>
            </p:cNvPr>
            <p:cNvSpPr txBox="1"/>
            <p:nvPr/>
          </p:nvSpPr>
          <p:spPr>
            <a:xfrm>
              <a:off x="10022662" y="6007743"/>
              <a:ext cx="157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Repetition of analysis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70A2DA-1682-43A6-AD24-662399DE9E74}"/>
                </a:ext>
              </a:extLst>
            </p:cNvPr>
            <p:cNvSpPr txBox="1"/>
            <p:nvPr/>
          </p:nvSpPr>
          <p:spPr>
            <a:xfrm>
              <a:off x="10022662" y="6304129"/>
              <a:ext cx="157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Results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23396E-DAD8-4DF6-B6FA-CAD1277CBA15}"/>
                </a:ext>
              </a:extLst>
            </p:cNvPr>
            <p:cNvSpPr txBox="1"/>
            <p:nvPr/>
          </p:nvSpPr>
          <p:spPr>
            <a:xfrm>
              <a:off x="8328991" y="5799757"/>
              <a:ext cx="1244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/>
                <a:t>Key: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2BE3969-24B2-4F30-BC64-92D5E4D21DC3}"/>
              </a:ext>
            </a:extLst>
          </p:cNvPr>
          <p:cNvSpPr txBox="1"/>
          <p:nvPr/>
        </p:nvSpPr>
        <p:spPr>
          <a:xfrm>
            <a:off x="10132588" y="246896"/>
            <a:ext cx="185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</a:rPr>
              <a:t>WORK IN PROGRESS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37BC9A-4109-4064-8E54-1FC0554529B1}"/>
              </a:ext>
            </a:extLst>
          </p:cNvPr>
          <p:cNvSpPr/>
          <p:nvPr/>
        </p:nvSpPr>
        <p:spPr>
          <a:xfrm>
            <a:off x="528320" y="564833"/>
            <a:ext cx="4094480" cy="1294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NILANJANA</a:t>
            </a:r>
          </a:p>
        </p:txBody>
      </p:sp>
    </p:spTree>
    <p:extLst>
      <p:ext uri="{BB962C8B-B14F-4D97-AF65-F5344CB8AC3E}">
        <p14:creationId xmlns:p14="http://schemas.microsoft.com/office/powerpoint/2010/main" val="316254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649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Harris has been tasked with analyzing and standardizing surveys across countries and sectors through creation of modules and sub-modules</vt:lpstr>
      <vt:lpstr>For example, we anticipate splitting the Nigerian SURE-P MCH Midwife Survey into ~5+ modules to house its 17 sections and 164 questions</vt:lpstr>
      <vt:lpstr>Our methodology involves R topic modeling to produce standardized efficiency recommendations at the module, sub-module and question level</vt:lpstr>
      <vt:lpstr>Our methodology involves R topic modeling to produce standardized efficiency recommendations at the module, sub-module and question level</vt:lpstr>
      <vt:lpstr>We will then synthesize results with factor analysis to better prioritize and eliminate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Harris / World Bank Methodology Alignment</dc:title>
  <dc:creator>Thomas Kuster</dc:creator>
  <cp:lastModifiedBy>Thomas Kuster</cp:lastModifiedBy>
  <cp:revision>1</cp:revision>
  <dcterms:created xsi:type="dcterms:W3CDTF">2020-01-29T20:37:01Z</dcterms:created>
  <dcterms:modified xsi:type="dcterms:W3CDTF">2020-01-29T20:39:52Z</dcterms:modified>
</cp:coreProperties>
</file>